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9" r:id="rId9"/>
    <p:sldId id="275" r:id="rId10"/>
    <p:sldId id="271" r:id="rId11"/>
    <p:sldId id="276" r:id="rId12"/>
    <p:sldId id="273" r:id="rId13"/>
    <p:sldId id="270" r:id="rId14"/>
    <p:sldId id="264" r:id="rId15"/>
    <p:sldId id="265" r:id="rId16"/>
    <p:sldId id="266" r:id="rId17"/>
    <p:sldId id="267" r:id="rId18"/>
    <p:sldId id="268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592" autoAdjust="0"/>
    <p:restoredTop sz="94748" autoAdjust="0"/>
  </p:normalViewPr>
  <p:slideViewPr>
    <p:cSldViewPr snapToObjects="1">
      <p:cViewPr varScale="1">
        <p:scale>
          <a:sx n="93" d="100"/>
          <a:sy n="93" d="100"/>
        </p:scale>
        <p:origin x="-5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108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965EA-DE6F-FD4E-8DDD-C0A2C4E723DF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DAC6-CA82-A949-A395-459057D6CCC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6DAC6-CA82-A949-A395-459057D6CCC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3D96-D3AD-1844-914E-6F48A02C8A36}" type="datetimeFigureOut">
              <a:rPr lang="fr-FR" smtClean="0"/>
              <a:pPr/>
              <a:t>6/04/14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7341-3B6E-0049-AFC1-AB4C3F6F9E8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ubaba.univ-paris1.fr/recherche/antiquite/2009/hommes_dieux.p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duscol.education.fr/cid73887/refondation-lca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Lire pour apprendre à lire</a:t>
            </a:r>
            <a:endParaRPr lang="fr-FR" sz="5400" b="1" dirty="0"/>
          </a:p>
        </p:txBody>
      </p:sp>
      <p:pic>
        <p:nvPicPr>
          <p:cNvPr id="5" name="Image 4" descr="livres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100" y="4419600"/>
            <a:ext cx="1600200" cy="1396817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458200" cy="1752600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Un roman grec : </a:t>
            </a:r>
          </a:p>
          <a:p>
            <a:endParaRPr lang="fr-FR" b="1" dirty="0">
              <a:solidFill>
                <a:schemeClr val="tx1"/>
              </a:solidFill>
            </a:endParaRPr>
          </a:p>
          <a:p>
            <a:r>
              <a:rPr lang="fr-FR" sz="4400" b="1" dirty="0" smtClean="0">
                <a:solidFill>
                  <a:schemeClr val="tx1"/>
                </a:solidFill>
              </a:rPr>
              <a:t>Achille Tatius</a:t>
            </a:r>
            <a:r>
              <a:rPr lang="fr-FR" sz="4400" b="1" i="1" dirty="0" smtClean="0">
                <a:solidFill>
                  <a:schemeClr val="tx1"/>
                </a:solidFill>
              </a:rPr>
              <a:t>, </a:t>
            </a:r>
            <a:r>
              <a:rPr lang="fr-FR" sz="4400" b="1" i="1" dirty="0" err="1" smtClean="0">
                <a:solidFill>
                  <a:schemeClr val="tx1"/>
                </a:solidFill>
              </a:rPr>
              <a:t>Leucippé</a:t>
            </a:r>
            <a:r>
              <a:rPr lang="fr-FR" sz="4400" b="1" i="1" dirty="0" smtClean="0">
                <a:solidFill>
                  <a:schemeClr val="tx1"/>
                </a:solidFill>
              </a:rPr>
              <a:t> et </a:t>
            </a:r>
            <a:r>
              <a:rPr lang="fr-FR" sz="4400" b="1" i="1" dirty="0" err="1" smtClean="0">
                <a:solidFill>
                  <a:schemeClr val="tx1"/>
                </a:solidFill>
              </a:rPr>
              <a:t>Clitophon</a:t>
            </a:r>
            <a:endParaRPr lang="fr-FR" sz="4400" b="1" i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52400" y="616982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Anne Fillon, Lycée Le Corbusier, Poissy </a:t>
            </a:r>
          </a:p>
          <a:p>
            <a:pPr algn="ctr"/>
            <a:r>
              <a:rPr lang="fr-FR" dirty="0" err="1" smtClean="0"/>
              <a:t>anne.fillon@ac-versailles.fr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Autofit/>
          </a:bodyPr>
          <a:lstStyle/>
          <a:p>
            <a:pPr lvl="0"/>
            <a:r>
              <a:rPr lang="fr-FR" sz="3800" b="1" dirty="0" smtClean="0">
                <a:latin typeface="Cambria"/>
                <a:cs typeface="Cambria"/>
              </a:rPr>
              <a:t>Les élèves repèrent des éléments « mythologiques » (bleu)</a:t>
            </a:r>
          </a:p>
          <a:p>
            <a:pPr lvl="0">
              <a:buNone/>
            </a:pPr>
            <a:endParaRPr lang="fr-FR" sz="3800" dirty="0" smtClean="0">
              <a:latin typeface="Cambria"/>
              <a:cs typeface="Cambria"/>
            </a:endParaRPr>
          </a:p>
          <a:p>
            <a:pPr lvl="1"/>
            <a:r>
              <a:rPr lang="fr-FR" dirty="0" smtClean="0">
                <a:latin typeface="Cambria"/>
                <a:cs typeface="Cambria"/>
              </a:rPr>
              <a:t>Une déesse phénicienne (Astarté).</a:t>
            </a:r>
          </a:p>
          <a:p>
            <a:pPr lvl="1"/>
            <a:r>
              <a:rPr lang="fr-FR" dirty="0">
                <a:cs typeface="Cambria"/>
              </a:rPr>
              <a:t>L</a:t>
            </a:r>
            <a:r>
              <a:rPr lang="fr-FR" dirty="0" smtClean="0">
                <a:latin typeface="Cambria"/>
                <a:cs typeface="Cambria"/>
              </a:rPr>
              <a:t>e mythe d’Europe : nom propre + </a:t>
            </a:r>
            <a:r>
              <a:rPr lang="fr-FR" dirty="0" err="1" smtClean="0">
                <a:latin typeface="Cambria"/>
                <a:cs typeface="Cambria"/>
              </a:rPr>
              <a:t>καλὴ</a:t>
            </a:r>
            <a:r>
              <a:rPr lang="fr-FR" dirty="0" smtClean="0">
                <a:latin typeface="Cambria"/>
                <a:cs typeface="Cambria"/>
              </a:rPr>
              <a:t> </a:t>
            </a:r>
            <a:r>
              <a:rPr lang="fr-FR" dirty="0" err="1" smtClean="0">
                <a:latin typeface="Cambria"/>
                <a:cs typeface="Cambria"/>
              </a:rPr>
              <a:t>παρθένος</a:t>
            </a:r>
            <a:r>
              <a:rPr lang="fr-FR" dirty="0" smtClean="0">
                <a:latin typeface="Cambria"/>
                <a:cs typeface="Cambria"/>
              </a:rPr>
              <a:t> (+ </a:t>
            </a:r>
            <a:r>
              <a:rPr lang="fr-FR" dirty="0" err="1" smtClean="0">
                <a:latin typeface="Cambria"/>
                <a:cs typeface="Cambria"/>
              </a:rPr>
              <a:t>παρθένων</a:t>
            </a:r>
            <a:r>
              <a:rPr lang="fr-FR" dirty="0" smtClean="0">
                <a:latin typeface="Cambria"/>
                <a:cs typeface="Cambria"/>
              </a:rPr>
              <a:t> au pluriel donc présence d’autres jeunes filles) + </a:t>
            </a:r>
            <a:r>
              <a:rPr lang="fr-FR" dirty="0" err="1" smtClean="0">
                <a:latin typeface="Cambria"/>
                <a:cs typeface="Cambria"/>
              </a:rPr>
              <a:t>ἐν</a:t>
            </a:r>
            <a:r>
              <a:rPr lang="fr-FR" dirty="0" smtClean="0">
                <a:latin typeface="Cambria"/>
                <a:cs typeface="Cambria"/>
              </a:rPr>
              <a:t> </a:t>
            </a:r>
            <a:r>
              <a:rPr lang="fr-FR" dirty="0" err="1" smtClean="0">
                <a:latin typeface="Cambria"/>
                <a:cs typeface="Cambria"/>
              </a:rPr>
              <a:t>ταῦρος</a:t>
            </a:r>
            <a:r>
              <a:rPr lang="fr-FR" dirty="0" smtClean="0">
                <a:latin typeface="Cambria"/>
                <a:cs typeface="Cambria"/>
              </a:rPr>
              <a:t> + </a:t>
            </a:r>
            <a:r>
              <a:rPr lang="fr-FR" dirty="0" err="1" smtClean="0">
                <a:latin typeface="Cambria"/>
                <a:cs typeface="Cambria"/>
              </a:rPr>
              <a:t>ἐπὶ</a:t>
            </a:r>
            <a:r>
              <a:rPr lang="fr-FR" dirty="0" smtClean="0">
                <a:latin typeface="Cambria"/>
                <a:cs typeface="Cambria"/>
              </a:rPr>
              <a:t> </a:t>
            </a:r>
            <a:r>
              <a:rPr lang="fr-FR" dirty="0" err="1" smtClean="0">
                <a:latin typeface="Cambria"/>
                <a:cs typeface="Cambria"/>
              </a:rPr>
              <a:t>Κρήτην</a:t>
            </a:r>
            <a:r>
              <a:rPr lang="fr-FR" dirty="0" smtClean="0">
                <a:latin typeface="Cambria"/>
                <a:cs typeface="Cambria"/>
              </a:rPr>
              <a:t> </a:t>
            </a:r>
            <a:r>
              <a:rPr lang="fr-FR" dirty="0" err="1" smtClean="0">
                <a:latin typeface="Cambria"/>
                <a:cs typeface="Cambria"/>
              </a:rPr>
              <a:t>τῷ</a:t>
            </a:r>
            <a:r>
              <a:rPr lang="fr-FR" dirty="0" smtClean="0">
                <a:latin typeface="Cambria"/>
                <a:cs typeface="Cambria"/>
              </a:rPr>
              <a:t> </a:t>
            </a:r>
            <a:r>
              <a:rPr lang="fr-FR" dirty="0" err="1" smtClean="0">
                <a:latin typeface="Cambria"/>
                <a:cs typeface="Cambria"/>
              </a:rPr>
              <a:t>ταύρῳ</a:t>
            </a:r>
            <a:r>
              <a:rPr lang="fr-FR" dirty="0" smtClean="0">
                <a:cs typeface="Cambria"/>
              </a:rPr>
              <a:t>.</a:t>
            </a:r>
          </a:p>
          <a:p>
            <a:pPr lvl="1"/>
            <a:r>
              <a:rPr lang="fr-FR" dirty="0" smtClean="0">
                <a:latin typeface="Cambria"/>
                <a:cs typeface="Cambria"/>
              </a:rPr>
              <a:t>Eros, en fin de description (chute).</a:t>
            </a:r>
          </a:p>
          <a:p>
            <a:endParaRPr lang="fr-F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 smtClean="0">
                <a:latin typeface="Times New Roman"/>
                <a:cs typeface="Times New Roman"/>
              </a:rPr>
              <a:t>		</a:t>
            </a:r>
            <a:r>
              <a:rPr lang="fr-FR" sz="2400" b="1" dirty="0" err="1" smtClean="0">
                <a:solidFill>
                  <a:srgbClr val="FF0000"/>
                </a:solidFill>
                <a:cs typeface="Cambria"/>
              </a:rPr>
              <a:t>Σιδὼν</a:t>
            </a:r>
            <a:r>
              <a:rPr lang="fr-FR" sz="2400" b="1" dirty="0" smtClean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ἐπὶ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θαλάσσῃ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πόλις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Ἀσσυρίων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θάλασσα</a:t>
            </a:r>
            <a:r>
              <a:rPr lang="fr-FR" sz="2400" dirty="0">
                <a:cs typeface="Cambria"/>
              </a:rPr>
              <a:t>· </a:t>
            </a:r>
            <a:r>
              <a:rPr lang="fr-FR" sz="2400" u="sng" dirty="0" err="1">
                <a:cs typeface="Cambria"/>
              </a:rPr>
              <a:t>μήτηρ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Φοινίκων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ἡ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πόλις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Θηβαίων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ὁ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δῆμος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πατήρ</a:t>
            </a:r>
            <a:r>
              <a:rPr lang="fr-FR" sz="2400" dirty="0">
                <a:cs typeface="Cambria"/>
              </a:rPr>
              <a:t>. </a:t>
            </a:r>
            <a:r>
              <a:rPr lang="fr-FR" sz="2400" dirty="0" err="1">
                <a:cs typeface="Cambria"/>
              </a:rPr>
              <a:t>δίδυμος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κόλπῳ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πλατύς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ἠρέμα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κλείων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τὸ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πέλαγος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ᾑ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γὰρ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κόλπος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κατὰ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πλευρὰν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ἐπὶ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δεξιὰ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κοιλαίνεται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στόμα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δεύτερον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ὀρώρυκται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τὸ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ὕδωρ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αὖθις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εἰσρεῖ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γίνεται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ἄλλος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λιμήν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ὡς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χειμάζειν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 smtClean="0">
                <a:cs typeface="Cambria"/>
              </a:rPr>
              <a:t>μ</a:t>
            </a:r>
            <a:r>
              <a:rPr lang="el-GR" sz="2400" dirty="0" smtClean="0">
                <a:cs typeface="Cambria"/>
              </a:rPr>
              <a:t>ὲ</a:t>
            </a:r>
            <a:r>
              <a:rPr lang="fr-FR" sz="2400" dirty="0" err="1" smtClean="0">
                <a:cs typeface="Cambria"/>
              </a:rPr>
              <a:t>ν</a:t>
            </a:r>
            <a:r>
              <a:rPr lang="fr-FR" sz="2400" dirty="0" smtClean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ταύτῃ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τὰς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ὁλκάδας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γαιλήνῃ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θερίζειν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δὲ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εἰς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τὸ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προκόλπιον</a:t>
            </a:r>
            <a:r>
              <a:rPr lang="fr-FR" sz="2400" dirty="0">
                <a:cs typeface="Cambria"/>
              </a:rPr>
              <a:t>. (2) </a:t>
            </a:r>
            <a:r>
              <a:rPr lang="fr-FR" sz="2400" dirty="0" err="1">
                <a:cs typeface="Cambria"/>
              </a:rPr>
              <a:t>᾽Ενταῦθα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ἥκων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ἐκ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πολλοῦ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χειμῶνος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σῶστρα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ἔθυον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ἐμαυτοῦ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τῇ</a:t>
            </a:r>
            <a:r>
              <a:rPr lang="fr-FR" sz="2400" b="1" dirty="0">
                <a:solidFill>
                  <a:srgbClr val="3366FF"/>
                </a:solidFill>
                <a:cs typeface="Cambria"/>
              </a:rPr>
              <a:t>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τῶν</a:t>
            </a:r>
            <a:r>
              <a:rPr lang="fr-FR" sz="2400" b="1" dirty="0">
                <a:solidFill>
                  <a:srgbClr val="3366FF"/>
                </a:solidFill>
                <a:cs typeface="Cambria"/>
              </a:rPr>
              <a:t>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Φοινίκων</a:t>
            </a:r>
            <a:r>
              <a:rPr lang="fr-FR" sz="2400" b="1" dirty="0">
                <a:solidFill>
                  <a:srgbClr val="3366FF"/>
                </a:solidFill>
                <a:cs typeface="Cambria"/>
              </a:rPr>
              <a:t>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θεᾷ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Ἀστάρτην</a:t>
            </a:r>
            <a:r>
              <a:rPr lang="fr-FR" sz="2400" b="1" dirty="0">
                <a:solidFill>
                  <a:srgbClr val="3366FF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αὐτὴν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οἱ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Σιδώνιοι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καλοῦσιν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περιιὼν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οὖν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ἄλλην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πόλιν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περισκοπῶν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ἀναθήματα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ὁρῶ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γραφὴν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ἀνακειμένην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γῆς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ἅμα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θαλάσσης</a:t>
            </a:r>
            <a:r>
              <a:rPr lang="fr-FR" sz="2400" dirty="0">
                <a:cs typeface="Cambria"/>
              </a:rPr>
              <a:t>.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Εὐρώπης</a:t>
            </a:r>
            <a:r>
              <a:rPr lang="fr-FR" sz="2400" b="1" dirty="0">
                <a:solidFill>
                  <a:srgbClr val="3366FF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γραφή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Φοινίκων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θάλασσα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Σιδῶνος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>
                <a:cs typeface="Cambria"/>
              </a:rPr>
              <a:t>(3) </a:t>
            </a:r>
            <a:r>
              <a:rPr lang="fr-FR" sz="2400" u="sng" dirty="0" err="1">
                <a:cs typeface="Cambria"/>
              </a:rPr>
              <a:t>ἡ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γῆ</a:t>
            </a:r>
            <a:r>
              <a:rPr lang="fr-FR" sz="2400" dirty="0">
                <a:cs typeface="Cambria"/>
              </a:rPr>
              <a:t>, </a:t>
            </a:r>
            <a:r>
              <a:rPr lang="fr-FR" sz="2400" u="sng" dirty="0" err="1">
                <a:cs typeface="Cambria"/>
              </a:rPr>
              <a:t>ἐν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τῇ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γῇ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λειμὼν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χορὸς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παρθένων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ἐν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τῇ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 smtClean="0">
                <a:cs typeface="Cambria"/>
              </a:rPr>
              <a:t>θαλάσσ</a:t>
            </a:r>
            <a:r>
              <a:rPr lang="el-GR" sz="2400" u="sng" smtClean="0">
                <a:cs typeface="Cambria"/>
              </a:rPr>
              <a:t>ῃ</a:t>
            </a:r>
            <a:r>
              <a:rPr lang="fr-FR" sz="2400" smtClean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ταῦρος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ἐνήχετο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τοῖς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νώτοις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καλὴ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παρθένος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ἐπεκάθητο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ἐπὶ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3366FF"/>
                </a:solidFill>
                <a:cs typeface="Cambria"/>
              </a:rPr>
              <a:t>Κρήτην</a:t>
            </a:r>
            <a:r>
              <a:rPr lang="fr-FR" sz="2400" b="1" dirty="0">
                <a:solidFill>
                  <a:srgbClr val="3366FF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τῷ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ταύρῳ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πλέουσα</a:t>
            </a:r>
            <a:r>
              <a:rPr lang="fr-FR" sz="2400" dirty="0">
                <a:cs typeface="Cambria"/>
              </a:rPr>
              <a:t>.</a:t>
            </a:r>
            <a:r>
              <a:rPr lang="fr-FR" sz="2400" dirty="0" smtClean="0">
                <a:cs typeface="Cambria"/>
              </a:rPr>
              <a:t> </a:t>
            </a:r>
            <a:endParaRPr lang="fr-FR" sz="2400" dirty="0"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sz="4571" b="1" dirty="0" smtClean="0"/>
              <a:t>Les élèves repèrent un champ lexical de la nature</a:t>
            </a:r>
            <a:r>
              <a:rPr lang="fr-FR" sz="4571" dirty="0" smtClean="0"/>
              <a:t> </a:t>
            </a:r>
            <a:r>
              <a:rPr lang="fr-FR" dirty="0" smtClean="0"/>
              <a:t>(d’une nature raffinée —avec les noms de fleurs). </a:t>
            </a:r>
          </a:p>
          <a:p>
            <a:pPr lvl="1"/>
            <a:r>
              <a:rPr lang="fr-FR" sz="3029" dirty="0" smtClean="0"/>
              <a:t>Ils connaissent (ou devinent) : </a:t>
            </a:r>
            <a:r>
              <a:rPr lang="fr-FR" sz="3029" dirty="0" err="1" smtClean="0"/>
              <a:t>δένδρων</a:t>
            </a:r>
            <a:r>
              <a:rPr lang="fr-FR" sz="3029" dirty="0" smtClean="0"/>
              <a:t>, (</a:t>
            </a:r>
            <a:r>
              <a:rPr lang="fr-FR" sz="3029" dirty="0" err="1" smtClean="0"/>
              <a:t>τὰ</a:t>
            </a:r>
            <a:r>
              <a:rPr lang="fr-FR" sz="3029" dirty="0" smtClean="0"/>
              <a:t> </a:t>
            </a:r>
            <a:r>
              <a:rPr lang="fr-FR" sz="3029" dirty="0" err="1" smtClean="0"/>
              <a:t>δένδρα</a:t>
            </a:r>
            <a:r>
              <a:rPr lang="fr-FR" sz="3029" dirty="0" smtClean="0"/>
              <a:t>), </a:t>
            </a:r>
            <a:r>
              <a:rPr lang="fr-FR" sz="3029" dirty="0" err="1" smtClean="0"/>
              <a:t>φυτῶν</a:t>
            </a:r>
            <a:r>
              <a:rPr lang="fr-FR" sz="3029" dirty="0" smtClean="0"/>
              <a:t>, </a:t>
            </a:r>
            <a:r>
              <a:rPr lang="fr-FR" sz="3029" dirty="0" err="1" smtClean="0"/>
              <a:t>πέταλα</a:t>
            </a:r>
            <a:r>
              <a:rPr lang="fr-FR" sz="3029" dirty="0" smtClean="0"/>
              <a:t> (traduction approximative), </a:t>
            </a:r>
            <a:r>
              <a:rPr lang="fr-FR" sz="3029" dirty="0" err="1" smtClean="0"/>
              <a:t>τὰ</a:t>
            </a:r>
            <a:r>
              <a:rPr lang="fr-FR" sz="3029" dirty="0" smtClean="0"/>
              <a:t> </a:t>
            </a:r>
            <a:r>
              <a:rPr lang="fr-FR" sz="3029" dirty="0" err="1" smtClean="0"/>
              <a:t>φύλλα</a:t>
            </a:r>
            <a:r>
              <a:rPr lang="fr-FR" sz="3029" dirty="0" smtClean="0"/>
              <a:t> (</a:t>
            </a:r>
            <a:r>
              <a:rPr lang="fr-FR" sz="3029" dirty="0" err="1" smtClean="0"/>
              <a:t>τῶν</a:t>
            </a:r>
            <a:r>
              <a:rPr lang="fr-FR" sz="3029" dirty="0" smtClean="0"/>
              <a:t> </a:t>
            </a:r>
            <a:r>
              <a:rPr lang="fr-FR" sz="3029" dirty="0" err="1" smtClean="0"/>
              <a:t>φύλλων</a:t>
            </a:r>
            <a:r>
              <a:rPr lang="fr-FR" sz="3029" dirty="0" smtClean="0"/>
              <a:t>), </a:t>
            </a:r>
            <a:r>
              <a:rPr lang="fr-FR" sz="3029" dirty="0" err="1" smtClean="0"/>
              <a:t>νάρκισσος</a:t>
            </a:r>
            <a:r>
              <a:rPr lang="fr-FR" sz="3029" dirty="0" smtClean="0"/>
              <a:t> </a:t>
            </a:r>
            <a:r>
              <a:rPr lang="fr-FR" sz="3029" dirty="0" err="1" smtClean="0"/>
              <a:t>καὶ</a:t>
            </a:r>
            <a:r>
              <a:rPr lang="fr-FR" sz="3029" dirty="0" smtClean="0"/>
              <a:t> </a:t>
            </a:r>
            <a:r>
              <a:rPr lang="fr-FR" sz="3029" dirty="0" err="1" smtClean="0"/>
              <a:t>ῥόδα</a:t>
            </a:r>
            <a:r>
              <a:rPr lang="fr-FR" sz="3029" dirty="0" smtClean="0"/>
              <a:t> + </a:t>
            </a:r>
            <a:r>
              <a:rPr lang="fr-FR" sz="3029" dirty="0" err="1" smtClean="0"/>
              <a:t>ὕδωρ</a:t>
            </a:r>
            <a:r>
              <a:rPr lang="fr-FR" sz="3029" dirty="0" smtClean="0"/>
              <a:t>.</a:t>
            </a:r>
          </a:p>
          <a:p>
            <a:pPr lvl="1"/>
            <a:r>
              <a:rPr lang="fr-FR" sz="3029" dirty="0" smtClean="0"/>
              <a:t>On peut leur donner </a:t>
            </a:r>
            <a:r>
              <a:rPr lang="fr-FR" sz="3029" dirty="0" err="1" smtClean="0"/>
              <a:t>τοῖς</a:t>
            </a:r>
            <a:r>
              <a:rPr lang="fr-FR" sz="3029" dirty="0" smtClean="0"/>
              <a:t> </a:t>
            </a:r>
            <a:r>
              <a:rPr lang="fr-FR" sz="3029" dirty="0" err="1" smtClean="0"/>
              <a:t>ἄνθεσιν</a:t>
            </a:r>
            <a:r>
              <a:rPr lang="fr-FR" sz="3029" dirty="0" smtClean="0"/>
              <a:t> pour compléter (en évoquant « anthologie »).</a:t>
            </a:r>
          </a:p>
          <a:p>
            <a:pPr lvl="1"/>
            <a:r>
              <a:rPr lang="fr-FR" sz="3029" dirty="0" smtClean="0"/>
              <a:t>Ils en déduisent (un peu à tort… que </a:t>
            </a:r>
            <a:r>
              <a:rPr lang="fr-FR" sz="3029" dirty="0" err="1" smtClean="0"/>
              <a:t>λειμών</a:t>
            </a:r>
            <a:r>
              <a:rPr lang="fr-FR" sz="3029" dirty="0" smtClean="0"/>
              <a:t> désigne un jardin —occasion plus tard, dans la deuxième </a:t>
            </a:r>
            <a:r>
              <a:rPr lang="fr-FR" sz="3029" dirty="0" err="1" smtClean="0"/>
              <a:t>ekphrasis</a:t>
            </a:r>
            <a:r>
              <a:rPr lang="fr-FR" sz="3029" dirty="0" smtClean="0"/>
              <a:t>, de découvrir le terme « jardin » : </a:t>
            </a:r>
            <a:r>
              <a:rPr lang="en-US" sz="3029" dirty="0" err="1" smtClean="0"/>
              <a:t>παραδεῖσος</a:t>
            </a:r>
            <a:r>
              <a:rPr lang="en-US" sz="3029" dirty="0" smtClean="0"/>
              <a:t>…</a:t>
            </a:r>
            <a:r>
              <a:rPr lang="fr-FR" sz="3029" dirty="0" smtClean="0"/>
              <a:t>).</a:t>
            </a:r>
          </a:p>
          <a:p>
            <a:pPr lvl="1">
              <a:buNone/>
            </a:pPr>
            <a:endParaRPr lang="fr-FR" sz="3029" dirty="0" smtClean="0"/>
          </a:p>
          <a:p>
            <a:r>
              <a:rPr lang="fr-FR" sz="4000" b="1" dirty="0" smtClean="0"/>
              <a:t>Ils peuvent aussi repérer des termes désignant des vêtements, des parties du corps…</a:t>
            </a:r>
          </a:p>
          <a:p>
            <a:pPr>
              <a:buNone/>
            </a:pPr>
            <a:endParaRPr lang="fr-FR" sz="4000" dirty="0" smtClean="0"/>
          </a:p>
          <a:p>
            <a:r>
              <a:rPr lang="fr-FR" sz="4000" b="1" dirty="0" smtClean="0"/>
              <a:t>Le terme </a:t>
            </a:r>
            <a:r>
              <a:rPr lang="fr-FR" sz="4000" b="1" dirty="0" err="1" smtClean="0"/>
              <a:t>βοός</a:t>
            </a:r>
            <a:r>
              <a:rPr lang="fr-FR" sz="4000" b="1" dirty="0" smtClean="0"/>
              <a:t> revient régulièrement en plus de </a:t>
            </a:r>
            <a:r>
              <a:rPr lang="fr-FR" sz="4000" b="1" dirty="0" err="1" smtClean="0"/>
              <a:t>ταῦρος</a:t>
            </a:r>
            <a:r>
              <a:rPr lang="fr-FR" sz="4000" b="1" dirty="0" smtClean="0"/>
              <a:t>…</a:t>
            </a:r>
            <a:endParaRPr lang="fr-FR" sz="4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fr-FR" sz="11200" dirty="0" smtClean="0"/>
              <a:t>L’histoire se déroule au bord de la mer, en Phénicie, à Sidon.</a:t>
            </a:r>
          </a:p>
          <a:p>
            <a:pPr>
              <a:buNone/>
            </a:pPr>
            <a:endParaRPr lang="fr-FR" sz="11200" dirty="0" smtClean="0"/>
          </a:p>
          <a:p>
            <a:r>
              <a:rPr lang="fr-FR" sz="11200" dirty="0" smtClean="0"/>
              <a:t>Un tableau est décrit, il s’agit du mythe d’Europe : le taureau, la jeune fille, un « jardin » florissant, la présence d’Eros en fin de description (chute).</a:t>
            </a:r>
          </a:p>
          <a:p>
            <a:pPr>
              <a:buNone/>
            </a:pPr>
            <a:endParaRPr lang="fr-FR" sz="11200" dirty="0" smtClean="0"/>
          </a:p>
          <a:p>
            <a:pPr>
              <a:buNone/>
            </a:pPr>
            <a:r>
              <a:rPr lang="fr-FR" sz="11200" dirty="0" err="1" smtClean="0">
                <a:sym typeface="Wingdings"/>
              </a:rPr>
              <a:t></a:t>
            </a:r>
            <a:r>
              <a:rPr lang="fr-FR" sz="11200" dirty="0" smtClean="0"/>
              <a:t> </a:t>
            </a:r>
            <a:r>
              <a:rPr lang="fr-FR" sz="11200" i="1" dirty="0" smtClean="0"/>
              <a:t>L’incipit</a:t>
            </a:r>
            <a:r>
              <a:rPr lang="fr-FR" sz="11200" dirty="0" smtClean="0"/>
              <a:t> annonce une histoire d’amour tumultueuse en Phénicie, mais aussi en mer, donc avec des voyages, dans laquelle les dieux auront un rôle à jouer.</a:t>
            </a:r>
          </a:p>
          <a:p>
            <a:pPr>
              <a:buNone/>
            </a:pPr>
            <a:r>
              <a:rPr lang="fr-FR" sz="9600" dirty="0" smtClean="0"/>
              <a:t> </a:t>
            </a:r>
          </a:p>
          <a:p>
            <a:pPr marL="0" indent="0">
              <a:buNone/>
            </a:pPr>
            <a:r>
              <a:rPr lang="fr-FR" sz="9600" dirty="0" smtClean="0"/>
              <a:t>Et « finalement, les romanciers du XIXe n’ont pas le monopole des descriptions liminaires… »</a:t>
            </a:r>
          </a:p>
          <a:p>
            <a:r>
              <a:rPr lang="fr-FR" b="1" dirty="0" smtClean="0"/>
              <a:t> </a:t>
            </a:r>
            <a:endParaRPr lang="fr-FR" dirty="0" smtClean="0"/>
          </a:p>
          <a:p>
            <a:endParaRPr lang="fr-FR" b="1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7200" y="197346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Hypothèses de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3765" b="1" dirty="0" smtClean="0"/>
              <a:t>Lecture </a:t>
            </a:r>
            <a:r>
              <a:rPr lang="fr-FR" sz="3765" b="1" dirty="0"/>
              <a:t>en français de l’ensemble du </a:t>
            </a:r>
            <a:r>
              <a:rPr lang="fr-FR" sz="3765" b="1" dirty="0" smtClean="0"/>
              <a:t>passage</a:t>
            </a:r>
          </a:p>
          <a:p>
            <a:pPr marL="0" indent="0">
              <a:buNone/>
            </a:pPr>
            <a:endParaRPr lang="fr-FR" sz="2162" i="1" dirty="0" smtClean="0"/>
          </a:p>
          <a:p>
            <a:pPr marL="0" indent="0">
              <a:buNone/>
            </a:pPr>
            <a:r>
              <a:rPr lang="fr-FR" sz="2162" i="1" dirty="0"/>
              <a:t>	</a:t>
            </a:r>
            <a:r>
              <a:rPr lang="fr-FR" sz="2162" i="1" dirty="0" smtClean="0"/>
              <a:t>Les élèves se sont procurés auparavant le roman, dans l’édition intégrale publiée en 2013 par les Belles Lettres, livre de poche, </a:t>
            </a:r>
            <a:r>
              <a:rPr lang="fr-FR" sz="2162" b="1" i="1" dirty="0" smtClean="0"/>
              <a:t>édition bilingue.</a:t>
            </a:r>
          </a:p>
          <a:p>
            <a:endParaRPr lang="fr-FR" dirty="0" smtClean="0"/>
          </a:p>
          <a:p>
            <a:r>
              <a:rPr lang="fr-FR" dirty="0"/>
              <a:t>Confirmation/Infirmation des hypothèses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/>
              <a:t>Analyse de l’</a:t>
            </a:r>
            <a:r>
              <a:rPr lang="fr-FR" dirty="0" err="1"/>
              <a:t>ekphrasis</a:t>
            </a:r>
            <a:r>
              <a:rPr lang="fr-FR" dirty="0"/>
              <a:t> (L.A.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b="1" dirty="0"/>
              <a:t>Lecture des pages suivantes (en </a:t>
            </a:r>
            <a:r>
              <a:rPr lang="fr-FR" b="1" dirty="0" smtClean="0"/>
              <a:t>français) —longueur à déterminer.</a:t>
            </a:r>
          </a:p>
          <a:p>
            <a:endParaRPr lang="fr-FR" dirty="0" smtClean="0"/>
          </a:p>
          <a:p>
            <a:r>
              <a:rPr lang="fr-FR" b="1" dirty="0"/>
              <a:t>Donner une première réponse à la question : quelle est la fonction de l’</a:t>
            </a:r>
            <a:r>
              <a:rPr lang="fr-FR" b="1" dirty="0" err="1"/>
              <a:t>ekphrasis</a:t>
            </a:r>
            <a:r>
              <a:rPr lang="fr-FR" b="1" dirty="0"/>
              <a:t> ?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 smtClean="0"/>
              <a:t>ETAPE 2 : lecture cursive en français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fr-FR" sz="3840" dirty="0" smtClean="0"/>
              <a:t>Tous </a:t>
            </a:r>
            <a:r>
              <a:rPr lang="fr-FR" sz="3840" dirty="0"/>
              <a:t>les élèves doivent lire les livres 1 à 3 (= 90 pages), </a:t>
            </a:r>
            <a:r>
              <a:rPr lang="fr-FR" sz="3840" u="sng" dirty="0"/>
              <a:t>certains</a:t>
            </a:r>
            <a:r>
              <a:rPr lang="fr-FR" sz="3840" dirty="0"/>
              <a:t> élèves doivent lire l’ensemble du roman (= 200 pages).</a:t>
            </a:r>
          </a:p>
          <a:p>
            <a:r>
              <a:rPr lang="fr-FR" sz="3840" dirty="0"/>
              <a:t>Des moments de lecture sont prévus en classe.</a:t>
            </a:r>
            <a:endParaRPr lang="fr-FR" sz="384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571" b="1" dirty="0"/>
              <a:t>Consignes :  </a:t>
            </a:r>
            <a:endParaRPr lang="fr-FR" sz="4571" dirty="0"/>
          </a:p>
          <a:p>
            <a:pPr>
              <a:buNone/>
            </a:pPr>
            <a:r>
              <a:rPr lang="fr-FR" dirty="0"/>
              <a:t> </a:t>
            </a:r>
          </a:p>
          <a:p>
            <a:pPr lvl="0"/>
            <a:r>
              <a:rPr lang="fr-FR" sz="4000" b="1" dirty="0"/>
              <a:t>Repérer (avec des </a:t>
            </a:r>
            <a:r>
              <a:rPr lang="fr-FR" sz="4000" b="1" dirty="0" err="1"/>
              <a:t>marque-pages</a:t>
            </a:r>
            <a:r>
              <a:rPr lang="fr-FR" sz="4000" b="1" dirty="0"/>
              <a:t>) les temps forts</a:t>
            </a:r>
            <a:r>
              <a:rPr lang="fr-FR" sz="4000" dirty="0"/>
              <a:t> : les </a:t>
            </a:r>
            <a:r>
              <a:rPr lang="fr-FR" sz="4000" dirty="0" err="1"/>
              <a:t>ekphrasis</a:t>
            </a:r>
            <a:r>
              <a:rPr lang="fr-FR" sz="4000" dirty="0"/>
              <a:t>, les présentations des personnages, les rencontres, les tempêtes, les péripéties amoureuses, les différentes aventures, les voyages</a:t>
            </a:r>
            <a:r>
              <a:rPr lang="fr-FR" sz="4000" dirty="0" smtClean="0"/>
              <a:t>…</a:t>
            </a:r>
          </a:p>
          <a:p>
            <a:pPr lvl="0">
              <a:buNone/>
            </a:pPr>
            <a:endParaRPr lang="fr-FR" sz="4000" dirty="0" smtClean="0"/>
          </a:p>
          <a:p>
            <a:pPr lvl="0"/>
            <a:r>
              <a:rPr lang="fr-FR" sz="4000" b="1" dirty="0"/>
              <a:t>Choisir quelques extraits qui paraissent particulièrement dignes d’intérêt et justifier son choix</a:t>
            </a:r>
            <a:r>
              <a:rPr lang="fr-FR" sz="4000" b="1" dirty="0" smtClean="0"/>
              <a:t>.</a:t>
            </a:r>
          </a:p>
          <a:p>
            <a:pPr lvl="0">
              <a:buNone/>
            </a:pPr>
            <a:endParaRPr lang="fr-FR" sz="4000" dirty="0" smtClean="0"/>
          </a:p>
          <a:p>
            <a:pPr lvl="0"/>
            <a:r>
              <a:rPr lang="fr-FR" sz="4000" b="1" dirty="0"/>
              <a:t>Dans ces extraits (nombre à déterminer selon les capacités de chaque élève), proposer une recherche lexicale (à la manière de celle qui a été faite pour </a:t>
            </a:r>
            <a:r>
              <a:rPr lang="fr-FR" sz="4000" b="1" i="1" dirty="0"/>
              <a:t>l’incipit</a:t>
            </a:r>
            <a:r>
              <a:rPr lang="fr-FR" sz="4000" b="1" dirty="0"/>
              <a:t>).</a:t>
            </a:r>
            <a:endParaRPr lang="fr-FR" sz="40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b="1" dirty="0" smtClean="0"/>
              <a:t>ETAPE 3 : lecture d’extraits en grec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953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 </a:t>
            </a:r>
            <a:endParaRPr lang="fr-FR" sz="4235" dirty="0"/>
          </a:p>
          <a:p>
            <a:r>
              <a:rPr lang="fr-FR" sz="4235" dirty="0"/>
              <a:t>Sur le modèle de ce qui a été fait pour </a:t>
            </a:r>
            <a:r>
              <a:rPr lang="fr-FR" sz="4235" i="1" dirty="0"/>
              <a:t>l’incipit</a:t>
            </a:r>
            <a:r>
              <a:rPr lang="fr-FR" sz="4235" dirty="0"/>
              <a:t>, lecture de tous </a:t>
            </a:r>
            <a:r>
              <a:rPr lang="fr-FR" sz="4235" dirty="0" smtClean="0"/>
              <a:t>les/certains </a:t>
            </a:r>
            <a:r>
              <a:rPr lang="fr-FR" sz="4235" dirty="0"/>
              <a:t>extraits choisis par les élèves, avec aller-retour </a:t>
            </a:r>
            <a:r>
              <a:rPr lang="fr-FR" sz="4235" dirty="0" err="1"/>
              <a:t>grec-français</a:t>
            </a:r>
            <a:r>
              <a:rPr lang="fr-FR" sz="4235" dirty="0"/>
              <a:t>. </a:t>
            </a:r>
            <a:endParaRPr lang="fr-FR" sz="4235" dirty="0" smtClean="0"/>
          </a:p>
          <a:p>
            <a:pPr>
              <a:buNone/>
            </a:pPr>
            <a:endParaRPr lang="fr-FR" sz="4235" dirty="0" smtClean="0"/>
          </a:p>
          <a:p>
            <a:r>
              <a:rPr lang="fr-FR" sz="4235" dirty="0" err="1"/>
              <a:t>Surlignement</a:t>
            </a:r>
            <a:r>
              <a:rPr lang="fr-FR" sz="4235" dirty="0"/>
              <a:t> de mots dans les deux langues</a:t>
            </a:r>
            <a:r>
              <a:rPr lang="fr-FR" sz="4235" dirty="0" smtClean="0"/>
              <a:t>.</a:t>
            </a:r>
          </a:p>
          <a:p>
            <a:pPr>
              <a:buNone/>
            </a:pPr>
            <a:endParaRPr lang="fr-FR" sz="4235" dirty="0" smtClean="0"/>
          </a:p>
          <a:p>
            <a:r>
              <a:rPr lang="fr-FR" sz="4235" dirty="0"/>
              <a:t>Réalisation de fiches de vocabulaire commentées.</a:t>
            </a:r>
          </a:p>
          <a:p>
            <a:pPr>
              <a:buNone/>
            </a:pPr>
            <a:r>
              <a:rPr lang="fr-FR" sz="4235" dirty="0"/>
              <a:t> </a:t>
            </a:r>
          </a:p>
          <a:p>
            <a:r>
              <a:rPr lang="fr-FR" sz="4235" dirty="0"/>
              <a:t>Rédaction de résumés pour les passages intermédiaires.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228600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dirty="0" smtClean="0"/>
              <a:t>Propositions complémentaires </a:t>
            </a:r>
            <a:br>
              <a:rPr lang="fr-FR" sz="4000" b="1" dirty="0" smtClean="0"/>
            </a:br>
            <a:r>
              <a:rPr lang="fr-FR" sz="3111" i="1" dirty="0" smtClean="0"/>
              <a:t>pour une lecture plus poussée</a:t>
            </a:r>
            <a:endParaRPr lang="fr-FR" sz="311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lvl="0"/>
            <a:r>
              <a:rPr lang="fr-FR" sz="2400" b="1" dirty="0" smtClean="0"/>
              <a:t>Analyse </a:t>
            </a:r>
            <a:r>
              <a:rPr lang="fr-FR" sz="2400" b="1" dirty="0"/>
              <a:t>des autres </a:t>
            </a:r>
            <a:r>
              <a:rPr lang="fr-FR" sz="2400" b="1" dirty="0" err="1"/>
              <a:t>ekphrasis</a:t>
            </a:r>
            <a:r>
              <a:rPr lang="fr-FR" sz="2400" b="1" dirty="0"/>
              <a:t> </a:t>
            </a:r>
            <a:endParaRPr lang="fr-FR" sz="2400" dirty="0"/>
          </a:p>
          <a:p>
            <a:pPr lvl="1"/>
            <a:r>
              <a:rPr lang="fr-FR" sz="1800" dirty="0"/>
              <a:t>II, 15, jardin de la maison de </a:t>
            </a:r>
            <a:r>
              <a:rPr lang="fr-FR" sz="1800" dirty="0" err="1"/>
              <a:t>Clitophon</a:t>
            </a:r>
            <a:r>
              <a:rPr lang="fr-FR" sz="1800" dirty="0" smtClean="0"/>
              <a:t>,</a:t>
            </a:r>
          </a:p>
          <a:p>
            <a:pPr lvl="1"/>
            <a:r>
              <a:rPr lang="fr-FR" sz="1800" dirty="0" smtClean="0"/>
              <a:t>II</a:t>
            </a:r>
            <a:r>
              <a:rPr lang="fr-FR" sz="1800" dirty="0"/>
              <a:t>, 3, cratère,</a:t>
            </a:r>
            <a:r>
              <a:rPr lang="fr-FR" sz="1800" dirty="0" smtClean="0"/>
              <a:t> </a:t>
            </a:r>
          </a:p>
          <a:p>
            <a:pPr lvl="1"/>
            <a:r>
              <a:rPr lang="fr-FR" sz="1800" dirty="0" smtClean="0"/>
              <a:t>II</a:t>
            </a:r>
            <a:r>
              <a:rPr lang="fr-FR" sz="1800" dirty="0"/>
              <a:t>,</a:t>
            </a:r>
            <a:r>
              <a:rPr lang="fr-FR" sz="1800" dirty="0" smtClean="0"/>
              <a:t> 11, parure </a:t>
            </a:r>
            <a:r>
              <a:rPr lang="fr-FR" sz="1800" dirty="0"/>
              <a:t>nuptiale de </a:t>
            </a:r>
            <a:r>
              <a:rPr lang="fr-FR" sz="1800" dirty="0" err="1"/>
              <a:t>Calligonè</a:t>
            </a:r>
            <a:r>
              <a:rPr lang="fr-FR" sz="1800" dirty="0"/>
              <a:t>,</a:t>
            </a:r>
            <a:r>
              <a:rPr lang="fr-FR" sz="1800" dirty="0" smtClean="0"/>
              <a:t> </a:t>
            </a:r>
          </a:p>
          <a:p>
            <a:pPr lvl="1"/>
            <a:r>
              <a:rPr lang="fr-FR" sz="1800" dirty="0" smtClean="0"/>
              <a:t>III</a:t>
            </a:r>
            <a:r>
              <a:rPr lang="fr-FR" sz="1800" dirty="0"/>
              <a:t>, 6, deux tableaux évoquant une scène mythologique,</a:t>
            </a:r>
            <a:r>
              <a:rPr lang="fr-FR" sz="1800" dirty="0" smtClean="0"/>
              <a:t> </a:t>
            </a:r>
          </a:p>
          <a:p>
            <a:pPr lvl="1"/>
            <a:r>
              <a:rPr lang="fr-FR" sz="1800" dirty="0" smtClean="0"/>
              <a:t>V, 3, </a:t>
            </a:r>
            <a:r>
              <a:rPr lang="fr-FR" sz="1800" dirty="0"/>
              <a:t>triptyque </a:t>
            </a:r>
            <a:r>
              <a:rPr lang="fr-FR" sz="1800" dirty="0" smtClean="0"/>
              <a:t>rep</a:t>
            </a:r>
            <a:r>
              <a:rPr lang="fr-FR" sz="1800" dirty="0" smtClean="0"/>
              <a:t>r</a:t>
            </a:r>
            <a:r>
              <a:rPr lang="fr-FR" sz="1800" dirty="0" smtClean="0"/>
              <a:t>ésentant </a:t>
            </a:r>
            <a:r>
              <a:rPr lang="fr-FR" sz="1800" dirty="0"/>
              <a:t>un mythe.</a:t>
            </a:r>
            <a:r>
              <a:rPr lang="fr-FR" sz="1800" dirty="0" smtClean="0"/>
              <a:t> </a:t>
            </a:r>
          </a:p>
          <a:p>
            <a:pPr marL="0" indent="0">
              <a:buNone/>
            </a:pPr>
            <a:r>
              <a:rPr lang="fr-FR" sz="1800" dirty="0" smtClean="0"/>
              <a:t>Un </a:t>
            </a:r>
            <a:r>
              <a:rPr lang="fr-FR" sz="1800" dirty="0"/>
              <a:t>article de Valérie </a:t>
            </a:r>
            <a:r>
              <a:rPr lang="fr-FR" sz="1800" dirty="0" err="1"/>
              <a:t>Farenton</a:t>
            </a:r>
            <a:r>
              <a:rPr lang="fr-FR" sz="1800" dirty="0"/>
              <a:t> fournit des pistes d’analyse intéressantes : « Hommes et dieux dans les </a:t>
            </a:r>
            <a:r>
              <a:rPr lang="fr-FR" sz="1800" dirty="0" err="1"/>
              <a:t>ecphraseis</a:t>
            </a:r>
            <a:r>
              <a:rPr lang="fr-FR" sz="1800" dirty="0"/>
              <a:t> d’Achille Tatius », </a:t>
            </a:r>
            <a:r>
              <a:rPr lang="fr-FR" sz="1800" u="sng" dirty="0">
                <a:hlinkClick r:id="rId2"/>
              </a:rPr>
              <a:t>http://kubaba.univ-paris1.fr/recherche/antiquite/2009/hommes_dieux.pdf</a:t>
            </a:r>
            <a:r>
              <a:rPr lang="fr-FR" sz="1800" dirty="0"/>
              <a:t>) ; cf. aussi son livre, </a:t>
            </a:r>
            <a:r>
              <a:rPr lang="fr-FR" sz="1800" i="1" dirty="0"/>
              <a:t>La nature et ses images dans le roman grec: les fondements du romanesque, </a:t>
            </a:r>
            <a:r>
              <a:rPr lang="fr-FR" sz="1800" dirty="0"/>
              <a:t>L’Harmattan, 2012)</a:t>
            </a:r>
            <a:r>
              <a:rPr lang="fr-FR" sz="1800" dirty="0" smtClean="0"/>
              <a:t>.</a:t>
            </a:r>
            <a:endParaRPr lang="fr-FR" sz="2400" dirty="0" smtClean="0"/>
          </a:p>
          <a:p>
            <a:pPr>
              <a:buNone/>
            </a:pPr>
            <a:r>
              <a:rPr lang="fr-FR" sz="2400" dirty="0" err="1">
                <a:sym typeface="Wingdings"/>
              </a:rPr>
              <a:t></a:t>
            </a:r>
            <a:r>
              <a:rPr lang="fr-FR" sz="2400" dirty="0"/>
              <a:t> </a:t>
            </a:r>
            <a:r>
              <a:rPr lang="fr-FR" sz="2400" b="1" dirty="0"/>
              <a:t>Définir les fonctions de l’</a:t>
            </a:r>
            <a:r>
              <a:rPr lang="fr-FR" sz="2400" b="1" dirty="0" err="1"/>
              <a:t>ekphrasis</a:t>
            </a:r>
            <a:r>
              <a:rPr lang="fr-FR" sz="2400" b="1" dirty="0"/>
              <a:t> (et donc de la description dans le roman —lien avec le cours de français)</a:t>
            </a:r>
          </a:p>
          <a:p>
            <a:pPr>
              <a:buNone/>
            </a:pPr>
            <a:r>
              <a:rPr lang="fr-FR" sz="2400" b="1" dirty="0" err="1">
                <a:sym typeface="Wingdings"/>
              </a:rPr>
              <a:t></a:t>
            </a:r>
            <a:r>
              <a:rPr lang="fr-FR" sz="2400" b="1" dirty="0"/>
              <a:t> Rechercher des </a:t>
            </a:r>
            <a:r>
              <a:rPr lang="fr-FR" sz="2400" b="1" dirty="0" err="1"/>
              <a:t>ekphrasis</a:t>
            </a:r>
            <a:r>
              <a:rPr lang="fr-FR" sz="2400" b="1" dirty="0"/>
              <a:t> célèbres (littératures antique ET moderne).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lvl="0" algn="ctr">
              <a:buNone/>
            </a:pPr>
            <a:r>
              <a:rPr lang="fr-FR" sz="4129" b="1" dirty="0"/>
              <a:t>Autres entrées possibles </a:t>
            </a:r>
            <a:r>
              <a:rPr lang="fr-FR" sz="4129" dirty="0" smtClean="0"/>
              <a:t> </a:t>
            </a:r>
          </a:p>
          <a:p>
            <a:pPr lvl="0" algn="ctr">
              <a:buNone/>
            </a:pPr>
            <a:endParaRPr lang="fr-FR" sz="4129" dirty="0" smtClean="0"/>
          </a:p>
          <a:p>
            <a:pPr lvl="0"/>
            <a:r>
              <a:rPr lang="fr-FR" b="1" dirty="0"/>
              <a:t>Le Nil et l’Egypte :</a:t>
            </a:r>
            <a:r>
              <a:rPr lang="fr-FR" dirty="0"/>
              <a:t> Fiche </a:t>
            </a:r>
            <a:r>
              <a:rPr lang="fr-FR" dirty="0" err="1"/>
              <a:t>Eduscol</a:t>
            </a:r>
            <a:r>
              <a:rPr lang="fr-FR" dirty="0"/>
              <a:t>, </a:t>
            </a:r>
            <a:r>
              <a:rPr lang="fr-FR" i="1" dirty="0"/>
              <a:t>Le Nil dans le roman grec, </a:t>
            </a:r>
            <a:r>
              <a:rPr lang="fr-FR" i="1" dirty="0" err="1"/>
              <a:t>realia</a:t>
            </a:r>
            <a:r>
              <a:rPr lang="fr-FR" i="1" dirty="0"/>
              <a:t> ou topos</a:t>
            </a:r>
            <a:r>
              <a:rPr lang="fr-FR" i="1" dirty="0" smtClean="0"/>
              <a:t> </a:t>
            </a:r>
          </a:p>
          <a:p>
            <a:pPr lvl="0">
              <a:buNone/>
            </a:pPr>
            <a:r>
              <a:rPr lang="fr-FR" sz="2353" u="sng" dirty="0" smtClean="0">
                <a:hlinkClick r:id="rId2"/>
              </a:rPr>
              <a:t>http</a:t>
            </a:r>
            <a:r>
              <a:rPr lang="fr-FR" sz="2353" u="sng" dirty="0">
                <a:hlinkClick r:id="rId2"/>
              </a:rPr>
              <a:t>://eduscol.education.fr/cid73887/refondation-</a:t>
            </a:r>
            <a:r>
              <a:rPr lang="fr-FR" sz="2353" u="sng" dirty="0" smtClean="0">
                <a:hlinkClick r:id="rId2"/>
              </a:rPr>
              <a:t>lca.html</a:t>
            </a:r>
            <a:endParaRPr lang="fr-FR" sz="2353" u="sng" dirty="0" smtClean="0"/>
          </a:p>
          <a:p>
            <a:pPr lvl="0">
              <a:buNone/>
            </a:pPr>
            <a:endParaRPr lang="fr-FR" sz="2353" dirty="0" smtClean="0"/>
          </a:p>
          <a:p>
            <a:pPr lvl="0"/>
            <a:r>
              <a:rPr lang="fr-FR" b="1" dirty="0"/>
              <a:t>La tempête : </a:t>
            </a:r>
            <a:r>
              <a:rPr lang="fr-FR" dirty="0"/>
              <a:t>Lecture du récit d’autres tempêtes en traduction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dans </a:t>
            </a:r>
            <a:r>
              <a:rPr lang="fr-FR" i="1" dirty="0"/>
              <a:t>l’Odyssée</a:t>
            </a:r>
            <a:r>
              <a:rPr lang="fr-FR" dirty="0"/>
              <a:t> particulièrement,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mais </a:t>
            </a:r>
            <a:r>
              <a:rPr lang="fr-FR" dirty="0"/>
              <a:t>aussi dans les autres romans grecs, par ex., Lucien, </a:t>
            </a:r>
            <a:r>
              <a:rPr lang="fr-FR" i="1" dirty="0"/>
              <a:t>Histoire véritable, I</a:t>
            </a:r>
            <a:r>
              <a:rPr lang="fr-FR" dirty="0"/>
              <a:t> </a:t>
            </a:r>
            <a:r>
              <a:rPr lang="fr-FR" dirty="0" smtClean="0"/>
              <a:t>—</a:t>
            </a:r>
          </a:p>
          <a:p>
            <a:pPr lvl="1"/>
            <a:r>
              <a:rPr lang="fr-FR" dirty="0" smtClean="0"/>
              <a:t>et </a:t>
            </a:r>
            <a:r>
              <a:rPr lang="fr-FR" dirty="0"/>
              <a:t>dans la littérature contemporaine : cf. </a:t>
            </a:r>
            <a:r>
              <a:rPr lang="fr-FR" i="1" dirty="0"/>
              <a:t>Une même vague par le monde, une même vague depuis Troie  / Roule sa hanche jusqu’à nous. Au très grand large loin de nous fut imprimé jadis ce souffle...</a:t>
            </a:r>
            <a:r>
              <a:rPr lang="fr-FR" dirty="0"/>
              <a:t>, </a:t>
            </a:r>
            <a:r>
              <a:rPr lang="fr-FR" i="1" dirty="0"/>
              <a:t>Amers, </a:t>
            </a:r>
            <a:r>
              <a:rPr lang="fr-FR" dirty="0"/>
              <a:t>Saint John Perse)</a:t>
            </a:r>
            <a:r>
              <a:rPr lang="fr-FR" dirty="0" smtClean="0"/>
              <a:t>.</a:t>
            </a:r>
            <a:endParaRPr lang="fr-FR" dirty="0"/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b="1" dirty="0"/>
              <a:t>Les brigands</a:t>
            </a:r>
            <a:endParaRPr lang="fr-FR" dirty="0"/>
          </a:p>
          <a:p>
            <a:pPr lvl="0"/>
            <a:r>
              <a:rPr lang="fr-FR" b="1" dirty="0"/>
              <a:t>Les péripéties amoureuses</a:t>
            </a:r>
            <a:endParaRPr lang="fr-FR" dirty="0"/>
          </a:p>
          <a:p>
            <a:pPr lvl="0"/>
            <a:r>
              <a:rPr lang="fr-FR" b="1" dirty="0" err="1"/>
              <a:t>etc</a:t>
            </a:r>
            <a:r>
              <a:rPr lang="fr-FR" b="1" dirty="0"/>
              <a:t>…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ivres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00400"/>
            <a:ext cx="2952750" cy="257746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5396860"/>
          </a:xfrm>
        </p:spPr>
        <p:txBody>
          <a:bodyPr/>
          <a:lstStyle/>
          <a:p>
            <a:pPr algn="ctr">
              <a:buNone/>
            </a:pPr>
            <a:endParaRPr lang="fr-FR" sz="6600" b="1" dirty="0">
              <a:latin typeface="Marker Felt"/>
              <a:cs typeface="Marker Felt"/>
            </a:endParaRPr>
          </a:p>
          <a:p>
            <a:pPr algn="ctr">
              <a:buNone/>
            </a:pPr>
            <a:r>
              <a:rPr lang="fr-FR" sz="6600" b="1" dirty="0" smtClean="0">
                <a:latin typeface="Marker Felt"/>
                <a:cs typeface="Marker Felt"/>
              </a:rPr>
              <a:t>Bonne lecture !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04800" y="60960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Anne Fillon, Lycée Le Corbusier</a:t>
            </a:r>
            <a:r>
              <a:rPr lang="fr-FR" smtClean="0"/>
              <a:t>, Poissy </a:t>
            </a:r>
            <a:endParaRPr lang="fr-FR" dirty="0" smtClean="0"/>
          </a:p>
          <a:p>
            <a:pPr algn="ctr"/>
            <a:r>
              <a:rPr lang="fr-FR" dirty="0" err="1" smtClean="0"/>
              <a:t>anne.fillon@ac-versailles.fr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Eléments d’introduction</a:t>
            </a:r>
            <a:r>
              <a:rPr lang="fr-FR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2824" i="1" dirty="0" smtClean="0"/>
              <a:t>		à </a:t>
            </a:r>
            <a:r>
              <a:rPr lang="fr-FR" sz="2824" i="1" dirty="0"/>
              <a:t>faire rassembler par les </a:t>
            </a:r>
            <a:r>
              <a:rPr lang="fr-FR" sz="2824" i="1" dirty="0" smtClean="0"/>
              <a:t>élèves ou à proposer soi-même selon le moment de l’année, l’habitude installée, le matériel disponible…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Quand </a:t>
            </a:r>
            <a:r>
              <a:rPr lang="fr-FR" dirty="0"/>
              <a:t>A. Tatius a-t-il vécu ? Où a-t-il vécu ?</a:t>
            </a:r>
            <a:r>
              <a:rPr lang="fr-FR" dirty="0" smtClean="0"/>
              <a:t> </a:t>
            </a:r>
          </a:p>
          <a:p>
            <a:pPr marL="514350" indent="-514350">
              <a:buNone/>
            </a:pPr>
            <a:endParaRPr lang="fr-FR" dirty="0" smtClean="0">
              <a:sym typeface="Wingdings"/>
            </a:endParaRPr>
          </a:p>
          <a:p>
            <a:pPr lvl="0"/>
            <a:r>
              <a:rPr lang="fr-FR" dirty="0" smtClean="0"/>
              <a:t>Quelle </a:t>
            </a:r>
            <a:r>
              <a:rPr lang="fr-FR" dirty="0"/>
              <a:t>langue parle-t-on au IIe siècle après J. C. dans la province romaine d’Alexandrie ?</a:t>
            </a:r>
            <a:r>
              <a:rPr lang="fr-FR" dirty="0" smtClean="0"/>
              <a:t> En quelle </a:t>
            </a:r>
            <a:r>
              <a:rPr lang="fr-FR" dirty="0"/>
              <a:t>langue</a:t>
            </a:r>
            <a:r>
              <a:rPr lang="fr-FR" dirty="0" smtClean="0"/>
              <a:t> A. Tatius écrit</a:t>
            </a:r>
            <a:r>
              <a:rPr lang="fr-FR" dirty="0"/>
              <a:t>-il </a:t>
            </a:r>
            <a:r>
              <a:rPr lang="fr-FR" dirty="0" smtClean="0"/>
              <a:t>?</a:t>
            </a:r>
          </a:p>
          <a:p>
            <a:pPr lvl="0">
              <a:buNone/>
            </a:pPr>
            <a:endParaRPr lang="fr-FR" dirty="0" smtClean="0"/>
          </a:p>
          <a:p>
            <a:pPr marL="514350" indent="-514350"/>
            <a:r>
              <a:rPr lang="fr-FR" i="1" dirty="0"/>
              <a:t>Le « Roman » de </a:t>
            </a:r>
            <a:r>
              <a:rPr lang="fr-FR" i="1" dirty="0" err="1"/>
              <a:t>Leucippé</a:t>
            </a:r>
            <a:r>
              <a:rPr lang="fr-FR" i="1" dirty="0"/>
              <a:t> et </a:t>
            </a:r>
            <a:r>
              <a:rPr lang="fr-FR" i="1" dirty="0" err="1"/>
              <a:t>Clitophon</a:t>
            </a:r>
            <a:r>
              <a:rPr lang="fr-FR" dirty="0"/>
              <a:t> est-il un… roman ?</a:t>
            </a:r>
            <a:r>
              <a:rPr lang="fr-FR" dirty="0" smtClean="0"/>
              <a:t> 	Réflexion </a:t>
            </a:r>
            <a:r>
              <a:rPr lang="fr-FR" dirty="0"/>
              <a:t>autour du terme « roman »  et du genre (apparition tardive du genre —pourquoi ?—, mais plus encore du terme —pourquoi ?)</a:t>
            </a:r>
            <a:r>
              <a:rPr lang="fr-FR" dirty="0" smtClean="0"/>
              <a:t>.</a:t>
            </a:r>
          </a:p>
          <a:p>
            <a:pPr lvl="0"/>
            <a:endParaRPr lang="fr-FR" dirty="0" smtClean="0"/>
          </a:p>
          <a:p>
            <a:pPr lvl="0"/>
            <a:r>
              <a:rPr lang="fr-FR" dirty="0"/>
              <a:t>Qu’est-ce que la seconde sophistique 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Etc</a:t>
            </a:r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9600" b="1" i="1" dirty="0" smtClean="0"/>
              <a:t> </a:t>
            </a:r>
            <a:r>
              <a:rPr lang="fr-FR" sz="9600" dirty="0" smtClean="0"/>
              <a:t/>
            </a:r>
            <a:br>
              <a:rPr lang="fr-FR" sz="9600" dirty="0" smtClean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i="1" dirty="0" smtClean="0"/>
              <a:t> </a:t>
            </a:r>
            <a:r>
              <a:rPr lang="fr-FR" sz="8000" b="1" i="1" dirty="0" smtClean="0"/>
              <a:t>Conditions : </a:t>
            </a:r>
          </a:p>
          <a:p>
            <a:pPr>
              <a:buNone/>
            </a:pPr>
            <a:r>
              <a:rPr lang="fr-FR" sz="8000" b="1" i="1" dirty="0" smtClean="0"/>
              <a:t>Texte </a:t>
            </a:r>
            <a:r>
              <a:rPr lang="fr-FR" sz="8000" b="1" i="1" dirty="0"/>
              <a:t>fourni</a:t>
            </a:r>
            <a:r>
              <a:rPr lang="fr-FR" sz="8000" i="1" dirty="0"/>
              <a:t> : grec uniquement</a:t>
            </a:r>
            <a:r>
              <a:rPr lang="fr-FR" sz="8000" i="1" dirty="0" smtClean="0"/>
              <a:t>.</a:t>
            </a:r>
          </a:p>
          <a:p>
            <a:pPr marL="0" indent="0">
              <a:buNone/>
            </a:pPr>
            <a:r>
              <a:rPr lang="fr-FR" sz="8000" i="1" dirty="0" smtClean="0"/>
              <a:t>	Pour les besoins de la présentation, le texte affiché dans les prochaines diapositives est court, mais il est bien de travailler avec les élèves l’</a:t>
            </a:r>
            <a:r>
              <a:rPr lang="fr-FR" sz="8000" i="1" dirty="0" err="1" smtClean="0"/>
              <a:t>ekphrasis</a:t>
            </a:r>
            <a:r>
              <a:rPr lang="fr-FR" sz="8000" i="1" dirty="0" smtClean="0"/>
              <a:t> entière.</a:t>
            </a:r>
          </a:p>
          <a:p>
            <a:pPr>
              <a:buNone/>
            </a:pPr>
            <a:endParaRPr lang="fr-FR" sz="8000" i="1" dirty="0" smtClean="0"/>
          </a:p>
          <a:p>
            <a:pPr marL="0" indent="0">
              <a:buNone/>
            </a:pPr>
            <a:r>
              <a:rPr lang="fr-FR" sz="8000" i="1" dirty="0" smtClean="0"/>
              <a:t> </a:t>
            </a:r>
            <a:r>
              <a:rPr lang="fr-FR" sz="8000" i="1" dirty="0"/>
              <a:t>Le travail se fait de préférence sur ordinateur (pour repérages dans le texte —les erreurs de « coloriage » peuvent être facilement corrigées, les choix des élèves peuvent être projetés…) avec connexion internet (pour les recherches). Mais il peut être réalisé sur </a:t>
            </a:r>
            <a:r>
              <a:rPr lang="fr-FR" sz="8000" i="1" dirty="0" smtClean="0"/>
              <a:t>papier, avec des crayons de couleur </a:t>
            </a:r>
            <a:r>
              <a:rPr lang="fr-FR" sz="8000" i="1" dirty="0"/>
              <a:t>et au CDI.</a:t>
            </a:r>
            <a:endParaRPr lang="fr-FR" sz="8000" i="1" dirty="0" smtClean="0"/>
          </a:p>
          <a:p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7200" y="323671"/>
            <a:ext cx="8458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ETAPE 1 : entrée dans le roman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5400" b="1" dirty="0" smtClean="0"/>
              <a:t>Lecture en grec de l’</a:t>
            </a:r>
            <a:r>
              <a:rPr lang="fr-FR" sz="5400" b="1" i="1" dirty="0" smtClean="0"/>
              <a:t>incipit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47500" lnSpcReduction="20000"/>
          </a:bodyPr>
          <a:lstStyle/>
          <a:p>
            <a:r>
              <a:rPr lang="fr-FR" sz="4211" b="1" dirty="0" smtClean="0"/>
              <a:t>Lecture préalable par le professeur</a:t>
            </a:r>
          </a:p>
          <a:p>
            <a:endParaRPr lang="fr-FR" sz="4211" b="1" dirty="0" smtClean="0"/>
          </a:p>
          <a:p>
            <a:r>
              <a:rPr lang="fr-FR" sz="4211" b="1" dirty="0" smtClean="0"/>
              <a:t>Repérages </a:t>
            </a:r>
            <a:r>
              <a:rPr lang="fr-FR" sz="4211" dirty="0" smtClean="0"/>
              <a:t>:</a:t>
            </a:r>
          </a:p>
          <a:p>
            <a:pPr lvl="2"/>
            <a:r>
              <a:rPr lang="fr-FR" sz="3840" dirty="0" smtClean="0"/>
              <a:t> noms propres</a:t>
            </a:r>
          </a:p>
          <a:p>
            <a:pPr lvl="2"/>
            <a:r>
              <a:rPr lang="fr-FR" sz="3840" dirty="0" smtClean="0"/>
              <a:t>termes connus des élèves</a:t>
            </a:r>
          </a:p>
          <a:p>
            <a:pPr lvl="2"/>
            <a:r>
              <a:rPr lang="fr-FR" sz="3840" dirty="0" smtClean="0"/>
              <a:t>termes récurrents</a:t>
            </a:r>
          </a:p>
          <a:p>
            <a:pPr lvl="2">
              <a:buNone/>
            </a:pPr>
            <a:endParaRPr lang="fr-FR" sz="3840" dirty="0" smtClean="0"/>
          </a:p>
          <a:p>
            <a:r>
              <a:rPr lang="fr-FR" sz="4211" b="1" dirty="0" smtClean="0"/>
              <a:t>Observations : </a:t>
            </a:r>
          </a:p>
          <a:p>
            <a:pPr lvl="1"/>
            <a:r>
              <a:rPr lang="fr-FR" sz="3840" b="1" dirty="0" smtClean="0"/>
              <a:t>Présence d’éléments géographiques « réalistes » </a:t>
            </a:r>
          </a:p>
          <a:p>
            <a:pPr lvl="1"/>
            <a:r>
              <a:rPr lang="fr-FR" sz="3840" b="1" dirty="0" smtClean="0"/>
              <a:t>Présence d’éléments « mythologiques »</a:t>
            </a:r>
            <a:endParaRPr lang="fr-FR" sz="3840" dirty="0" smtClean="0"/>
          </a:p>
          <a:p>
            <a:pPr lvl="2">
              <a:buFont typeface="Wingdings" charset="2"/>
              <a:buChar char="à"/>
            </a:pPr>
            <a:endParaRPr lang="fr-FR" sz="3840" b="1" dirty="0" smtClean="0"/>
          </a:p>
          <a:p>
            <a:pPr marL="342900" lvl="2" indent="-342900"/>
            <a:r>
              <a:rPr lang="fr-FR" sz="4211" b="1" dirty="0" smtClean="0"/>
              <a:t>Recherches</a:t>
            </a:r>
            <a:r>
              <a:rPr lang="fr-FR" sz="4211" dirty="0" smtClean="0"/>
              <a:t> </a:t>
            </a:r>
            <a:r>
              <a:rPr lang="fr-FR" sz="3840" dirty="0" smtClean="0"/>
              <a:t>dans un dictionnaire encyclopédique (site </a:t>
            </a:r>
            <a:r>
              <a:rPr lang="fr-FR" sz="3840" dirty="0" err="1" smtClean="0"/>
              <a:t>Lexilogos</a:t>
            </a:r>
            <a:r>
              <a:rPr lang="fr-FR" sz="3840" dirty="0" smtClean="0"/>
              <a:t>) </a:t>
            </a:r>
          </a:p>
          <a:p>
            <a:pPr marL="342900" lvl="2" indent="-342900"/>
            <a:endParaRPr lang="fr-FR" sz="3840" dirty="0" smtClean="0">
              <a:sym typeface="Wingdings"/>
            </a:endParaRPr>
          </a:p>
          <a:p>
            <a:pPr marL="342900" lvl="2" indent="-342900">
              <a:buFont typeface="Wingdings" charset="2"/>
              <a:buChar char="à"/>
            </a:pPr>
            <a:r>
              <a:rPr lang="fr-FR" sz="3840" dirty="0" smtClean="0"/>
              <a:t>Recherches géographiques (carte pour placer Sidon, la Crète) et « historiques » (pourquoi les Phéniciens sont-ils « le peuple père » des Thébains ?).</a:t>
            </a:r>
          </a:p>
          <a:p>
            <a:pPr marL="342900" lvl="2" indent="-342900">
              <a:buFont typeface="Wingdings" charset="2"/>
              <a:buChar char="à"/>
            </a:pPr>
            <a:endParaRPr lang="fr-FR" sz="3840" b="1" dirty="0" smtClean="0"/>
          </a:p>
          <a:p>
            <a:pPr marL="342900" lvl="2" indent="-342900">
              <a:buFont typeface="Wingdings" charset="2"/>
              <a:buChar char="à"/>
            </a:pPr>
            <a:r>
              <a:rPr lang="fr-FR" sz="3840" dirty="0" smtClean="0"/>
              <a:t>Recherche de représentations du mythe d’Europe.</a:t>
            </a:r>
          </a:p>
          <a:p>
            <a:pPr marL="342900" lvl="2" indent="-342900"/>
            <a:endParaRPr lang="fr-FR" sz="2181" b="1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2">
              <a:buFont typeface="Wingdings" charset="2"/>
              <a:buChar char="à"/>
            </a:pPr>
            <a:endParaRPr lang="fr-FR" sz="2181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 smtClean="0">
                <a:latin typeface="Times New Roman"/>
                <a:cs typeface="Times New Roman"/>
              </a:rPr>
              <a:t>		</a:t>
            </a:r>
            <a:r>
              <a:rPr lang="fr-FR" sz="2400" dirty="0" err="1" smtClean="0">
                <a:cs typeface="Cambria"/>
              </a:rPr>
              <a:t>Σιδὼν</a:t>
            </a:r>
            <a:r>
              <a:rPr lang="fr-FR" sz="2400" dirty="0" smtClean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ἐπὶ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θαλάσσῃ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πόλις</a:t>
            </a:r>
            <a:r>
              <a:rPr lang="fr-FR" sz="2400" dirty="0">
                <a:cs typeface="Cambria"/>
              </a:rPr>
              <a:t>· </a:t>
            </a:r>
            <a:r>
              <a:rPr lang="fr-FR" sz="2400" dirty="0" err="1">
                <a:cs typeface="Cambria"/>
              </a:rPr>
              <a:t>Ἀσσυρίων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θάλασσα</a:t>
            </a:r>
            <a:r>
              <a:rPr lang="fr-FR" sz="2400" dirty="0">
                <a:cs typeface="Cambria"/>
              </a:rPr>
              <a:t>· </a:t>
            </a:r>
            <a:r>
              <a:rPr lang="fr-FR" sz="2400" u="sng" dirty="0" err="1">
                <a:cs typeface="Cambria"/>
              </a:rPr>
              <a:t>μήτηρ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Φοινίκων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ἡ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πόλις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Θηβαίων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ὁ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δῆμος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πατήρ</a:t>
            </a:r>
            <a:r>
              <a:rPr lang="fr-FR" sz="2400" dirty="0">
                <a:cs typeface="Cambria"/>
              </a:rPr>
              <a:t>. </a:t>
            </a:r>
            <a:r>
              <a:rPr lang="fr-FR" sz="2400" dirty="0" err="1">
                <a:cs typeface="Cambria"/>
              </a:rPr>
              <a:t>δίδυμος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κόλπῳ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πλατύς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ἠρέμα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κλείων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τὸ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πέλαγος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ᾑ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γὰρ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κόλπος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κατὰ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πλευρὰν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ἐπὶ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δεξιὰ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κοιλαίνεται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στόμα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δεύτερον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ὀρώρυκται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τὸ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ὕδωρ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αὖθις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εἰσρεῖ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γίνεται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ἄλλος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λιμήν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ὡς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χειμάζειν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 smtClean="0">
                <a:cs typeface="Cambria"/>
              </a:rPr>
              <a:t>μ</a:t>
            </a:r>
            <a:r>
              <a:rPr lang="el-GR" sz="2400" dirty="0" smtClean="0">
                <a:cs typeface="Cambria"/>
              </a:rPr>
              <a:t>ὲ</a:t>
            </a:r>
            <a:r>
              <a:rPr lang="fr-FR" sz="2400" dirty="0" err="1" smtClean="0">
                <a:cs typeface="Cambria"/>
              </a:rPr>
              <a:t>ν</a:t>
            </a:r>
            <a:r>
              <a:rPr lang="fr-FR" sz="2400" dirty="0" smtClean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ταύτῃ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τὰς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ὁλκάδας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γαιλήνῃ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θερίζειν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δὲ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εἰς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τὸ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προκόλπιον</a:t>
            </a:r>
            <a:r>
              <a:rPr lang="fr-FR" sz="2400" dirty="0">
                <a:cs typeface="Cambria"/>
              </a:rPr>
              <a:t>. (2) </a:t>
            </a:r>
            <a:r>
              <a:rPr lang="fr-FR" sz="2400" dirty="0" err="1">
                <a:cs typeface="Cambria"/>
              </a:rPr>
              <a:t>᾽Ενταῦθα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ἥκων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ἐκ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πολλοῦ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χειμῶνος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σῶστρα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ἔθυον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ἐμαυτοῦ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τῇ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τῶν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Φοινίκων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θεᾷ</a:t>
            </a:r>
            <a:r>
              <a:rPr lang="fr-FR" sz="2400" dirty="0">
                <a:cs typeface="Cambria"/>
              </a:rPr>
              <a:t>· </a:t>
            </a:r>
            <a:r>
              <a:rPr lang="fr-FR" sz="2400" dirty="0" err="1">
                <a:cs typeface="Cambria"/>
              </a:rPr>
              <a:t>Ἀστάρτην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αὐτὴν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οἱ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Σιδώνιοι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καλοῦσιν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περιιὼν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οὖν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ἄλλην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πόλιν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περισκοπῶν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ἀναθήματα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ὁρῶ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γραφὴν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ἀνακειμένην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γῆς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ἅμα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θαλάσσης</a:t>
            </a:r>
            <a:r>
              <a:rPr lang="fr-FR" sz="2400" dirty="0">
                <a:cs typeface="Cambria"/>
              </a:rPr>
              <a:t>. </a:t>
            </a:r>
            <a:r>
              <a:rPr lang="fr-FR" sz="2400" dirty="0" err="1">
                <a:cs typeface="Cambria"/>
              </a:rPr>
              <a:t>Εὐρώπη</a:t>
            </a:r>
            <a:r>
              <a:rPr lang="fr-FR" sz="2400" b="1" dirty="0" err="1">
                <a:cs typeface="Cambria"/>
              </a:rPr>
              <a:t>ς</a:t>
            </a:r>
            <a:r>
              <a:rPr lang="fr-FR" sz="2400" b="1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γραφή</a:t>
            </a:r>
            <a:r>
              <a:rPr lang="fr-FR" sz="2400" dirty="0">
                <a:cs typeface="Cambria"/>
              </a:rPr>
              <a:t>· </a:t>
            </a:r>
            <a:r>
              <a:rPr lang="fr-FR" sz="2400" dirty="0" err="1">
                <a:cs typeface="Cambria"/>
              </a:rPr>
              <a:t>Φοινίκων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θάλασσα</a:t>
            </a:r>
            <a:r>
              <a:rPr lang="fr-FR" sz="2400" dirty="0">
                <a:cs typeface="Cambria"/>
              </a:rPr>
              <a:t>· </a:t>
            </a:r>
            <a:r>
              <a:rPr lang="fr-FR" sz="2400" dirty="0" err="1">
                <a:cs typeface="Cambria"/>
              </a:rPr>
              <a:t>Σιδῶνος</a:t>
            </a:r>
            <a:r>
              <a:rPr lang="fr-FR" sz="2400" dirty="0">
                <a:cs typeface="Cambria"/>
              </a:rPr>
              <a:t> (3) </a:t>
            </a:r>
            <a:r>
              <a:rPr lang="fr-FR" sz="2400" u="sng" dirty="0" err="1">
                <a:cs typeface="Cambria"/>
              </a:rPr>
              <a:t>ἡ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γῆ</a:t>
            </a:r>
            <a:r>
              <a:rPr lang="fr-FR" sz="2400" dirty="0">
                <a:cs typeface="Cambria"/>
              </a:rPr>
              <a:t>, </a:t>
            </a:r>
            <a:r>
              <a:rPr lang="fr-FR" sz="2400" u="sng" dirty="0" err="1">
                <a:cs typeface="Cambria"/>
              </a:rPr>
              <a:t>ἐν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τῇ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γῇ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λειμὼν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χορὸς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παρθένων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ἐν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τῇ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 smtClean="0">
                <a:cs typeface="Cambria"/>
              </a:rPr>
              <a:t>θαλάσσ</a:t>
            </a:r>
            <a:r>
              <a:rPr lang="el-GR" sz="2400" u="sng" dirty="0" smtClean="0">
                <a:cs typeface="Cambria"/>
              </a:rPr>
              <a:t>ῃ</a:t>
            </a:r>
            <a:r>
              <a:rPr lang="fr-FR" sz="2400" dirty="0" smtClean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ταῦρος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ἐνήχετο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τοῖς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νώτοις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καλὴ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παρθένος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ἐπεκάθητο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ἐπὶ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Κρήτην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τῷ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ταύρῳ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πλέουσα</a:t>
            </a:r>
            <a:r>
              <a:rPr lang="fr-FR" sz="2400" dirty="0">
                <a:cs typeface="Cambria"/>
              </a:rPr>
              <a:t>.</a:t>
            </a:r>
            <a:r>
              <a:rPr lang="fr-FR" sz="2400" dirty="0" smtClean="0">
                <a:cs typeface="Cambria"/>
              </a:rPr>
              <a:t> </a:t>
            </a:r>
            <a:endParaRPr lang="fr-FR" sz="2400" dirty="0"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17694"/>
            <a:ext cx="8001000" cy="674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 smtClean="0">
                <a:latin typeface="Cambria"/>
                <a:cs typeface="Cambria"/>
              </a:rPr>
              <a:t>ἐκόμα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πολλοῖς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ἄνθεσιν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ὁ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λειμών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δένδρων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αὐτοῖς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ἀνεμέμικτο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φάλαγξ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φυτῶν</a:t>
            </a:r>
            <a:r>
              <a:rPr lang="fr-FR" sz="2400" dirty="0" smtClean="0">
                <a:latin typeface="Cambria"/>
                <a:cs typeface="Cambria"/>
              </a:rPr>
              <a:t>· </a:t>
            </a:r>
            <a:r>
              <a:rPr lang="fr-FR" sz="2400" dirty="0" err="1" smtClean="0">
                <a:latin typeface="Cambria"/>
                <a:cs typeface="Cambria"/>
              </a:rPr>
              <a:t>συνεχῆ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</a:t>
            </a:r>
            <a:r>
              <a:rPr lang="el-GR" sz="2400" u="sng" dirty="0" smtClean="0">
                <a:latin typeface="Cambria"/>
                <a:cs typeface="Cambria"/>
              </a:rPr>
              <a:t>ὰ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δένδρα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dirty="0" err="1" smtClean="0">
                <a:latin typeface="Cambria"/>
                <a:cs typeface="Cambria"/>
              </a:rPr>
              <a:t>συνηρεφῆ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τὰ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πέταλα</a:t>
            </a:r>
            <a:r>
              <a:rPr lang="fr-FR" sz="2400" u="sng" dirty="0" smtClean="0">
                <a:latin typeface="Cambria"/>
                <a:cs typeface="Cambria"/>
              </a:rPr>
              <a:t>·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συνῆπτον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οἱ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πτόρθοι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τὰ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φύλλα</a:t>
            </a:r>
            <a:r>
              <a:rPr lang="fr-FR" sz="2400" u="sng" dirty="0" smtClean="0">
                <a:latin typeface="Cambria"/>
                <a:cs typeface="Cambria"/>
              </a:rPr>
              <a:t>,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ἐγίνετο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τοῖς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ἄνθεσιν</a:t>
            </a:r>
            <a:r>
              <a:rPr lang="fr-FR" sz="2400" dirty="0" smtClean="0">
                <a:latin typeface="Cambria"/>
                <a:cs typeface="Cambria"/>
              </a:rPr>
              <a:t> (4) </a:t>
            </a:r>
            <a:r>
              <a:rPr lang="fr-FR" sz="2400" dirty="0" err="1" smtClean="0">
                <a:latin typeface="Cambria"/>
                <a:cs typeface="Cambria"/>
              </a:rPr>
              <a:t>ὄροφος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ἡ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τῶν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φύλλων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συμπλοκή</a:t>
            </a:r>
            <a:r>
              <a:rPr lang="fr-FR" sz="2400" dirty="0" smtClean="0">
                <a:latin typeface="Cambria"/>
                <a:cs typeface="Cambria"/>
              </a:rPr>
              <a:t>. </a:t>
            </a:r>
            <a:r>
              <a:rPr lang="fr-FR" sz="2400" b="1" dirty="0" err="1" smtClean="0">
                <a:latin typeface="Cambria"/>
                <a:cs typeface="Cambria"/>
              </a:rPr>
              <a:t>ἔγραψεν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ὁ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τεχνίτης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ὑπὸ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τὰ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πέταλα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τὴν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σκιάν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ὁ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ἥλιος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ἠρέμα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τοῦ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λειμῶνος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κάτω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σποράδην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διέρρει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dirty="0" err="1" smtClean="0">
                <a:latin typeface="Cambria"/>
                <a:cs typeface="Cambria"/>
              </a:rPr>
              <a:t>ὅσον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τὸ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συνηρεφὲς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τῆς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τῶν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φύλλων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κόμης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ἀνέῳξεν</a:t>
            </a:r>
            <a:r>
              <a:rPr lang="fr-FR" sz="2400" dirty="0" smtClean="0">
                <a:latin typeface="Cambria"/>
                <a:cs typeface="Cambria"/>
              </a:rPr>
              <a:t> (5) </a:t>
            </a:r>
            <a:r>
              <a:rPr lang="fr-FR" sz="2400" b="1" dirty="0" err="1" smtClean="0">
                <a:latin typeface="Cambria"/>
                <a:cs typeface="Cambria"/>
              </a:rPr>
              <a:t>ὁ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γραφεύς</a:t>
            </a:r>
            <a:r>
              <a:rPr lang="fr-FR" sz="2400" b="1" dirty="0" smtClean="0">
                <a:latin typeface="Cambria"/>
                <a:cs typeface="Cambria"/>
              </a:rPr>
              <a:t>.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ὅλον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ἐτείχιζε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τὸν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λειμῶνα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περιβολή</a:t>
            </a:r>
            <a:r>
              <a:rPr lang="fr-FR" sz="2400" dirty="0" smtClean="0">
                <a:latin typeface="Cambria"/>
                <a:cs typeface="Cambria"/>
              </a:rPr>
              <a:t>· </a:t>
            </a:r>
            <a:r>
              <a:rPr lang="fr-FR" sz="2400" dirty="0" err="1" smtClean="0">
                <a:latin typeface="Cambria"/>
                <a:cs typeface="Cambria"/>
              </a:rPr>
              <a:t>εἴσω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δὲ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τοῦ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τῶν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ὀρόφων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στεφανώματος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ὁ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λειμὼν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ἐκάθητο</a:t>
            </a:r>
            <a:r>
              <a:rPr lang="fr-FR" sz="2400" dirty="0" smtClean="0">
                <a:latin typeface="Cambria"/>
                <a:cs typeface="Cambria"/>
              </a:rPr>
              <a:t>. </a:t>
            </a:r>
            <a:r>
              <a:rPr lang="fr-FR" sz="2400" dirty="0" err="1" smtClean="0">
                <a:latin typeface="Cambria"/>
                <a:cs typeface="Cambria"/>
              </a:rPr>
              <a:t>αἱ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δὲ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πρασιαὶ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τῶν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ἀνθέων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ὑπὸ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τὰ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πέταλα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τῶν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φυτῶν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στοιχηδὸν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ἐπεφύκεσαν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u="sng" dirty="0" err="1" smtClean="0">
                <a:latin typeface="Cambria"/>
                <a:cs typeface="Cambria"/>
              </a:rPr>
              <a:t>νάρκισσος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ῥόδα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μύρριναι</a:t>
            </a:r>
            <a:r>
              <a:rPr lang="fr-FR" sz="2400" dirty="0" smtClean="0">
                <a:latin typeface="Cambria"/>
                <a:cs typeface="Cambria"/>
              </a:rPr>
              <a:t>. </a:t>
            </a:r>
            <a:r>
              <a:rPr lang="fr-FR" sz="2400" u="sng" dirty="0" err="1" smtClean="0">
                <a:latin typeface="Cambria"/>
                <a:cs typeface="Cambria"/>
              </a:rPr>
              <a:t>ὕδωρ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δὲ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κατὰ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μέσον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ἔρρει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τοῦ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λειμῶνος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τῆς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γραφῆς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dirty="0" err="1" smtClean="0">
                <a:latin typeface="Cambria"/>
                <a:cs typeface="Cambria"/>
              </a:rPr>
              <a:t>τὸ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μὲν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ἀναβλύζον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κάτωθεν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ἀπὸ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τῆς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γῆς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dirty="0" err="1" smtClean="0">
                <a:latin typeface="Cambria"/>
                <a:cs typeface="Cambria"/>
              </a:rPr>
              <a:t>τὸ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δὲ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τοῖς</a:t>
            </a:r>
            <a:r>
              <a:rPr lang="fr-FR" sz="2400" u="sng" dirty="0" smtClean="0">
                <a:latin typeface="Cambria"/>
                <a:cs typeface="Cambria"/>
              </a:rPr>
              <a:t> (6) </a:t>
            </a:r>
            <a:r>
              <a:rPr lang="fr-FR" sz="2400" u="sng" dirty="0" err="1" smtClean="0">
                <a:latin typeface="Cambria"/>
                <a:cs typeface="Cambria"/>
              </a:rPr>
              <a:t>ἄνθεσι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τοῖς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φυτοῖς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περιχεόμενον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dirty="0" err="1" smtClean="0">
                <a:latin typeface="Cambria"/>
                <a:cs typeface="Cambria"/>
              </a:rPr>
              <a:t>ὀχετηγός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τις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ἐγέγραπτο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δίκελλαν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κατέχων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περὶ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μίαν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ἀμάραν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κεκυφὼς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ἀνοίγων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τὴν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ὁδὸν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τῷ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ῥεύματι</a:t>
            </a:r>
            <a:r>
              <a:rPr lang="fr-FR" sz="2400" dirty="0" smtClean="0">
                <a:latin typeface="Cambria"/>
                <a:cs typeface="Cambria"/>
              </a:rPr>
              <a:t>. </a:t>
            </a:r>
            <a:r>
              <a:rPr lang="fr-FR" sz="2400" dirty="0" err="1" smtClean="0">
                <a:latin typeface="Cambria"/>
                <a:cs typeface="Cambria"/>
              </a:rPr>
              <a:t>Ἐν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δὲ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τῷ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τοῦ</a:t>
            </a:r>
            <a:r>
              <a:rPr lang="fr-FR" sz="2400" b="1" dirty="0" smtClean="0">
                <a:latin typeface="Cambria"/>
                <a:cs typeface="Cambria"/>
              </a:rPr>
              <a:t> </a:t>
            </a:r>
            <a:r>
              <a:rPr lang="fr-FR" sz="2400" b="1" dirty="0" err="1" smtClean="0">
                <a:latin typeface="Cambria"/>
                <a:cs typeface="Cambria"/>
              </a:rPr>
              <a:t>λειμῶνος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τέλει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πρὸς</a:t>
            </a:r>
            <a:r>
              <a:rPr lang="fr-FR" sz="2400" dirty="0" smtClean="0">
                <a:latin typeface="Cambria"/>
                <a:cs typeface="Cambria"/>
              </a:rPr>
              <a:t>, </a:t>
            </a:r>
            <a:r>
              <a:rPr lang="fr-FR" sz="2400" dirty="0" err="1" smtClean="0">
                <a:latin typeface="Cambria"/>
                <a:cs typeface="Cambria"/>
              </a:rPr>
              <a:t>ταῖς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ἐπὶ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θάλασσαν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τῆς</a:t>
            </a:r>
            <a:r>
              <a:rPr lang="fr-FR" sz="2400" u="sng" dirty="0" smtClean="0">
                <a:latin typeface="Cambria"/>
                <a:cs typeface="Cambria"/>
              </a:rPr>
              <a:t> </a:t>
            </a:r>
            <a:r>
              <a:rPr lang="fr-FR" sz="2400" u="sng" dirty="0" err="1" smtClean="0">
                <a:latin typeface="Cambria"/>
                <a:cs typeface="Cambria"/>
              </a:rPr>
              <a:t>γῆς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ἐκβολαῖς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τὰς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παρθένους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ἔταξεν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ὁ</a:t>
            </a:r>
            <a:r>
              <a:rPr lang="fr-FR" sz="2400" dirty="0" smtClean="0">
                <a:latin typeface="Cambria"/>
                <a:cs typeface="Cambria"/>
              </a:rPr>
              <a:t> (7) </a:t>
            </a:r>
            <a:r>
              <a:rPr lang="fr-FR" sz="2400" dirty="0" err="1" smtClean="0">
                <a:latin typeface="Cambria"/>
                <a:cs typeface="Cambria"/>
              </a:rPr>
              <a:t>τεχνίτης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τὸ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σχῆμα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ταῖς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παρθένοις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χαρᾶς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καὶ</a:t>
            </a:r>
            <a:r>
              <a:rPr lang="fr-FR" sz="2400" dirty="0" smtClean="0">
                <a:latin typeface="Cambria"/>
                <a:cs typeface="Cambria"/>
              </a:rPr>
              <a:t> </a:t>
            </a:r>
            <a:r>
              <a:rPr lang="fr-FR" sz="2400" dirty="0" err="1" smtClean="0">
                <a:latin typeface="Cambria"/>
                <a:cs typeface="Cambria"/>
              </a:rPr>
              <a:t>φόβου</a:t>
            </a:r>
            <a:r>
              <a:rPr lang="fr-FR" sz="2400" dirty="0" smtClean="0">
                <a:latin typeface="Cambria"/>
                <a:cs typeface="Cambria"/>
              </a:rPr>
              <a:t>. […]</a:t>
            </a:r>
            <a:endParaRPr lang="fr-FR"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97563"/>
          </a:xfrm>
        </p:spPr>
        <p:txBody>
          <a:bodyPr>
            <a:normAutofit fontScale="25000" lnSpcReduction="20000"/>
          </a:bodyPr>
          <a:lstStyle/>
          <a:p>
            <a:endParaRPr lang="fr-FR" b="1" dirty="0" smtClean="0"/>
          </a:p>
          <a:p>
            <a:pPr marL="263525" indent="-263525">
              <a:tabLst>
                <a:tab pos="263525" algn="l"/>
              </a:tabLst>
            </a:pPr>
            <a:r>
              <a:rPr lang="fr-FR" sz="11200" dirty="0" smtClean="0"/>
              <a:t>	</a:t>
            </a:r>
            <a:r>
              <a:rPr lang="fr-FR" sz="11200" b="1" dirty="0" smtClean="0"/>
              <a:t>Les </a:t>
            </a:r>
            <a:r>
              <a:rPr lang="fr-FR" sz="11200" b="1" dirty="0"/>
              <a:t>élèves</a:t>
            </a:r>
            <a:r>
              <a:rPr lang="fr-FR" sz="11200" b="1" dirty="0" smtClean="0"/>
              <a:t> ont souligné les </a:t>
            </a:r>
            <a:r>
              <a:rPr lang="fr-FR" sz="11200" b="1" dirty="0"/>
              <a:t>mots qu’ils </a:t>
            </a:r>
            <a:r>
              <a:rPr lang="fr-FR" sz="11200" b="1" dirty="0" smtClean="0"/>
              <a:t>connaissent.</a:t>
            </a:r>
          </a:p>
          <a:p>
            <a:pPr marL="263525" indent="-263525">
              <a:tabLst>
                <a:tab pos="365125" algn="l"/>
              </a:tabLst>
            </a:pPr>
            <a:r>
              <a:rPr lang="fr-FR" sz="11200" b="1" dirty="0" smtClean="0"/>
              <a:t>		Ils ont mis en </a:t>
            </a:r>
            <a:r>
              <a:rPr lang="fr-FR" sz="11200" b="1" dirty="0"/>
              <a:t>gras les mots récurrents inconnus ou non suffisamment </a:t>
            </a:r>
            <a:r>
              <a:rPr lang="fr-FR" sz="11200" b="1" dirty="0" smtClean="0"/>
              <a:t>connus.</a:t>
            </a:r>
          </a:p>
          <a:p>
            <a:pPr marL="263525" indent="-263525">
              <a:tabLst>
                <a:tab pos="365125" algn="l"/>
              </a:tabLst>
            </a:pPr>
            <a:endParaRPr lang="fr-FR" sz="11200" b="1" dirty="0" smtClean="0"/>
          </a:p>
          <a:p>
            <a:pPr>
              <a:buNone/>
            </a:pPr>
            <a:r>
              <a:rPr lang="fr-FR" sz="11200" dirty="0"/>
              <a:t>	Ex. </a:t>
            </a:r>
            <a:r>
              <a:rPr lang="fr-FR" sz="11200" dirty="0" err="1"/>
              <a:t>ἡ</a:t>
            </a:r>
            <a:r>
              <a:rPr lang="fr-FR" sz="11200" dirty="0"/>
              <a:t> </a:t>
            </a:r>
            <a:r>
              <a:rPr lang="fr-FR" sz="11200" dirty="0" err="1"/>
              <a:t>γραφή</a:t>
            </a:r>
            <a:r>
              <a:rPr lang="fr-FR" sz="11200" dirty="0"/>
              <a:t>, </a:t>
            </a:r>
            <a:r>
              <a:rPr lang="fr-FR" sz="11200" dirty="0" err="1"/>
              <a:t>ἔγραψεν</a:t>
            </a:r>
            <a:r>
              <a:rPr lang="fr-FR" sz="11200" dirty="0"/>
              <a:t>, </a:t>
            </a:r>
            <a:r>
              <a:rPr lang="fr-FR" sz="11200" dirty="0" err="1"/>
              <a:t>γραφεύς</a:t>
            </a:r>
            <a:r>
              <a:rPr lang="fr-FR" sz="11200" dirty="0"/>
              <a:t> : « quelque chose comme gravure, graver, graveur »</a:t>
            </a:r>
            <a:r>
              <a:rPr lang="fr-FR" sz="11200" dirty="0" smtClean="0"/>
              <a:t> selon </a:t>
            </a:r>
            <a:r>
              <a:rPr lang="fr-FR" sz="11200" dirty="0"/>
              <a:t>les élèves</a:t>
            </a:r>
            <a:r>
              <a:rPr lang="fr-FR" sz="11200" dirty="0" smtClean="0"/>
              <a:t> </a:t>
            </a:r>
          </a:p>
          <a:p>
            <a:pPr>
              <a:buNone/>
            </a:pPr>
            <a:endParaRPr lang="fr-FR" sz="11200" dirty="0">
              <a:sym typeface="Wingdings"/>
            </a:endParaRPr>
          </a:p>
          <a:p>
            <a:pPr>
              <a:buNone/>
            </a:pPr>
            <a:r>
              <a:rPr lang="fr-FR" sz="11200" dirty="0" err="1" smtClean="0">
                <a:sym typeface="Wingdings"/>
              </a:rPr>
              <a:t></a:t>
            </a:r>
            <a:r>
              <a:rPr lang="fr-FR" sz="11200" dirty="0" smtClean="0">
                <a:sym typeface="Wingdings"/>
              </a:rPr>
              <a:t> </a:t>
            </a:r>
            <a:r>
              <a:rPr lang="fr-FR" sz="11200" b="1" dirty="0" smtClean="0"/>
              <a:t>occasion </a:t>
            </a:r>
            <a:r>
              <a:rPr lang="fr-FR" sz="11200" b="1" dirty="0"/>
              <a:t>d’évoquer une famille de </a:t>
            </a:r>
            <a:r>
              <a:rPr lang="fr-FR" sz="11200" b="1" dirty="0" smtClean="0"/>
              <a:t>mots</a:t>
            </a:r>
            <a:r>
              <a:rPr lang="fr-FR" sz="11200" dirty="0" smtClean="0"/>
              <a:t>.</a:t>
            </a:r>
          </a:p>
          <a:p>
            <a:pPr>
              <a:buNone/>
            </a:pPr>
            <a:r>
              <a:rPr lang="fr-FR" sz="11200" dirty="0" smtClean="0"/>
              <a:t> </a:t>
            </a:r>
          </a:p>
          <a:p>
            <a:endParaRPr lang="fr-FR" sz="1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11200" b="1" dirty="0" smtClean="0">
                <a:cs typeface="Cambria"/>
              </a:rPr>
              <a:t>Les élèves constatent que certains éléments donnent des indications géographiques, « réalistes » (rouge) : </a:t>
            </a:r>
            <a:endParaRPr lang="fr-FR" sz="11200" dirty="0" smtClean="0">
              <a:cs typeface="Cambria"/>
            </a:endParaRPr>
          </a:p>
          <a:p>
            <a:pPr lvl="1"/>
            <a:r>
              <a:rPr lang="fr-FR" sz="11200" dirty="0" smtClean="0">
                <a:cs typeface="Cambria"/>
              </a:rPr>
              <a:t>Noms propres : Sidon (recherche : ville de Phénicie), Assyriens (recherche), Phéniciens, Thébains.</a:t>
            </a:r>
          </a:p>
          <a:p>
            <a:pPr lvl="1"/>
            <a:r>
              <a:rPr lang="fr-FR" sz="11200" dirty="0" smtClean="0">
                <a:cs typeface="Cambria"/>
              </a:rPr>
              <a:t>Eléments concernant les noms propres : </a:t>
            </a:r>
            <a:r>
              <a:rPr lang="fr-FR" sz="11200" dirty="0" err="1" smtClean="0">
                <a:cs typeface="Cambria"/>
              </a:rPr>
              <a:t>θαλάσσῃ</a:t>
            </a:r>
            <a:r>
              <a:rPr lang="fr-FR" sz="11200" dirty="0" smtClean="0">
                <a:cs typeface="Cambria"/>
              </a:rPr>
              <a:t>, </a:t>
            </a:r>
            <a:r>
              <a:rPr lang="fr-FR" sz="11200" dirty="0" err="1" smtClean="0">
                <a:cs typeface="Cambria"/>
              </a:rPr>
              <a:t>πόλις</a:t>
            </a:r>
            <a:r>
              <a:rPr lang="fr-FR" sz="11200" dirty="0" smtClean="0">
                <a:cs typeface="Cambria"/>
              </a:rPr>
              <a:t>, </a:t>
            </a:r>
            <a:r>
              <a:rPr lang="fr-FR" sz="11200" dirty="0" err="1" smtClean="0">
                <a:cs typeface="Cambria"/>
              </a:rPr>
              <a:t>θάλασσα</a:t>
            </a:r>
            <a:r>
              <a:rPr lang="fr-FR" sz="11200" dirty="0" smtClean="0">
                <a:cs typeface="Cambria"/>
              </a:rPr>
              <a:t>, </a:t>
            </a:r>
            <a:r>
              <a:rPr lang="fr-FR" sz="11200" dirty="0" err="1" smtClean="0">
                <a:cs typeface="Cambria"/>
              </a:rPr>
              <a:t>μήτηρ</a:t>
            </a:r>
            <a:r>
              <a:rPr lang="fr-FR" sz="11200" dirty="0" smtClean="0">
                <a:cs typeface="Cambria"/>
              </a:rPr>
              <a:t>, </a:t>
            </a:r>
            <a:r>
              <a:rPr lang="fr-FR" sz="11200" dirty="0" err="1" smtClean="0">
                <a:cs typeface="Cambria"/>
              </a:rPr>
              <a:t>πόλις</a:t>
            </a:r>
            <a:r>
              <a:rPr lang="fr-FR" sz="11200" dirty="0" smtClean="0">
                <a:cs typeface="Cambria"/>
              </a:rPr>
              <a:t>, </a:t>
            </a:r>
            <a:r>
              <a:rPr lang="fr-FR" sz="11200" dirty="0" err="1" smtClean="0">
                <a:cs typeface="Cambria"/>
              </a:rPr>
              <a:t>ὁ</a:t>
            </a:r>
            <a:r>
              <a:rPr lang="fr-FR" sz="11200" dirty="0" smtClean="0">
                <a:cs typeface="Cambria"/>
              </a:rPr>
              <a:t> </a:t>
            </a:r>
            <a:r>
              <a:rPr lang="fr-FR" sz="11200" dirty="0" err="1" smtClean="0">
                <a:cs typeface="Cambria"/>
              </a:rPr>
              <a:t>δῆμος</a:t>
            </a:r>
            <a:r>
              <a:rPr lang="fr-FR" sz="11200" dirty="0" smtClean="0">
                <a:cs typeface="Cambria"/>
              </a:rPr>
              <a:t>, </a:t>
            </a:r>
            <a:r>
              <a:rPr lang="fr-FR" sz="11200" dirty="0" err="1" smtClean="0">
                <a:cs typeface="Cambria"/>
              </a:rPr>
              <a:t>πατήρ</a:t>
            </a:r>
            <a:r>
              <a:rPr lang="fr-FR" sz="11200" dirty="0" smtClean="0">
                <a:cs typeface="Cambria"/>
              </a:rPr>
              <a:t> —tous termes connus des élèves (la première ligne est compréhensible à la lecture).</a:t>
            </a:r>
          </a:p>
          <a:p>
            <a:pPr lvl="1"/>
            <a:r>
              <a:rPr lang="fr-FR" sz="11200" dirty="0" smtClean="0">
                <a:cs typeface="Cambria"/>
              </a:rPr>
              <a:t>Autres éléments géographiques : </a:t>
            </a:r>
            <a:r>
              <a:rPr lang="fr-FR" sz="11200" dirty="0" smtClean="0">
                <a:cs typeface="Cambria"/>
              </a:rPr>
              <a:t> </a:t>
            </a:r>
          </a:p>
          <a:p>
            <a:pPr marL="1430338" lvl="4" indent="-350838">
              <a:buFont typeface="Arial"/>
              <a:buChar char="•"/>
            </a:pPr>
            <a:r>
              <a:rPr lang="fr-FR" sz="7200" dirty="0" err="1" smtClean="0">
                <a:cs typeface="Cambria"/>
              </a:rPr>
              <a:t>θάλασσα</a:t>
            </a:r>
            <a:r>
              <a:rPr lang="fr-FR" sz="7200" dirty="0" smtClean="0">
                <a:cs typeface="Cambria"/>
              </a:rPr>
              <a:t>, </a:t>
            </a:r>
            <a:r>
              <a:rPr lang="fr-FR" sz="7200" dirty="0" err="1" smtClean="0">
                <a:cs typeface="Cambria"/>
              </a:rPr>
              <a:t>ὕδωρ</a:t>
            </a:r>
            <a:r>
              <a:rPr lang="fr-FR" sz="7200" dirty="0" smtClean="0">
                <a:cs typeface="Cambria"/>
              </a:rPr>
              <a:t>, </a:t>
            </a:r>
            <a:r>
              <a:rPr lang="en-US" sz="7200" dirty="0" err="1" smtClean="0">
                <a:cs typeface="Cambria"/>
              </a:rPr>
              <a:t>γῆ</a:t>
            </a:r>
            <a:r>
              <a:rPr lang="fr-FR" sz="7200" dirty="0" smtClean="0">
                <a:cs typeface="Cambria"/>
              </a:rPr>
              <a:t>… On peut donner </a:t>
            </a:r>
            <a:r>
              <a:rPr lang="fr-FR" sz="7200" dirty="0" err="1" smtClean="0">
                <a:cs typeface="Cambria"/>
              </a:rPr>
              <a:t>πέλαγος</a:t>
            </a:r>
            <a:r>
              <a:rPr lang="fr-FR" sz="7200" dirty="0" smtClean="0">
                <a:cs typeface="Cambria"/>
              </a:rPr>
              <a:t> qu’ils ne connaissent pas encore, mais qui sera très employé pour la description du Nil.</a:t>
            </a:r>
          </a:p>
          <a:p>
            <a:pPr marL="1430338" lvl="5" indent="-350838">
              <a:spcAft>
                <a:spcPts val="600"/>
              </a:spcAft>
            </a:pPr>
            <a:r>
              <a:rPr lang="fr-FR" sz="7200" dirty="0" err="1" smtClean="0">
                <a:latin typeface="Cambria"/>
                <a:cs typeface="Cambria"/>
              </a:rPr>
              <a:t>λιμὴν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τοῦ</a:t>
            </a:r>
            <a:r>
              <a:rPr lang="fr-FR" sz="7200" dirty="0" smtClean="0">
                <a:latin typeface="Cambria"/>
                <a:cs typeface="Cambria"/>
              </a:rPr>
              <a:t> </a:t>
            </a:r>
            <a:r>
              <a:rPr lang="fr-FR" sz="7200" dirty="0" err="1" smtClean="0">
                <a:latin typeface="Cambria"/>
                <a:cs typeface="Cambria"/>
              </a:rPr>
              <a:t>λιμένος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λιμήν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τοῦ</a:t>
            </a:r>
            <a:r>
              <a:rPr lang="fr-FR" sz="7200" dirty="0" smtClean="0">
                <a:latin typeface="Cambria"/>
                <a:cs typeface="Cambria"/>
              </a:rPr>
              <a:t> </a:t>
            </a:r>
            <a:r>
              <a:rPr lang="fr-FR" sz="7200" dirty="0" err="1" smtClean="0">
                <a:latin typeface="Cambria"/>
                <a:cs typeface="Cambria"/>
              </a:rPr>
              <a:t>λιμένος</a:t>
            </a:r>
            <a:r>
              <a:rPr lang="fr-FR" sz="7200" dirty="0" smtClean="0">
                <a:latin typeface="Cambria"/>
                <a:cs typeface="Cambria"/>
              </a:rPr>
              <a:t> et à partir du § 3, </a:t>
            </a:r>
            <a:r>
              <a:rPr lang="fr-FR" sz="7200" dirty="0" err="1" smtClean="0">
                <a:latin typeface="Cambria"/>
                <a:cs typeface="Cambria"/>
              </a:rPr>
              <a:t>λειμὼν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ὁ</a:t>
            </a:r>
            <a:r>
              <a:rPr lang="fr-FR" sz="7200" dirty="0" smtClean="0">
                <a:latin typeface="Cambria"/>
                <a:cs typeface="Cambria"/>
              </a:rPr>
              <a:t> </a:t>
            </a:r>
            <a:r>
              <a:rPr lang="fr-FR" sz="7200" dirty="0" err="1" smtClean="0">
                <a:latin typeface="Cambria"/>
                <a:cs typeface="Cambria"/>
              </a:rPr>
              <a:t>λειμών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τὸν</a:t>
            </a:r>
            <a:r>
              <a:rPr lang="fr-FR" sz="7200" dirty="0" smtClean="0">
                <a:latin typeface="Cambria"/>
                <a:cs typeface="Cambria"/>
              </a:rPr>
              <a:t> </a:t>
            </a:r>
            <a:r>
              <a:rPr lang="fr-FR" sz="7200" dirty="0" err="1" smtClean="0">
                <a:latin typeface="Cambria"/>
                <a:cs typeface="Cambria"/>
              </a:rPr>
              <a:t>λειμῶνα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ὁ</a:t>
            </a:r>
            <a:r>
              <a:rPr lang="fr-FR" sz="7200" dirty="0" smtClean="0">
                <a:latin typeface="Cambria"/>
                <a:cs typeface="Cambria"/>
              </a:rPr>
              <a:t> </a:t>
            </a:r>
            <a:r>
              <a:rPr lang="fr-FR" sz="7200" dirty="0" err="1" smtClean="0">
                <a:latin typeface="Cambria"/>
                <a:cs typeface="Cambria"/>
              </a:rPr>
              <a:t>λειμὼν</a:t>
            </a:r>
            <a:r>
              <a:rPr lang="fr-FR" sz="7200" dirty="0" smtClean="0">
                <a:latin typeface="Cambria"/>
                <a:cs typeface="Cambria"/>
              </a:rPr>
              <a:t>, </a:t>
            </a:r>
            <a:r>
              <a:rPr lang="fr-FR" sz="7200" dirty="0" err="1" smtClean="0">
                <a:latin typeface="Cambria"/>
                <a:cs typeface="Cambria"/>
              </a:rPr>
              <a:t>τοῦ</a:t>
            </a:r>
            <a:r>
              <a:rPr lang="fr-FR" sz="7200" dirty="0" smtClean="0">
                <a:latin typeface="Cambria"/>
                <a:cs typeface="Cambria"/>
              </a:rPr>
              <a:t> </a:t>
            </a:r>
            <a:r>
              <a:rPr lang="fr-FR" sz="7200" dirty="0" err="1" smtClean="0">
                <a:latin typeface="Cambria"/>
                <a:cs typeface="Cambria"/>
              </a:rPr>
              <a:t>λειμῶνος</a:t>
            </a:r>
            <a:r>
              <a:rPr lang="fr-FR" sz="7200" dirty="0" smtClean="0">
                <a:latin typeface="Cambria"/>
                <a:cs typeface="Cambria"/>
              </a:rPr>
              <a:t>… Deux termes très récurrents. Questions : Sens ? Même famille ? (à vérifier à la lecture du français —</a:t>
            </a:r>
            <a:r>
              <a:rPr lang="fr-FR" sz="7200" b="1" dirty="0" smtClean="0">
                <a:latin typeface="Cambria"/>
                <a:cs typeface="Cambria"/>
              </a:rPr>
              <a:t>occasion de rappeler la 3</a:t>
            </a:r>
            <a:r>
              <a:rPr lang="fr-FR" sz="7200" b="1" baseline="30000" dirty="0" smtClean="0">
                <a:latin typeface="Cambria"/>
                <a:cs typeface="Cambria"/>
              </a:rPr>
              <a:t>e</a:t>
            </a:r>
            <a:r>
              <a:rPr lang="fr-FR" sz="7200" b="1" dirty="0" smtClean="0">
                <a:latin typeface="Cambria"/>
                <a:cs typeface="Cambria"/>
              </a:rPr>
              <a:t> déclinaison, </a:t>
            </a:r>
            <a:r>
              <a:rPr lang="fr-FR" sz="7200" dirty="0" smtClean="0">
                <a:latin typeface="Cambria"/>
                <a:cs typeface="Cambria"/>
              </a:rPr>
              <a:t>à travers des termes qui, ayant été l’objet d’un questionnement, seront ensuite facilement mémorisés).</a:t>
            </a:r>
          </a:p>
          <a:p>
            <a:endParaRPr lang="fr-FR" dirty="0"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b="1" dirty="0" smtClean="0">
                <a:latin typeface="Times New Roman"/>
                <a:cs typeface="Times New Roman"/>
              </a:rPr>
              <a:t>	</a:t>
            </a:r>
            <a:r>
              <a:rPr lang="fr-FR" sz="2400" b="1" dirty="0" smtClean="0">
                <a:cs typeface="Cambria"/>
              </a:rPr>
              <a:t>	</a:t>
            </a:r>
            <a:r>
              <a:rPr lang="fr-FR" sz="2400" b="1" dirty="0" err="1" smtClean="0">
                <a:solidFill>
                  <a:srgbClr val="FF0000"/>
                </a:solidFill>
                <a:cs typeface="Cambria"/>
              </a:rPr>
              <a:t>Σιδὼν</a:t>
            </a:r>
            <a:r>
              <a:rPr lang="fr-FR" sz="2400" b="1" dirty="0" smtClean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ἐπὶ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θαλάσσῃ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πόλις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Ἀσσυρίων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θάλασσα</a:t>
            </a:r>
            <a:r>
              <a:rPr lang="fr-FR" sz="2400" dirty="0">
                <a:cs typeface="Cambria"/>
              </a:rPr>
              <a:t>· </a:t>
            </a:r>
            <a:r>
              <a:rPr lang="fr-FR" sz="2400" u="sng" dirty="0" err="1">
                <a:cs typeface="Cambria"/>
              </a:rPr>
              <a:t>μήτηρ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Φοινίκων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ἡ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πόλις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Θηβαίων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ὁ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δῆμος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πατήρ</a:t>
            </a:r>
            <a:r>
              <a:rPr lang="fr-FR" sz="2400" dirty="0">
                <a:cs typeface="Cambria"/>
              </a:rPr>
              <a:t>. </a:t>
            </a:r>
            <a:r>
              <a:rPr lang="fr-FR" sz="2400" dirty="0" err="1">
                <a:cs typeface="Cambria"/>
              </a:rPr>
              <a:t>δίδυμος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κόλπῳ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πλατύς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ἠρέμα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κλείων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τὸ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πέλαγος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ᾑ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γὰρ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κόλπος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κατὰ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πλευρὰν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ἐπὶ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δεξιὰ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κοιλαίνεται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στόμα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δεύτερον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ὀρώρυκται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τὸ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ὕδωρ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αὖθις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εἰσρεῖ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γίνεται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ἄλλος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λιμήν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ὡς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χειμάζειν</a:t>
            </a:r>
            <a:r>
              <a:rPr lang="fr-FR" sz="2400" dirty="0" smtClean="0">
                <a:cs typeface="Cambria"/>
              </a:rPr>
              <a:t> </a:t>
            </a:r>
            <a:r>
              <a:rPr lang="el-GR" sz="2400" dirty="0" smtClean="0">
                <a:cs typeface="Cambria"/>
              </a:rPr>
              <a:t>μ</a:t>
            </a:r>
            <a:r>
              <a:rPr lang="el-GR" sz="2400" dirty="0" smtClean="0">
                <a:cs typeface="Cambria"/>
              </a:rPr>
              <a:t>ὲ</a:t>
            </a:r>
            <a:r>
              <a:rPr lang="fr-FR" sz="2400" dirty="0" err="1" smtClean="0">
                <a:cs typeface="Cambria"/>
              </a:rPr>
              <a:t>ν</a:t>
            </a:r>
            <a:r>
              <a:rPr lang="fr-FR" sz="2400" dirty="0" smtClean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ταύτῃ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τὰς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ὁλκάδας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γαιλήνῃ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θερίζειν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δὲ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λιμένος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εἰς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τὸ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προκόλπιον</a:t>
            </a:r>
            <a:r>
              <a:rPr lang="fr-FR" sz="2400" dirty="0">
                <a:cs typeface="Cambria"/>
              </a:rPr>
              <a:t>. (2) </a:t>
            </a:r>
            <a:r>
              <a:rPr lang="fr-FR" sz="2400" dirty="0" err="1">
                <a:cs typeface="Cambria"/>
              </a:rPr>
              <a:t>᾽Ενταῦθα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ἥκων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ἐκ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πολλοῦ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χειμῶνος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σῶστρα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ἔθυον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ἐμαυτοῦ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τῇ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τῶν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Φοινίκων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θεᾷ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·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Ἀστάρτην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αὐτὴν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οἱ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Σιδώνιοι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καλοῦσιν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περιιὼν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οὖν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ἄλλην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πόλιν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περισκοπῶν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τὰ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ἀναθήματα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ὁρῶ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γραφὴν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ἀνακειμένην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γῆς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ἅμα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θαλάσσης</a:t>
            </a:r>
            <a:r>
              <a:rPr lang="fr-FR" sz="2400" dirty="0">
                <a:cs typeface="Cambria"/>
              </a:rPr>
              <a:t>.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Εὐρώπης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γραφή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Φοινίκων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ἡ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θάλασσα</a:t>
            </a:r>
            <a:r>
              <a:rPr lang="fr-FR" sz="2400" dirty="0">
                <a:cs typeface="Cambria"/>
              </a:rPr>
              <a:t>· </a:t>
            </a:r>
            <a:r>
              <a:rPr lang="fr-FR" sz="2400" b="1" dirty="0" err="1">
                <a:solidFill>
                  <a:srgbClr val="FF0000"/>
                </a:solidFill>
                <a:cs typeface="Cambria"/>
              </a:rPr>
              <a:t>Σιδῶνος</a:t>
            </a:r>
            <a:r>
              <a:rPr lang="fr-FR" sz="2400" b="1" dirty="0">
                <a:solidFill>
                  <a:srgbClr val="FF0000"/>
                </a:solidFill>
                <a:cs typeface="Cambria"/>
              </a:rPr>
              <a:t> </a:t>
            </a:r>
            <a:r>
              <a:rPr lang="fr-FR" sz="2400" dirty="0">
                <a:cs typeface="Cambria"/>
              </a:rPr>
              <a:t>(3) </a:t>
            </a:r>
            <a:r>
              <a:rPr lang="fr-FR" sz="2400" u="sng" dirty="0" err="1">
                <a:cs typeface="Cambria"/>
              </a:rPr>
              <a:t>ἡ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γῆ</a:t>
            </a:r>
            <a:r>
              <a:rPr lang="fr-FR" sz="2400" dirty="0">
                <a:cs typeface="Cambria"/>
              </a:rPr>
              <a:t>, </a:t>
            </a:r>
            <a:r>
              <a:rPr lang="fr-FR" sz="2400" u="sng" dirty="0" err="1">
                <a:cs typeface="Cambria"/>
              </a:rPr>
              <a:t>ἐν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τῇ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γῇ</a:t>
            </a:r>
            <a:r>
              <a:rPr lang="fr-FR" sz="2400" dirty="0">
                <a:cs typeface="Cambria"/>
              </a:rPr>
              <a:t> </a:t>
            </a:r>
            <a:r>
              <a:rPr lang="fr-FR" sz="2400" b="1" dirty="0" err="1">
                <a:cs typeface="Cambria"/>
              </a:rPr>
              <a:t>λειμὼν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χορὸς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παρθένων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ἐν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τῇ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 smtClean="0">
                <a:cs typeface="Cambria"/>
              </a:rPr>
              <a:t>θαλάσσ</a:t>
            </a:r>
            <a:r>
              <a:rPr lang="el-GR" sz="2400" u="sng" dirty="0" smtClean="0">
                <a:cs typeface="Cambria"/>
              </a:rPr>
              <a:t>ῃ</a:t>
            </a:r>
            <a:r>
              <a:rPr lang="fr-FR" sz="2400" dirty="0" smtClean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ταῦρος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ἐνήχετο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καὶ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τοῖς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νώτοις</a:t>
            </a:r>
            <a:r>
              <a:rPr lang="fr-FR" sz="2400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καλὴ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παρθένος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ἐπεκάθητο</a:t>
            </a:r>
            <a:r>
              <a:rPr lang="fr-FR" sz="2400" dirty="0">
                <a:cs typeface="Cambria"/>
              </a:rPr>
              <a:t>, </a:t>
            </a:r>
            <a:r>
              <a:rPr lang="fr-FR" sz="2400" dirty="0" err="1">
                <a:cs typeface="Cambria"/>
              </a:rPr>
              <a:t>ἐπὶ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solidFill>
                  <a:srgbClr val="000000"/>
                </a:solidFill>
                <a:cs typeface="Cambria"/>
              </a:rPr>
              <a:t>Κρήτην</a:t>
            </a:r>
            <a:r>
              <a:rPr lang="fr-FR" sz="2400" dirty="0">
                <a:solidFill>
                  <a:srgbClr val="000000"/>
                </a:solidFill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τῷ</a:t>
            </a:r>
            <a:r>
              <a:rPr lang="fr-FR" sz="2400" u="sng" dirty="0">
                <a:cs typeface="Cambria"/>
              </a:rPr>
              <a:t> </a:t>
            </a:r>
            <a:r>
              <a:rPr lang="fr-FR" sz="2400" u="sng" dirty="0" err="1">
                <a:cs typeface="Cambria"/>
              </a:rPr>
              <a:t>ταύρῳ</a:t>
            </a:r>
            <a:r>
              <a:rPr lang="fr-FR" sz="2400" dirty="0">
                <a:cs typeface="Cambria"/>
              </a:rPr>
              <a:t> </a:t>
            </a:r>
            <a:r>
              <a:rPr lang="fr-FR" sz="2400" dirty="0" err="1">
                <a:cs typeface="Cambria"/>
              </a:rPr>
              <a:t>πλέουσα</a:t>
            </a:r>
            <a:r>
              <a:rPr lang="fr-FR" sz="2400" dirty="0">
                <a:cs typeface="Cambria"/>
              </a:rPr>
              <a:t>.</a:t>
            </a:r>
            <a:r>
              <a:rPr lang="fr-FR" sz="2400" dirty="0" smtClean="0">
                <a:cs typeface="Cambria"/>
              </a:rPr>
              <a:t> </a:t>
            </a:r>
            <a:endParaRPr lang="fr-FR" sz="2400" dirty="0"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2189</Words>
  <Application>Microsoft Macintosh PowerPoint</Application>
  <PresentationFormat>Présentation à l'écran (4:3)</PresentationFormat>
  <Paragraphs>146</Paragraphs>
  <Slides>19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Lire pour apprendre à lire</vt:lpstr>
      <vt:lpstr>Eléments d’introduction </vt:lpstr>
      <vt:lpstr>  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ETAPE 2 : lecture cursive en français</vt:lpstr>
      <vt:lpstr>ETAPE 3 : lecture d’extraits en grec</vt:lpstr>
      <vt:lpstr>Propositions complémentaires  pour une lecture plus poussée</vt:lpstr>
      <vt:lpstr>Diapositive 18</vt:lpstr>
      <vt:lpstr>Diapositive 19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Lire pour apprendre à lire</dc:title>
  <dc:creator>Anne Fillon</dc:creator>
  <cp:lastModifiedBy>Anne Fillon</cp:lastModifiedBy>
  <cp:revision>37</cp:revision>
  <dcterms:created xsi:type="dcterms:W3CDTF">2014-04-06T19:19:32Z</dcterms:created>
  <dcterms:modified xsi:type="dcterms:W3CDTF">2014-04-07T05:37:29Z</dcterms:modified>
</cp:coreProperties>
</file>