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5924"/>
    <a:srgbClr val="EED0B0"/>
    <a:srgbClr val="CFDAC4"/>
    <a:srgbClr val="C8E7B7"/>
    <a:srgbClr val="E5CAB9"/>
    <a:srgbClr val="FFCF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274638"/>
            <a:ext cx="2090737"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119813"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16013" y="274638"/>
            <a:ext cx="7704137"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1116013" y="274638"/>
            <a:ext cx="7704137" cy="1143000"/>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457200" y="1600200"/>
            <a:ext cx="4038600" cy="2185988"/>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57200" y="3938588"/>
            <a:ext cx="4038600" cy="218757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3938588"/>
            <a:ext cx="4038600" cy="218757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1042988" y="0"/>
            <a:ext cx="8101012" cy="1557338"/>
          </a:xfrm>
          <a:prstGeom prst="rect">
            <a:avLst/>
          </a:prstGeom>
          <a:solidFill>
            <a:srgbClr val="CFDAC4"/>
          </a:solidFill>
          <a:ln w="9525">
            <a:solidFill>
              <a:schemeClr val="tx1"/>
            </a:solidFill>
            <a:miter lim="800000"/>
            <a:headEnd/>
            <a:tailEnd/>
          </a:ln>
          <a:effectLst/>
        </p:spPr>
        <p:txBody>
          <a:bodyPr wrap="none" anchor="ctr"/>
          <a:lstStyle/>
          <a:p>
            <a:endParaRPr lang="fr-FR"/>
          </a:p>
        </p:txBody>
      </p:sp>
      <p:sp>
        <p:nvSpPr>
          <p:cNvPr id="1026" name="Rectangle 2"/>
          <p:cNvSpPr>
            <a:spLocks noGrp="1" noChangeArrowheads="1"/>
          </p:cNvSpPr>
          <p:nvPr>
            <p:ph type="title"/>
          </p:nvPr>
        </p:nvSpPr>
        <p:spPr bwMode="auto">
          <a:xfrm>
            <a:off x="1116013" y="274638"/>
            <a:ext cx="770413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 Apparition »</a:t>
            </a:r>
            <a:br>
              <a:rPr lang="fr-FR" smtClean="0"/>
            </a:br>
            <a:r>
              <a:rPr lang="fr-FR" smtClean="0"/>
              <a:t>Stéphane Mallarmé</a:t>
            </a:r>
          </a:p>
        </p:txBody>
      </p:sp>
      <p:sp>
        <p:nvSpPr>
          <p:cNvPr id="1031" name="Rectangle 7"/>
          <p:cNvSpPr>
            <a:spLocks noChangeArrowheads="1"/>
          </p:cNvSpPr>
          <p:nvPr/>
        </p:nvSpPr>
        <p:spPr bwMode="auto">
          <a:xfrm>
            <a:off x="0" y="0"/>
            <a:ext cx="1042988" cy="6858000"/>
          </a:xfrm>
          <a:prstGeom prst="rect">
            <a:avLst/>
          </a:prstGeom>
          <a:solidFill>
            <a:srgbClr val="DC5924"/>
          </a:solidFill>
          <a:ln w="9525">
            <a:solidFill>
              <a:schemeClr val="tx1"/>
            </a:solidFill>
            <a:miter lim="800000"/>
            <a:headEnd/>
            <a:tailEnd/>
          </a:ln>
          <a:effectLst/>
        </p:spPr>
        <p:txBody>
          <a:bodyPr wrap="none" anchor="ctr"/>
          <a:lstStyle/>
          <a:p>
            <a:pPr algn="ct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1042988" cy="6858000"/>
          </a:xfrm>
          <a:prstGeom prst="rect">
            <a:avLst/>
          </a:prstGeom>
          <a:solidFill>
            <a:srgbClr val="DC5924"/>
          </a:solidFill>
          <a:ln w="9525">
            <a:solidFill>
              <a:schemeClr val="tx1"/>
            </a:solidFill>
            <a:miter lim="800000"/>
            <a:headEnd/>
            <a:tailEnd/>
          </a:ln>
          <a:effectLst/>
        </p:spPr>
        <p:txBody>
          <a:bodyPr wrap="none" anchor="ctr"/>
          <a:lstStyle/>
          <a:p>
            <a:pPr algn="ctr"/>
            <a:r>
              <a:rPr lang="fr-FR" sz="2400"/>
              <a:t>S</a:t>
            </a:r>
          </a:p>
          <a:p>
            <a:pPr algn="ctr"/>
            <a:r>
              <a:rPr lang="fr-FR" sz="2400"/>
              <a:t>E</a:t>
            </a:r>
          </a:p>
          <a:p>
            <a:pPr algn="ctr"/>
            <a:r>
              <a:rPr lang="fr-FR" sz="2400"/>
              <a:t>A</a:t>
            </a:r>
          </a:p>
          <a:p>
            <a:pPr algn="ctr"/>
            <a:r>
              <a:rPr lang="fr-FR" sz="2400"/>
              <a:t>N</a:t>
            </a:r>
          </a:p>
          <a:p>
            <a:pPr algn="ctr"/>
            <a:r>
              <a:rPr lang="fr-FR" sz="2400"/>
              <a:t>C</a:t>
            </a:r>
          </a:p>
          <a:p>
            <a:pPr algn="ctr"/>
            <a:r>
              <a:rPr lang="fr-FR" sz="2400"/>
              <a:t>E</a:t>
            </a:r>
          </a:p>
          <a:p>
            <a:pPr algn="ctr"/>
            <a:endParaRPr lang="fr-FR" sz="2400"/>
          </a:p>
          <a:p>
            <a:pPr algn="ctr"/>
            <a:r>
              <a:rPr lang="fr-FR" sz="2400"/>
              <a:t>P</a:t>
            </a:r>
          </a:p>
          <a:p>
            <a:pPr algn="ctr"/>
            <a:r>
              <a:rPr lang="fr-FR" sz="2400"/>
              <a:t>O</a:t>
            </a:r>
          </a:p>
          <a:p>
            <a:pPr algn="ctr"/>
            <a:r>
              <a:rPr lang="fr-FR" sz="2400"/>
              <a:t>E</a:t>
            </a:r>
          </a:p>
          <a:p>
            <a:pPr algn="ctr"/>
            <a:r>
              <a:rPr lang="fr-FR" sz="2400"/>
              <a:t>S</a:t>
            </a:r>
          </a:p>
          <a:p>
            <a:pPr algn="ctr"/>
            <a:r>
              <a:rPr lang="fr-FR" sz="2400"/>
              <a:t>I</a:t>
            </a:r>
          </a:p>
          <a:p>
            <a:pPr algn="ctr"/>
            <a:r>
              <a:rPr lang="fr-FR" sz="2400"/>
              <a:t>E</a:t>
            </a:r>
          </a:p>
          <a:p>
            <a:pPr algn="ctr"/>
            <a:endParaRPr lang="fr-FR" sz="2400"/>
          </a:p>
          <a:p>
            <a:pPr algn="ctr"/>
            <a:endParaRPr lang="fr-FR"/>
          </a:p>
          <a:p>
            <a:pPr algn="ctr"/>
            <a:endParaRPr lang="fr-FR"/>
          </a:p>
          <a:p>
            <a:pPr algn="ctr"/>
            <a:endParaRPr lang="fr-FR"/>
          </a:p>
          <a:p>
            <a:pPr algn="ctr"/>
            <a:r>
              <a:rPr lang="fr-FR" sz="1000"/>
              <a:t>DOC</a:t>
            </a:r>
          </a:p>
          <a:p>
            <a:pPr algn="ctr"/>
            <a:r>
              <a:rPr lang="fr-FR" sz="1000"/>
              <a:t>DE</a:t>
            </a:r>
          </a:p>
          <a:p>
            <a:pPr algn="ctr"/>
            <a:r>
              <a:rPr lang="fr-FR" sz="1000"/>
              <a:t>TRAVAIL</a:t>
            </a:r>
          </a:p>
        </p:txBody>
      </p:sp>
      <p:sp>
        <p:nvSpPr>
          <p:cNvPr id="2053" name="Rectangle 5"/>
          <p:cNvSpPr>
            <a:spLocks noChangeArrowheads="1"/>
          </p:cNvSpPr>
          <p:nvPr/>
        </p:nvSpPr>
        <p:spPr bwMode="auto">
          <a:xfrm>
            <a:off x="1042988" y="0"/>
            <a:ext cx="8101012" cy="1557338"/>
          </a:xfrm>
          <a:prstGeom prst="rect">
            <a:avLst/>
          </a:prstGeom>
          <a:solidFill>
            <a:srgbClr val="CFDAC4"/>
          </a:solidFill>
          <a:ln w="9525">
            <a:solidFill>
              <a:schemeClr val="tx1"/>
            </a:solidFill>
            <a:miter lim="800000"/>
            <a:headEnd/>
            <a:tailEnd/>
          </a:ln>
          <a:effectLst/>
        </p:spPr>
        <p:txBody>
          <a:bodyPr wrap="none" anchor="ctr"/>
          <a:lstStyle/>
          <a:p>
            <a:endParaRPr lang="fr-FR"/>
          </a:p>
        </p:txBody>
      </p:sp>
      <p:sp>
        <p:nvSpPr>
          <p:cNvPr id="2073" name="Rectangle 25"/>
          <p:cNvSpPr>
            <a:spLocks noGrp="1" noChangeArrowheads="1"/>
          </p:cNvSpPr>
          <p:nvPr>
            <p:ph type="title"/>
          </p:nvPr>
        </p:nvSpPr>
        <p:spPr/>
        <p:txBody>
          <a:bodyPr/>
          <a:lstStyle/>
          <a:p>
            <a:r>
              <a:rPr lang="fr-FR" sz="4000"/>
              <a:t>« Apparition » </a:t>
            </a:r>
            <a:br>
              <a:rPr lang="fr-FR" sz="4000"/>
            </a:br>
            <a:r>
              <a:rPr lang="fr-FR" sz="4000"/>
              <a:t>Stéphane Mallarmé</a:t>
            </a:r>
          </a:p>
        </p:txBody>
      </p:sp>
      <p:pic>
        <p:nvPicPr>
          <p:cNvPr id="2075" name="Picture 27"/>
          <p:cNvPicPr>
            <a:picLocks noGrp="1" noChangeAspect="1" noChangeArrowheads="1"/>
          </p:cNvPicPr>
          <p:nvPr>
            <p:ph type="body" idx="1"/>
          </p:nvPr>
        </p:nvPicPr>
        <p:blipFill>
          <a:blip r:embed="rId2"/>
          <a:srcRect/>
          <a:stretch>
            <a:fillRect/>
          </a:stretch>
        </p:blipFill>
        <p:spPr bwMode="auto">
          <a:xfrm>
            <a:off x="4787900" y="2060575"/>
            <a:ext cx="3333750" cy="3714750"/>
          </a:xfrm>
          <a:noFill/>
          <a:ln>
            <a:miter lim="800000"/>
            <a:headEnd/>
            <a:tailEnd/>
          </a:ln>
        </p:spPr>
      </p:pic>
      <p:sp>
        <p:nvSpPr>
          <p:cNvPr id="2076" name="Text Box 28"/>
          <p:cNvSpPr txBox="1">
            <a:spLocks noChangeArrowheads="1"/>
          </p:cNvSpPr>
          <p:nvPr/>
        </p:nvSpPr>
        <p:spPr bwMode="auto">
          <a:xfrm>
            <a:off x="5940425" y="6021388"/>
            <a:ext cx="1533525" cy="366712"/>
          </a:xfrm>
          <a:prstGeom prst="rect">
            <a:avLst/>
          </a:prstGeom>
          <a:noFill/>
          <a:ln w="9525">
            <a:noFill/>
            <a:miter lim="800000"/>
            <a:headEnd/>
            <a:tailEnd/>
          </a:ln>
          <a:effectLst/>
        </p:spPr>
        <p:txBody>
          <a:bodyPr>
            <a:spAutoFit/>
          </a:bodyPr>
          <a:lstStyle/>
          <a:p>
            <a:r>
              <a:rPr lang="fr-FR"/>
              <a:t>1842-1898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sz="quarter"/>
          </p:nvPr>
        </p:nvSpPr>
        <p:spPr/>
        <p:txBody>
          <a:bodyPr/>
          <a:lstStyle/>
          <a:p>
            <a:r>
              <a:rPr lang="fr-FR" sz="4000"/>
              <a:t>Je me remémore et classe ce que l’on a dit.</a:t>
            </a:r>
          </a:p>
        </p:txBody>
      </p:sp>
      <p:sp>
        <p:nvSpPr>
          <p:cNvPr id="22533" name="Rectangle 5"/>
          <p:cNvSpPr>
            <a:spLocks noGrp="1" noChangeArrowheads="1"/>
          </p:cNvSpPr>
          <p:nvPr>
            <p:ph sz="quarter" idx="1"/>
          </p:nvPr>
        </p:nvSpPr>
        <p:spPr bwMode="auto">
          <a:xfrm>
            <a:off x="971550" y="1557338"/>
            <a:ext cx="4038600" cy="218598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fr-FR" sz="2400"/>
              <a:t>Une poésie lyrique</a:t>
            </a:r>
          </a:p>
        </p:txBody>
      </p:sp>
      <p:sp>
        <p:nvSpPr>
          <p:cNvPr id="22534" name="Rectangle 6"/>
          <p:cNvSpPr>
            <a:spLocks noGrp="1" noChangeArrowheads="1"/>
          </p:cNvSpPr>
          <p:nvPr>
            <p:ph sz="quarter" idx="2"/>
          </p:nvPr>
        </p:nvSpPr>
        <p:spPr bwMode="auto">
          <a:xfrm>
            <a:off x="5105400" y="1557338"/>
            <a:ext cx="4038600" cy="218598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fr-FR" sz="2400"/>
              <a:t>Une poésie onirique</a:t>
            </a:r>
          </a:p>
        </p:txBody>
      </p:sp>
      <p:sp>
        <p:nvSpPr>
          <p:cNvPr id="22535" name="Rectangle 7"/>
          <p:cNvSpPr>
            <a:spLocks noGrp="1" noChangeArrowheads="1"/>
          </p:cNvSpPr>
          <p:nvPr>
            <p:ph sz="quarter" idx="3"/>
          </p:nvPr>
        </p:nvSpPr>
        <p:spPr bwMode="auto">
          <a:xfrm>
            <a:off x="971550" y="3789363"/>
            <a:ext cx="4038600" cy="2187575"/>
          </a:xfrm>
          <a:noFill/>
          <a:ln>
            <a:miter lim="800000"/>
            <a:headEnd/>
            <a:tailEnd/>
          </a:ln>
        </p:spPr>
        <p:txBody>
          <a:bodyPr vert="horz" wrap="square" lIns="91440" tIns="45720" rIns="91440" bIns="45720" numCol="1" anchor="t" anchorCtr="0" compatLnSpc="1">
            <a:prstTxWarp prst="textNoShape">
              <a:avLst/>
            </a:prstTxWarp>
          </a:bodyPr>
          <a:lstStyle/>
          <a:p>
            <a:pPr marL="0" indent="0"/>
            <a:r>
              <a:rPr lang="fr-FR" sz="2400"/>
              <a:t>Un amour qui transfigure</a:t>
            </a:r>
          </a:p>
        </p:txBody>
      </p:sp>
      <p:sp>
        <p:nvSpPr>
          <p:cNvPr id="22536" name="Rectangle 8"/>
          <p:cNvSpPr>
            <a:spLocks noGrp="1" noChangeArrowheads="1"/>
          </p:cNvSpPr>
          <p:nvPr>
            <p:ph sz="quarter" idx="4"/>
          </p:nvPr>
        </p:nvSpPr>
        <p:spPr bwMode="auto">
          <a:xfrm>
            <a:off x="5105400" y="3860800"/>
            <a:ext cx="4038600" cy="2187575"/>
          </a:xfrm>
          <a:noFill/>
          <a:ln>
            <a:miter lim="800000"/>
            <a:headEnd/>
            <a:tailEnd/>
          </a:ln>
        </p:spPr>
        <p:txBody>
          <a:bodyPr vert="horz" wrap="square" lIns="91440" tIns="45720" rIns="91440" bIns="45720" numCol="1" anchor="t" anchorCtr="0" compatLnSpc="1">
            <a:prstTxWarp prst="textNoShape">
              <a:avLst/>
            </a:prstTxWarp>
          </a:bodyPr>
          <a:lstStyle/>
          <a:p>
            <a:pPr marL="0" indent="0"/>
            <a:r>
              <a:rPr lang="fr-FR" sz="2400"/>
              <a:t>Une poésie transfigurée</a:t>
            </a:r>
          </a:p>
        </p:txBody>
      </p:sp>
      <p:sp>
        <p:nvSpPr>
          <p:cNvPr id="22532" name="Text Box 4"/>
          <p:cNvSpPr txBox="1">
            <a:spLocks noChangeArrowheads="1"/>
          </p:cNvSpPr>
          <p:nvPr/>
        </p:nvSpPr>
        <p:spPr bwMode="auto">
          <a:xfrm>
            <a:off x="158750" y="712788"/>
            <a:ext cx="668338" cy="3990975"/>
          </a:xfrm>
          <a:prstGeom prst="rect">
            <a:avLst/>
          </a:prstGeom>
          <a:noFill/>
          <a:ln w="9525">
            <a:noFill/>
            <a:miter lim="800000"/>
            <a:headEnd/>
            <a:tailEnd/>
          </a:ln>
          <a:effectLst/>
        </p:spPr>
        <p:txBody>
          <a:bodyPr>
            <a:spAutoFit/>
          </a:bodyPr>
          <a:lstStyle/>
          <a:p>
            <a:r>
              <a:rPr lang="fr-FR" sz="3200"/>
              <a:t>S</a:t>
            </a:r>
          </a:p>
          <a:p>
            <a:r>
              <a:rPr lang="fr-FR" sz="3200"/>
              <a:t>Y</a:t>
            </a:r>
          </a:p>
          <a:p>
            <a:r>
              <a:rPr lang="fr-FR" sz="3200"/>
              <a:t>N</a:t>
            </a:r>
          </a:p>
          <a:p>
            <a:r>
              <a:rPr lang="fr-FR" sz="3200"/>
              <a:t>T</a:t>
            </a:r>
          </a:p>
          <a:p>
            <a:r>
              <a:rPr lang="fr-FR" sz="3200"/>
              <a:t>H</a:t>
            </a:r>
          </a:p>
          <a:p>
            <a:r>
              <a:rPr lang="fr-FR" sz="3200"/>
              <a:t>E</a:t>
            </a:r>
          </a:p>
          <a:p>
            <a:r>
              <a:rPr lang="fr-FR" sz="3200"/>
              <a:t>S</a:t>
            </a:r>
          </a:p>
          <a:p>
            <a:r>
              <a:rPr lang="fr-FR" sz="3200"/>
              <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r-FR"/>
              <a:t>A vos agendas !</a:t>
            </a:r>
          </a:p>
        </p:txBody>
      </p:sp>
      <p:sp>
        <p:nvSpPr>
          <p:cNvPr id="24579" name="Rectangle 3"/>
          <p:cNvSpPr>
            <a:spLocks noGrp="1" noChangeArrowheads="1"/>
          </p:cNvSpPr>
          <p:nvPr>
            <p:ph type="body" idx="1"/>
          </p:nvPr>
        </p:nvSpPr>
        <p:spPr bwMode="auto">
          <a:xfrm>
            <a:off x="1042988" y="1700213"/>
            <a:ext cx="7643812" cy="4425950"/>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90000"/>
              </a:lnSpc>
              <a:buFontTx/>
              <a:buAutoNum type="arabicPeriod"/>
            </a:pPr>
            <a:r>
              <a:rPr lang="fr-FR"/>
              <a:t>Apprendre par cœur et savoir interpréter en faisant sentir les effets de rupture « Apparition » de Mallarmé pour le vendredi 4 mars</a:t>
            </a:r>
          </a:p>
          <a:p>
            <a:pPr marL="609600" indent="-609600">
              <a:lnSpc>
                <a:spcPct val="90000"/>
              </a:lnSpc>
              <a:buFontTx/>
              <a:buAutoNum type="arabicPeriod"/>
            </a:pPr>
            <a:r>
              <a:rPr lang="fr-FR"/>
              <a:t>Rédigez un court texte de 15 lignes (en prose ou en vers) mettant en scène une apparition qui permettra au poète de changer d’état. La poésie doit être lyrique. Pour le 3 Mars.</a:t>
            </a:r>
          </a:p>
        </p:txBody>
      </p:sp>
      <p:sp>
        <p:nvSpPr>
          <p:cNvPr id="24580" name="Text Box 4"/>
          <p:cNvSpPr txBox="1">
            <a:spLocks noChangeArrowheads="1"/>
          </p:cNvSpPr>
          <p:nvPr/>
        </p:nvSpPr>
        <p:spPr bwMode="auto">
          <a:xfrm>
            <a:off x="376238" y="423863"/>
            <a:ext cx="307975" cy="4838700"/>
          </a:xfrm>
          <a:prstGeom prst="rect">
            <a:avLst/>
          </a:prstGeom>
          <a:noFill/>
          <a:ln w="9525">
            <a:noFill/>
            <a:miter lim="800000"/>
            <a:headEnd/>
            <a:tailEnd/>
          </a:ln>
          <a:effectLst/>
        </p:spPr>
        <p:txBody>
          <a:bodyPr>
            <a:spAutoFit/>
          </a:bodyPr>
          <a:lstStyle/>
          <a:p>
            <a:r>
              <a:rPr lang="fr-FR" sz="2400"/>
              <a:t>P</a:t>
            </a:r>
          </a:p>
          <a:p>
            <a:r>
              <a:rPr lang="fr-FR" sz="2400"/>
              <a:t>R</a:t>
            </a:r>
          </a:p>
          <a:p>
            <a:r>
              <a:rPr lang="fr-FR" sz="2400"/>
              <a:t>O</a:t>
            </a:r>
          </a:p>
          <a:p>
            <a:r>
              <a:rPr lang="fr-FR" sz="2400"/>
              <a:t>L</a:t>
            </a:r>
          </a:p>
          <a:p>
            <a:r>
              <a:rPr lang="fr-FR" sz="2400"/>
              <a:t>O</a:t>
            </a:r>
          </a:p>
          <a:p>
            <a:r>
              <a:rPr lang="fr-FR" sz="2400"/>
              <a:t>N</a:t>
            </a:r>
          </a:p>
          <a:p>
            <a:r>
              <a:rPr lang="fr-FR" sz="2400"/>
              <a:t>G</a:t>
            </a:r>
          </a:p>
          <a:p>
            <a:r>
              <a:rPr lang="fr-FR" sz="2400"/>
              <a:t>E</a:t>
            </a:r>
          </a:p>
          <a:p>
            <a:r>
              <a:rPr lang="fr-FR" sz="2400"/>
              <a:t>M</a:t>
            </a:r>
          </a:p>
          <a:p>
            <a:r>
              <a:rPr lang="fr-FR" sz="2400"/>
              <a:t>E</a:t>
            </a:r>
          </a:p>
          <a:p>
            <a:r>
              <a:rPr lang="fr-FR" sz="2400"/>
              <a:t>N</a:t>
            </a:r>
          </a:p>
          <a:p>
            <a:r>
              <a:rPr lang="fr-FR" sz="2400"/>
              <a:t>T</a:t>
            </a:r>
          </a:p>
          <a:p>
            <a:r>
              <a:rPr lang="fr-FR" sz="2400"/>
              <a: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r-FR" sz="4000"/>
              <a:t>Quels auteurs connaissez-vous de cette époque ?</a:t>
            </a:r>
          </a:p>
        </p:txBody>
      </p:sp>
      <p:pic>
        <p:nvPicPr>
          <p:cNvPr id="13317" name="Picture 5"/>
          <p:cNvPicPr>
            <a:picLocks noChangeAspect="1" noChangeArrowheads="1"/>
          </p:cNvPicPr>
          <p:nvPr/>
        </p:nvPicPr>
        <p:blipFill>
          <a:blip r:embed="rId2"/>
          <a:srcRect/>
          <a:stretch>
            <a:fillRect/>
          </a:stretch>
        </p:blipFill>
        <p:spPr bwMode="auto">
          <a:xfrm>
            <a:off x="-1789113" y="2636838"/>
            <a:ext cx="1789113" cy="2520950"/>
          </a:xfrm>
          <a:prstGeom prst="rect">
            <a:avLst/>
          </a:prstGeom>
          <a:noFill/>
          <a:ln w="9525">
            <a:noFill/>
            <a:miter lim="800000"/>
            <a:headEnd/>
            <a:tailEnd/>
          </a:ln>
          <a:effectLst/>
        </p:spPr>
      </p:pic>
      <p:pic>
        <p:nvPicPr>
          <p:cNvPr id="13318" name="Picture 6"/>
          <p:cNvPicPr>
            <a:picLocks noChangeAspect="1" noChangeArrowheads="1"/>
          </p:cNvPicPr>
          <p:nvPr/>
        </p:nvPicPr>
        <p:blipFill>
          <a:blip r:embed="rId3"/>
          <a:srcRect/>
          <a:stretch>
            <a:fillRect/>
          </a:stretch>
        </p:blipFill>
        <p:spPr bwMode="auto">
          <a:xfrm>
            <a:off x="5148263" y="1989138"/>
            <a:ext cx="2232025" cy="1838325"/>
          </a:xfrm>
          <a:prstGeom prst="rect">
            <a:avLst/>
          </a:prstGeom>
          <a:noFill/>
          <a:ln w="9525">
            <a:noFill/>
            <a:miter lim="800000"/>
            <a:headEnd/>
            <a:tailEnd/>
          </a:ln>
          <a:effectLst/>
        </p:spPr>
      </p:pic>
      <p:pic>
        <p:nvPicPr>
          <p:cNvPr id="13319" name="Picture 7"/>
          <p:cNvPicPr>
            <a:picLocks noChangeAspect="1" noChangeArrowheads="1"/>
          </p:cNvPicPr>
          <p:nvPr/>
        </p:nvPicPr>
        <p:blipFill>
          <a:blip r:embed="rId4"/>
          <a:srcRect/>
          <a:stretch>
            <a:fillRect/>
          </a:stretch>
        </p:blipFill>
        <p:spPr bwMode="auto">
          <a:xfrm>
            <a:off x="6191250" y="3933825"/>
            <a:ext cx="2952750" cy="2455863"/>
          </a:xfrm>
          <a:prstGeom prst="rect">
            <a:avLst/>
          </a:prstGeom>
          <a:noFill/>
          <a:ln w="9525">
            <a:noFill/>
            <a:miter lim="800000"/>
            <a:headEnd/>
            <a:tailEnd/>
          </a:ln>
          <a:effectLst/>
        </p:spPr>
      </p:pic>
      <p:sp>
        <p:nvSpPr>
          <p:cNvPr id="13320" name="Text Box 8"/>
          <p:cNvSpPr txBox="1">
            <a:spLocks noChangeArrowheads="1"/>
          </p:cNvSpPr>
          <p:nvPr/>
        </p:nvSpPr>
        <p:spPr bwMode="auto">
          <a:xfrm>
            <a:off x="1887538" y="4529138"/>
            <a:ext cx="3332162" cy="366712"/>
          </a:xfrm>
          <a:prstGeom prst="rect">
            <a:avLst/>
          </a:prstGeom>
          <a:noFill/>
          <a:ln w="9525">
            <a:noFill/>
            <a:miter lim="800000"/>
            <a:headEnd/>
            <a:tailEnd/>
          </a:ln>
          <a:effectLst/>
        </p:spPr>
        <p:txBody>
          <a:bodyPr>
            <a:spAutoFit/>
          </a:bodyPr>
          <a:lstStyle/>
          <a:p>
            <a:endParaRPr lang="fr-FR"/>
          </a:p>
        </p:txBody>
      </p:sp>
      <p:sp>
        <p:nvSpPr>
          <p:cNvPr id="13321" name="Text Box 9"/>
          <p:cNvSpPr txBox="1">
            <a:spLocks noChangeArrowheads="1"/>
          </p:cNvSpPr>
          <p:nvPr/>
        </p:nvSpPr>
        <p:spPr bwMode="auto">
          <a:xfrm>
            <a:off x="1671638" y="4600575"/>
            <a:ext cx="3270250" cy="1465263"/>
          </a:xfrm>
          <a:prstGeom prst="rect">
            <a:avLst/>
          </a:prstGeom>
          <a:noFill/>
          <a:ln w="9525">
            <a:noFill/>
            <a:miter lim="800000"/>
            <a:headEnd/>
            <a:tailEnd/>
          </a:ln>
          <a:effectLst/>
        </p:spPr>
        <p:txBody>
          <a:bodyPr wrap="none">
            <a:spAutoFit/>
          </a:bodyPr>
          <a:lstStyle/>
          <a:p>
            <a:pPr>
              <a:buFont typeface="Wingdings" pitchFamily="2" charset="2"/>
              <a:buChar char="q"/>
            </a:pPr>
            <a:r>
              <a:rPr lang="fr-FR"/>
              <a:t>   BAUDELAIRE (1821-186) </a:t>
            </a:r>
          </a:p>
          <a:p>
            <a:pPr>
              <a:buFont typeface="Wingdings" pitchFamily="2" charset="2"/>
              <a:buChar char="q"/>
            </a:pPr>
            <a:r>
              <a:rPr lang="fr-FR"/>
              <a:t> RIMBAUD (1854-1891)</a:t>
            </a:r>
          </a:p>
          <a:p>
            <a:pPr>
              <a:buFont typeface="Wingdings" pitchFamily="2" charset="2"/>
              <a:buChar char="q"/>
            </a:pPr>
            <a:r>
              <a:rPr lang="fr-FR"/>
              <a:t>  LAFORGUE (1860-1887)</a:t>
            </a:r>
          </a:p>
          <a:p>
            <a:pPr>
              <a:buFont typeface="Wingdings" pitchFamily="2" charset="2"/>
              <a:buChar char="q"/>
            </a:pPr>
            <a:r>
              <a:rPr lang="fr-FR"/>
              <a:t>VERLAINE(1844-1896)</a:t>
            </a:r>
          </a:p>
          <a:p>
            <a:pPr>
              <a:buFont typeface="Wingdings" pitchFamily="2" charset="2"/>
              <a:buChar char="q"/>
            </a:pPr>
            <a:endParaRPr lang="fr-FR"/>
          </a:p>
        </p:txBody>
      </p:sp>
      <p:sp>
        <p:nvSpPr>
          <p:cNvPr id="13322" name="Text Box 10"/>
          <p:cNvSpPr txBox="1">
            <a:spLocks noChangeArrowheads="1"/>
          </p:cNvSpPr>
          <p:nvPr/>
        </p:nvSpPr>
        <p:spPr bwMode="auto">
          <a:xfrm>
            <a:off x="250825" y="1268413"/>
            <a:ext cx="379413" cy="4211637"/>
          </a:xfrm>
          <a:prstGeom prst="rect">
            <a:avLst/>
          </a:prstGeom>
          <a:noFill/>
          <a:ln w="9525">
            <a:noFill/>
            <a:miter lim="800000"/>
            <a:headEnd/>
            <a:tailEnd/>
          </a:ln>
          <a:effectLst/>
        </p:spPr>
        <p:txBody>
          <a:bodyPr>
            <a:spAutoFit/>
          </a:bodyPr>
          <a:lstStyle/>
          <a:p>
            <a:r>
              <a:rPr lang="fr-FR"/>
              <a:t>I</a:t>
            </a:r>
          </a:p>
          <a:p>
            <a:r>
              <a:rPr lang="fr-FR"/>
              <a:t>N</a:t>
            </a:r>
          </a:p>
          <a:p>
            <a:r>
              <a:rPr lang="fr-FR"/>
              <a:t>T</a:t>
            </a:r>
          </a:p>
          <a:p>
            <a:r>
              <a:rPr lang="fr-FR"/>
              <a:t>E</a:t>
            </a:r>
          </a:p>
          <a:p>
            <a:r>
              <a:rPr lang="fr-FR"/>
              <a:t>R</a:t>
            </a:r>
          </a:p>
          <a:p>
            <a:r>
              <a:rPr lang="fr-FR"/>
              <a:t>T</a:t>
            </a:r>
          </a:p>
          <a:p>
            <a:r>
              <a:rPr lang="fr-FR"/>
              <a:t>E</a:t>
            </a:r>
          </a:p>
          <a:p>
            <a:r>
              <a:rPr lang="fr-FR"/>
              <a:t>X</a:t>
            </a:r>
          </a:p>
          <a:p>
            <a:r>
              <a:rPr lang="fr-FR"/>
              <a:t>T</a:t>
            </a:r>
          </a:p>
          <a:p>
            <a:r>
              <a:rPr lang="fr-FR"/>
              <a:t>U</a:t>
            </a:r>
          </a:p>
          <a:p>
            <a:r>
              <a:rPr lang="fr-FR"/>
              <a:t>A</a:t>
            </a:r>
          </a:p>
          <a:p>
            <a:r>
              <a:rPr lang="fr-FR"/>
              <a:t>L</a:t>
            </a:r>
          </a:p>
          <a:p>
            <a:r>
              <a:rPr lang="fr-FR"/>
              <a:t>I</a:t>
            </a:r>
          </a:p>
          <a:p>
            <a:r>
              <a:rPr lang="fr-FR"/>
              <a:t>T</a:t>
            </a:r>
          </a:p>
          <a:p>
            <a:r>
              <a:rPr lang="fr-FR"/>
              <a:t>E</a:t>
            </a:r>
          </a:p>
        </p:txBody>
      </p:sp>
      <p:pic>
        <p:nvPicPr>
          <p:cNvPr id="13328" name="Picture 16"/>
          <p:cNvPicPr>
            <a:picLocks noChangeAspect="1" noChangeArrowheads="1"/>
          </p:cNvPicPr>
          <p:nvPr/>
        </p:nvPicPr>
        <p:blipFill>
          <a:blip r:embed="rId5"/>
          <a:srcRect/>
          <a:stretch>
            <a:fillRect/>
          </a:stretch>
        </p:blipFill>
        <p:spPr bwMode="auto">
          <a:xfrm>
            <a:off x="-1692275" y="1412875"/>
            <a:ext cx="1524000" cy="240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332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3.88889E-6 -4.10594E-6 L 0.33403 0.04534 " pathEditMode="relative" rAng="0" ptsTypes="AA">
                                      <p:cBhvr>
                                        <p:cTn id="10" dur="2000" fill="hold"/>
                                        <p:tgtEl>
                                          <p:spTgt spid="13328"/>
                                        </p:tgtEl>
                                        <p:attrNameLst>
                                          <p:attrName>ppt_x</p:attrName>
                                          <p:attrName>ppt_y</p:attrName>
                                        </p:attrNameLst>
                                      </p:cBhvr>
                                      <p:rCtr x="167" y="23"/>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0.00868 0.04719 L 0.53472 -0.1418 " pathEditMode="relative" rAng="0" ptsTypes="AA">
                                      <p:cBhvr>
                                        <p:cTn id="14" dur="2000" fill="hold"/>
                                        <p:tgtEl>
                                          <p:spTgt spid="13317"/>
                                        </p:tgtEl>
                                        <p:attrNameLst>
                                          <p:attrName>ppt_x</p:attrName>
                                          <p:attrName>ppt_y</p:attrName>
                                        </p:attrNameLst>
                                      </p:cBhvr>
                                      <p:rCtr x="272" y="-95"/>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8"/>
                                        </p:tgtEl>
                                        <p:attrNameLst>
                                          <p:attrName>style.visibility</p:attrName>
                                        </p:attrNameLst>
                                      </p:cBhvr>
                                      <p:to>
                                        <p:strVal val="visible"/>
                                      </p:to>
                                    </p:set>
                                    <p:anim calcmode="lin" valueType="num">
                                      <p:cBhvr additive="base">
                                        <p:cTn id="19" dur="500" fill="hold"/>
                                        <p:tgtEl>
                                          <p:spTgt spid="13318"/>
                                        </p:tgtEl>
                                        <p:attrNameLst>
                                          <p:attrName>ppt_x</p:attrName>
                                        </p:attrNameLst>
                                      </p:cBhvr>
                                      <p:tavLst>
                                        <p:tav tm="0">
                                          <p:val>
                                            <p:strVal val="#ppt_x"/>
                                          </p:val>
                                        </p:tav>
                                        <p:tav tm="100000">
                                          <p:val>
                                            <p:strVal val="#ppt_x"/>
                                          </p:val>
                                        </p:tav>
                                      </p:tavLst>
                                    </p:anim>
                                    <p:anim calcmode="lin" valueType="num">
                                      <p:cBhvr additive="base">
                                        <p:cTn id="20" dur="500" fill="hold"/>
                                        <p:tgtEl>
                                          <p:spTgt spid="133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3319"/>
                                        </p:tgtEl>
                                        <p:attrNameLst>
                                          <p:attrName>style.visibility</p:attrName>
                                        </p:attrNameLst>
                                      </p:cBhvr>
                                      <p:to>
                                        <p:strVal val="visible"/>
                                      </p:to>
                                    </p:set>
                                    <p:animEffect transition="in" filter="blinds(horizontal)">
                                      <p:cBhvr>
                                        <p:cTn id="25" dur="500"/>
                                        <p:tgtEl>
                                          <p:spTgt spid="13319"/>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3321"/>
                                        </p:tgtEl>
                                        <p:attrNameLst>
                                          <p:attrName>style.visibility</p:attrName>
                                        </p:attrNameLst>
                                      </p:cBhvr>
                                      <p:to>
                                        <p:strVal val="visible"/>
                                      </p:to>
                                    </p:set>
                                    <p:animEffect transition="in" filter="box(in)">
                                      <p:cBhvr>
                                        <p:cTn id="30" dur="5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p:bldP spid="133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fr-FR"/>
              <a:t>Leurs points communs ?</a:t>
            </a:r>
          </a:p>
        </p:txBody>
      </p:sp>
      <p:sp>
        <p:nvSpPr>
          <p:cNvPr id="14339" name="Rectangle 3"/>
          <p:cNvSpPr>
            <a:spLocks noGrp="1" noChangeArrowheads="1"/>
          </p:cNvSpPr>
          <p:nvPr>
            <p:ph type="body" idx="1"/>
          </p:nvPr>
        </p:nvSpPr>
        <p:spPr bwMode="auto">
          <a:xfrm>
            <a:off x="1116013" y="1628775"/>
            <a:ext cx="8027987" cy="5102225"/>
          </a:xfrm>
          <a:noFill/>
          <a:ln>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340" name="Text Box 4"/>
          <p:cNvSpPr txBox="1">
            <a:spLocks noChangeArrowheads="1"/>
          </p:cNvSpPr>
          <p:nvPr/>
        </p:nvSpPr>
        <p:spPr bwMode="auto">
          <a:xfrm>
            <a:off x="231775" y="496888"/>
            <a:ext cx="349250" cy="4211637"/>
          </a:xfrm>
          <a:prstGeom prst="rect">
            <a:avLst/>
          </a:prstGeom>
          <a:noFill/>
          <a:ln w="9525">
            <a:noFill/>
            <a:miter lim="800000"/>
            <a:headEnd/>
            <a:tailEnd/>
          </a:ln>
          <a:effectLst/>
        </p:spPr>
        <p:txBody>
          <a:bodyPr wrap="none">
            <a:spAutoFit/>
          </a:bodyPr>
          <a:lstStyle/>
          <a:p>
            <a:r>
              <a:rPr lang="fr-FR"/>
              <a:t>I</a:t>
            </a:r>
          </a:p>
          <a:p>
            <a:r>
              <a:rPr lang="fr-FR"/>
              <a:t>N</a:t>
            </a:r>
          </a:p>
          <a:p>
            <a:r>
              <a:rPr lang="fr-FR"/>
              <a:t>T</a:t>
            </a:r>
          </a:p>
          <a:p>
            <a:r>
              <a:rPr lang="fr-FR"/>
              <a:t>E</a:t>
            </a:r>
          </a:p>
          <a:p>
            <a:r>
              <a:rPr lang="fr-FR"/>
              <a:t>R</a:t>
            </a:r>
          </a:p>
          <a:p>
            <a:r>
              <a:rPr lang="fr-FR"/>
              <a:t>T</a:t>
            </a:r>
          </a:p>
          <a:p>
            <a:r>
              <a:rPr lang="fr-FR"/>
              <a:t>E</a:t>
            </a:r>
          </a:p>
          <a:p>
            <a:r>
              <a:rPr lang="fr-FR"/>
              <a:t>X</a:t>
            </a:r>
          </a:p>
          <a:p>
            <a:r>
              <a:rPr lang="fr-FR"/>
              <a:t>T</a:t>
            </a:r>
          </a:p>
          <a:p>
            <a:r>
              <a:rPr lang="fr-FR"/>
              <a:t>U</a:t>
            </a:r>
          </a:p>
          <a:p>
            <a:r>
              <a:rPr lang="fr-FR"/>
              <a:t>A</a:t>
            </a:r>
          </a:p>
          <a:p>
            <a:r>
              <a:rPr lang="fr-FR"/>
              <a:t>L</a:t>
            </a:r>
          </a:p>
          <a:p>
            <a:r>
              <a:rPr lang="fr-FR"/>
              <a:t>I</a:t>
            </a:r>
          </a:p>
          <a:p>
            <a:r>
              <a:rPr lang="fr-FR"/>
              <a:t>T</a:t>
            </a:r>
          </a:p>
          <a:p>
            <a:r>
              <a:rPr lang="fr-FR"/>
              <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fr-FR"/>
              <a:t>Mes impressions</a:t>
            </a:r>
          </a:p>
        </p:txBody>
      </p:sp>
      <p:sp>
        <p:nvSpPr>
          <p:cNvPr id="15363" name="Rectangle 3"/>
          <p:cNvSpPr>
            <a:spLocks noGrp="1" noChangeArrowheads="1"/>
          </p:cNvSpPr>
          <p:nvPr>
            <p:ph type="body" idx="1"/>
          </p:nvPr>
        </p:nvSpPr>
        <p:spPr bwMode="auto">
          <a:xfrm>
            <a:off x="1116013" y="1700213"/>
            <a:ext cx="8027987" cy="5157787"/>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fr-FR" sz="2400"/>
              <a:t>	La lune s'attristait. Des séraphins en pleurs</a:t>
            </a:r>
            <a:br>
              <a:rPr lang="fr-FR" sz="2400"/>
            </a:br>
            <a:r>
              <a:rPr lang="fr-FR" sz="2400"/>
              <a:t>Rêvant, l'archet aux doigts, dans le calme des fleurs</a:t>
            </a:r>
            <a:br>
              <a:rPr lang="fr-FR" sz="2400"/>
            </a:br>
            <a:r>
              <a:rPr lang="fr-FR" sz="2400"/>
              <a:t>Vaporeuses, tiraient de mourantes violes</a:t>
            </a:r>
            <a:br>
              <a:rPr lang="fr-FR" sz="2400"/>
            </a:br>
            <a:r>
              <a:rPr lang="fr-FR" sz="2400"/>
              <a:t>De blancs sanglots glissant sur l'azur des corolles.</a:t>
            </a:r>
            <a:br>
              <a:rPr lang="fr-FR" sz="2400"/>
            </a:br>
            <a:r>
              <a:rPr lang="fr-FR" sz="2400"/>
              <a:t>- C'était le jour béni de ton premier baiser.</a:t>
            </a:r>
            <a:br>
              <a:rPr lang="fr-FR" sz="2400"/>
            </a:br>
            <a:r>
              <a:rPr lang="fr-FR" sz="2400"/>
              <a:t>Ma songerie aimant à me martyriser</a:t>
            </a:r>
            <a:br>
              <a:rPr lang="fr-FR" sz="2400"/>
            </a:br>
            <a:r>
              <a:rPr lang="fr-FR" sz="2400"/>
              <a:t>S'enivrait savamment du parfum de tristesse</a:t>
            </a:r>
            <a:br>
              <a:rPr lang="fr-FR" sz="2400"/>
            </a:br>
            <a:r>
              <a:rPr lang="fr-FR" sz="2400"/>
              <a:t>Que même sans regret et sans déboire laisse</a:t>
            </a:r>
            <a:br>
              <a:rPr lang="fr-FR" sz="2400"/>
            </a:br>
            <a:r>
              <a:rPr lang="fr-FR" sz="2400"/>
              <a:t>La cueillaison d'un Rêve au coeur qui l'a cueilli.</a:t>
            </a:r>
            <a:br>
              <a:rPr lang="fr-FR" sz="2400"/>
            </a:br>
            <a:r>
              <a:rPr lang="fr-FR" sz="2400"/>
              <a:t>J'errais donc, l'oeil rivé sur le pavé vieilli</a:t>
            </a:r>
            <a:br>
              <a:rPr lang="fr-FR" sz="2400"/>
            </a:br>
            <a:r>
              <a:rPr lang="fr-FR" sz="2400"/>
              <a:t>Quand avec du soleil aux cheveux, dans la rue</a:t>
            </a:r>
            <a:br>
              <a:rPr lang="fr-FR" sz="2400"/>
            </a:br>
            <a:r>
              <a:rPr lang="fr-FR" sz="2400"/>
              <a:t>Et dans le soir, tu m'es en riant apparue</a:t>
            </a:r>
            <a:br>
              <a:rPr lang="fr-FR" sz="2400"/>
            </a:br>
            <a:r>
              <a:rPr lang="fr-FR" sz="2400"/>
              <a:t>Et j'ai cru voir la fée au chapeau de clarté</a:t>
            </a:r>
            <a:br>
              <a:rPr lang="fr-FR" sz="2400"/>
            </a:br>
            <a:r>
              <a:rPr lang="fr-FR" sz="2400"/>
              <a:t>Qui jadis sur mes beaux sommeils d'enfant gâté</a:t>
            </a:r>
            <a:br>
              <a:rPr lang="fr-FR" sz="2400"/>
            </a:br>
            <a:r>
              <a:rPr lang="fr-FR" sz="2400"/>
              <a:t>Passait, laissant toujours de ses mains mal fermées</a:t>
            </a:r>
            <a:br>
              <a:rPr lang="fr-FR" sz="2400"/>
            </a:br>
            <a:r>
              <a:rPr lang="fr-FR" sz="2400"/>
              <a:t>Neiger de blancs bouquets d'étoiles parfumées. </a:t>
            </a:r>
          </a:p>
          <a:p>
            <a:pPr>
              <a:lnSpc>
                <a:spcPct val="80000"/>
              </a:lnSpc>
            </a:pPr>
            <a:endParaRPr lang="fr-FR" sz="2400"/>
          </a:p>
        </p:txBody>
      </p:sp>
      <p:sp>
        <p:nvSpPr>
          <p:cNvPr id="15364" name="Text Box 4"/>
          <p:cNvSpPr txBox="1">
            <a:spLocks noChangeArrowheads="1"/>
          </p:cNvSpPr>
          <p:nvPr/>
        </p:nvSpPr>
        <p:spPr bwMode="auto">
          <a:xfrm>
            <a:off x="231775" y="784225"/>
            <a:ext cx="452438" cy="2647950"/>
          </a:xfrm>
          <a:prstGeom prst="rect">
            <a:avLst/>
          </a:prstGeom>
          <a:noFill/>
          <a:ln w="9525">
            <a:noFill/>
            <a:miter lim="800000"/>
            <a:headEnd/>
            <a:tailEnd/>
          </a:ln>
          <a:effectLst/>
        </p:spPr>
        <p:txBody>
          <a:bodyPr>
            <a:spAutoFit/>
          </a:bodyPr>
          <a:lstStyle/>
          <a:p>
            <a:r>
              <a:rPr lang="fr-FR" sz="2400"/>
              <a:t>L</a:t>
            </a:r>
          </a:p>
          <a:p>
            <a:r>
              <a:rPr lang="fr-FR" sz="2400"/>
              <a:t>E</a:t>
            </a:r>
          </a:p>
          <a:p>
            <a:r>
              <a:rPr lang="fr-FR" sz="2400"/>
              <a:t>C</a:t>
            </a:r>
          </a:p>
          <a:p>
            <a:r>
              <a:rPr lang="fr-FR" sz="2400"/>
              <a:t>T</a:t>
            </a:r>
          </a:p>
          <a:p>
            <a:r>
              <a:rPr lang="fr-FR" sz="2400"/>
              <a:t>U</a:t>
            </a:r>
          </a:p>
          <a:p>
            <a:r>
              <a:rPr lang="fr-FR" sz="2400"/>
              <a:t>R</a:t>
            </a:r>
          </a:p>
          <a:p>
            <a:r>
              <a:rPr lang="fr-FR" sz="2400"/>
              <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fr-FR"/>
              <a:t>Quelques adjectifs…</a:t>
            </a:r>
          </a:p>
        </p:txBody>
      </p:sp>
      <p:sp>
        <p:nvSpPr>
          <p:cNvPr id="16387" name="Rectangle 3"/>
          <p:cNvSpPr>
            <a:spLocks noGrp="1" noChangeArrowheads="1"/>
          </p:cNvSpPr>
          <p:nvPr>
            <p:ph type="body" idx="1"/>
          </p:nvPr>
        </p:nvSpPr>
        <p:spPr bwMode="auto">
          <a:xfrm>
            <a:off x="1116013" y="1628775"/>
            <a:ext cx="8027987" cy="5229225"/>
          </a:xfrm>
          <a:noFill/>
          <a:ln>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6388" name="Text Box 4"/>
          <p:cNvSpPr txBox="1">
            <a:spLocks noChangeArrowheads="1"/>
          </p:cNvSpPr>
          <p:nvPr/>
        </p:nvSpPr>
        <p:spPr bwMode="auto">
          <a:xfrm>
            <a:off x="303213" y="568325"/>
            <a:ext cx="374650" cy="4486275"/>
          </a:xfrm>
          <a:prstGeom prst="rect">
            <a:avLst/>
          </a:prstGeom>
          <a:noFill/>
          <a:ln w="9525">
            <a:noFill/>
            <a:miter lim="800000"/>
            <a:headEnd/>
            <a:tailEnd/>
          </a:ln>
          <a:effectLst/>
        </p:spPr>
        <p:txBody>
          <a:bodyPr wrap="none">
            <a:spAutoFit/>
          </a:bodyPr>
          <a:lstStyle/>
          <a:p>
            <a:r>
              <a:rPr lang="fr-FR"/>
              <a:t>M</a:t>
            </a:r>
          </a:p>
          <a:p>
            <a:r>
              <a:rPr lang="fr-FR"/>
              <a:t>E</a:t>
            </a:r>
          </a:p>
          <a:p>
            <a:r>
              <a:rPr lang="fr-FR"/>
              <a:t>S</a:t>
            </a:r>
          </a:p>
          <a:p>
            <a:endParaRPr lang="fr-FR"/>
          </a:p>
          <a:p>
            <a:endParaRPr lang="fr-FR"/>
          </a:p>
          <a:p>
            <a:r>
              <a:rPr lang="fr-FR"/>
              <a:t>I</a:t>
            </a:r>
          </a:p>
          <a:p>
            <a:r>
              <a:rPr lang="fr-FR"/>
              <a:t>M</a:t>
            </a:r>
          </a:p>
          <a:p>
            <a:r>
              <a:rPr lang="fr-FR"/>
              <a:t>P</a:t>
            </a:r>
          </a:p>
          <a:p>
            <a:r>
              <a:rPr lang="fr-FR"/>
              <a:t>R</a:t>
            </a:r>
          </a:p>
          <a:p>
            <a:r>
              <a:rPr lang="fr-FR"/>
              <a:t>E</a:t>
            </a:r>
          </a:p>
          <a:p>
            <a:r>
              <a:rPr lang="fr-FR"/>
              <a:t>S</a:t>
            </a:r>
          </a:p>
          <a:p>
            <a:r>
              <a:rPr lang="fr-FR"/>
              <a:t>S</a:t>
            </a:r>
          </a:p>
          <a:p>
            <a:r>
              <a:rPr lang="fr-FR"/>
              <a:t>I</a:t>
            </a:r>
          </a:p>
          <a:p>
            <a:r>
              <a:rPr lang="fr-FR"/>
              <a:t>O</a:t>
            </a:r>
          </a:p>
          <a:p>
            <a:r>
              <a:rPr lang="fr-FR"/>
              <a:t>N</a:t>
            </a:r>
          </a:p>
          <a:p>
            <a:r>
              <a:rPr lang="fr-FR"/>
              <a: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fr-FR" sz="4000"/>
              <a:t>D’où l’importance d’étudier les mouvements du texte…</a:t>
            </a:r>
          </a:p>
        </p:txBody>
      </p:sp>
      <p:sp>
        <p:nvSpPr>
          <p:cNvPr id="17411" name="Rectangle 3"/>
          <p:cNvSpPr>
            <a:spLocks noGrp="1" noChangeArrowheads="1"/>
          </p:cNvSpPr>
          <p:nvPr>
            <p:ph type="body" idx="1"/>
          </p:nvPr>
        </p:nvSpPr>
        <p:spPr bwMode="auto">
          <a:xfrm>
            <a:off x="1042988" y="1628775"/>
            <a:ext cx="8101012" cy="5040313"/>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fr-FR" sz="2400"/>
              <a:t>	La lune s'attristait. Des séraphins en pleurs</a:t>
            </a:r>
            <a:br>
              <a:rPr lang="fr-FR" sz="2400"/>
            </a:br>
            <a:r>
              <a:rPr lang="fr-FR" sz="2400"/>
              <a:t>Rêvant, l'archet aux doigts, dans le calme des fleurs</a:t>
            </a:r>
            <a:br>
              <a:rPr lang="fr-FR" sz="2400"/>
            </a:br>
            <a:r>
              <a:rPr lang="fr-FR" sz="2400"/>
              <a:t>Vaporeuses, tiraient de mourantes violes</a:t>
            </a:r>
            <a:br>
              <a:rPr lang="fr-FR" sz="2400"/>
            </a:br>
            <a:r>
              <a:rPr lang="fr-FR" sz="2400"/>
              <a:t>De blancs sanglots glissant sur l'azur des corolles.</a:t>
            </a:r>
            <a:br>
              <a:rPr lang="fr-FR" sz="2400"/>
            </a:br>
            <a:r>
              <a:rPr lang="fr-FR" sz="2400"/>
              <a:t>- C'était le jour béni de ton premier baiser.</a:t>
            </a:r>
            <a:br>
              <a:rPr lang="fr-FR" sz="2400"/>
            </a:br>
            <a:r>
              <a:rPr lang="fr-FR" sz="2400"/>
              <a:t>Ma songerie aimant à me martyriser</a:t>
            </a:r>
            <a:br>
              <a:rPr lang="fr-FR" sz="2400"/>
            </a:br>
            <a:r>
              <a:rPr lang="fr-FR" sz="2400"/>
              <a:t>S'enivrait savamment du parfum de tristesse</a:t>
            </a:r>
            <a:br>
              <a:rPr lang="fr-FR" sz="2400"/>
            </a:br>
            <a:r>
              <a:rPr lang="fr-FR" sz="2400"/>
              <a:t>Que même sans regret et sans déboire laisse</a:t>
            </a:r>
            <a:br>
              <a:rPr lang="fr-FR" sz="2400"/>
            </a:br>
            <a:r>
              <a:rPr lang="fr-FR" sz="2400"/>
              <a:t>La cueillaison d'un Rêve au coeur qui l'a cueilli.</a:t>
            </a:r>
            <a:br>
              <a:rPr lang="fr-FR" sz="2400"/>
            </a:br>
            <a:r>
              <a:rPr lang="fr-FR" sz="2400"/>
              <a:t>J'errais donc, l'oeil rivé sur le pavé vieilli</a:t>
            </a:r>
            <a:br>
              <a:rPr lang="fr-FR" sz="2400"/>
            </a:br>
            <a:r>
              <a:rPr lang="fr-FR" sz="2400"/>
              <a:t>Quand avec du soleil aux cheveux, dans la rue</a:t>
            </a:r>
            <a:br>
              <a:rPr lang="fr-FR" sz="2400"/>
            </a:br>
            <a:r>
              <a:rPr lang="fr-FR" sz="2400"/>
              <a:t>Et dans le soir, tu m'es en riant apparue</a:t>
            </a:r>
            <a:br>
              <a:rPr lang="fr-FR" sz="2400"/>
            </a:br>
            <a:r>
              <a:rPr lang="fr-FR" sz="2400"/>
              <a:t>Et j'ai cru voir la fée au chapeau de clarté</a:t>
            </a:r>
            <a:br>
              <a:rPr lang="fr-FR" sz="2400"/>
            </a:br>
            <a:r>
              <a:rPr lang="fr-FR" sz="2400"/>
              <a:t>Qui jadis sur mes beaux sommeils d'enfant gâté</a:t>
            </a:r>
            <a:br>
              <a:rPr lang="fr-FR" sz="2400"/>
            </a:br>
            <a:r>
              <a:rPr lang="fr-FR" sz="2400"/>
              <a:t>Passait, laissant toujours de ses mains mal fermées</a:t>
            </a:r>
            <a:br>
              <a:rPr lang="fr-FR" sz="2400"/>
            </a:br>
            <a:r>
              <a:rPr lang="fr-FR" sz="2400"/>
              <a:t>Neiger de blancs bouquets d'étoiles parfumées. </a:t>
            </a:r>
          </a:p>
          <a:p>
            <a:pPr>
              <a:lnSpc>
                <a:spcPct val="80000"/>
              </a:lnSpc>
            </a:pPr>
            <a:endParaRPr lang="fr-FR" sz="2400"/>
          </a:p>
        </p:txBody>
      </p:sp>
      <p:sp>
        <p:nvSpPr>
          <p:cNvPr id="17412" name="Text Box 4"/>
          <p:cNvSpPr txBox="1">
            <a:spLocks noChangeArrowheads="1"/>
          </p:cNvSpPr>
          <p:nvPr/>
        </p:nvSpPr>
        <p:spPr bwMode="auto">
          <a:xfrm>
            <a:off x="231775" y="857250"/>
            <a:ext cx="595313" cy="3937000"/>
          </a:xfrm>
          <a:prstGeom prst="rect">
            <a:avLst/>
          </a:prstGeom>
          <a:noFill/>
          <a:ln w="9525">
            <a:noFill/>
            <a:miter lim="800000"/>
            <a:headEnd/>
            <a:tailEnd/>
          </a:ln>
          <a:effectLst/>
        </p:spPr>
        <p:txBody>
          <a:bodyPr>
            <a:spAutoFit/>
          </a:bodyPr>
          <a:lstStyle/>
          <a:p>
            <a:r>
              <a:rPr lang="fr-FR" sz="3600"/>
              <a:t>A</a:t>
            </a:r>
          </a:p>
          <a:p>
            <a:r>
              <a:rPr lang="fr-FR" sz="3600"/>
              <a:t>N</a:t>
            </a:r>
          </a:p>
          <a:p>
            <a:r>
              <a:rPr lang="fr-FR" sz="3600"/>
              <a:t>A</a:t>
            </a:r>
          </a:p>
          <a:p>
            <a:r>
              <a:rPr lang="fr-FR" sz="3600"/>
              <a:t>L</a:t>
            </a:r>
          </a:p>
          <a:p>
            <a:r>
              <a:rPr lang="fr-FR" sz="3600"/>
              <a:t>Y</a:t>
            </a:r>
          </a:p>
          <a:p>
            <a:r>
              <a:rPr lang="fr-FR" sz="3600"/>
              <a:t>S</a:t>
            </a:r>
          </a:p>
          <a:p>
            <a:r>
              <a:rPr lang="fr-FR" sz="3600"/>
              <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fr-FR"/>
              <a:t>Premier mouvement</a:t>
            </a:r>
          </a:p>
        </p:txBody>
      </p:sp>
      <p:sp>
        <p:nvSpPr>
          <p:cNvPr id="18437" name="Rectangle 5"/>
          <p:cNvSpPr>
            <a:spLocks noGrp="1" noChangeArrowheads="1"/>
          </p:cNvSpPr>
          <p:nvPr>
            <p:ph type="body" sz="half" idx="1"/>
          </p:nvPr>
        </p:nvSpPr>
        <p:spPr bwMode="auto">
          <a:xfrm>
            <a:off x="1042988" y="1557338"/>
            <a:ext cx="6913562" cy="5616575"/>
          </a:xfrm>
          <a:noFill/>
          <a:ln>
            <a:miter lim="800000"/>
            <a:headEnd/>
            <a:tailEnd/>
          </a:ln>
        </p:spPr>
        <p:txBody>
          <a:bodyPr vert="horz" wrap="square" lIns="91440" tIns="45720" rIns="91440" bIns="45720" numCol="1" anchor="t" anchorCtr="0" compatLnSpc="1">
            <a:prstTxWarp prst="textNoShape">
              <a:avLst/>
            </a:prstTxWarp>
          </a:bodyPr>
          <a:lstStyle/>
          <a:p>
            <a:pPr marL="0" indent="0"/>
            <a:r>
              <a:rPr lang="fr-FR" sz="2800"/>
              <a:t>	</a:t>
            </a:r>
            <a:r>
              <a:rPr lang="fr-FR" sz="1800"/>
              <a:t>La lune s'attristait. Des séraphins en pleurs</a:t>
            </a:r>
            <a:br>
              <a:rPr lang="fr-FR" sz="1800"/>
            </a:br>
            <a:r>
              <a:rPr lang="fr-FR" sz="1800"/>
              <a:t>Rêvant, l'archet aux doigts, dans le calme des fleurs</a:t>
            </a:r>
            <a:br>
              <a:rPr lang="fr-FR" sz="1800"/>
            </a:br>
            <a:r>
              <a:rPr lang="fr-FR" sz="1800"/>
              <a:t>Vaporeuses, tiraient de mourantes violes</a:t>
            </a:r>
            <a:br>
              <a:rPr lang="fr-FR" sz="1800"/>
            </a:br>
            <a:r>
              <a:rPr lang="fr-FR" sz="1800"/>
              <a:t>De blancs sanglots glissant sur l'azur des corolles.</a:t>
            </a:r>
            <a:br>
              <a:rPr lang="fr-FR" sz="1800"/>
            </a:br>
            <a:r>
              <a:rPr lang="fr-FR" sz="1800"/>
              <a:t>- C'était le jour béni de ton premier baiser.</a:t>
            </a:r>
            <a:br>
              <a:rPr lang="fr-FR" sz="1800"/>
            </a:br>
            <a:endParaRPr lang="fr-FR" sz="1800"/>
          </a:p>
        </p:txBody>
      </p:sp>
      <p:sp>
        <p:nvSpPr>
          <p:cNvPr id="18438" name="Rectangle 6"/>
          <p:cNvSpPr>
            <a:spLocks noGrp="1" noChangeArrowheads="1"/>
          </p:cNvSpPr>
          <p:nvPr>
            <p:ph sz="half" idx="2"/>
          </p:nvPr>
        </p:nvSpPr>
        <p:spPr bwMode="auto">
          <a:xfrm>
            <a:off x="1547813" y="3644900"/>
            <a:ext cx="7416800" cy="4525963"/>
          </a:xfrm>
          <a:noFill/>
          <a:ln>
            <a:miter lim="800000"/>
            <a:headEnd/>
            <a:tailEnd/>
          </a:ln>
        </p:spPr>
        <p:txBody>
          <a:bodyPr vert="horz" wrap="square" lIns="91440" tIns="45720" rIns="91440" bIns="45720" numCol="1" anchor="t" anchorCtr="0" compatLnSpc="1">
            <a:prstTxWarp prst="textNoShape">
              <a:avLst/>
            </a:prstTxWarp>
          </a:bodyPr>
          <a:lstStyle/>
          <a:p>
            <a:pPr marL="0" indent="0"/>
            <a:endParaRPr lang="fr-FR" sz="2800"/>
          </a:p>
        </p:txBody>
      </p:sp>
      <p:sp>
        <p:nvSpPr>
          <p:cNvPr id="18439" name="Text Box 7"/>
          <p:cNvSpPr txBox="1">
            <a:spLocks noChangeArrowheads="1"/>
          </p:cNvSpPr>
          <p:nvPr/>
        </p:nvSpPr>
        <p:spPr bwMode="auto">
          <a:xfrm>
            <a:off x="376238" y="639763"/>
            <a:ext cx="450850" cy="3503612"/>
          </a:xfrm>
          <a:prstGeom prst="rect">
            <a:avLst/>
          </a:prstGeom>
          <a:noFill/>
          <a:ln w="9525">
            <a:noFill/>
            <a:miter lim="800000"/>
            <a:headEnd/>
            <a:tailEnd/>
          </a:ln>
          <a:effectLst/>
        </p:spPr>
        <p:txBody>
          <a:bodyPr>
            <a:spAutoFit/>
          </a:bodyPr>
          <a:lstStyle/>
          <a:p>
            <a:r>
              <a:rPr lang="fr-FR" sz="3200"/>
              <a:t>A</a:t>
            </a:r>
          </a:p>
          <a:p>
            <a:r>
              <a:rPr lang="fr-FR" sz="3200"/>
              <a:t>N</a:t>
            </a:r>
          </a:p>
          <a:p>
            <a:r>
              <a:rPr lang="fr-FR" sz="3200"/>
              <a:t>A</a:t>
            </a:r>
          </a:p>
          <a:p>
            <a:r>
              <a:rPr lang="fr-FR" sz="3200"/>
              <a:t>L</a:t>
            </a:r>
          </a:p>
          <a:p>
            <a:r>
              <a:rPr lang="fr-FR" sz="3200"/>
              <a:t>Y</a:t>
            </a:r>
          </a:p>
          <a:p>
            <a:r>
              <a:rPr lang="fr-FR" sz="3200"/>
              <a:t>S</a:t>
            </a:r>
          </a:p>
          <a:p>
            <a:r>
              <a:rPr lang="fr-FR" sz="3200"/>
              <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r-FR"/>
              <a:t>Deuxième mouvement</a:t>
            </a:r>
          </a:p>
        </p:txBody>
      </p:sp>
      <p:sp>
        <p:nvSpPr>
          <p:cNvPr id="20483" name="Rectangle 3"/>
          <p:cNvSpPr>
            <a:spLocks noGrp="1" noChangeArrowheads="1"/>
          </p:cNvSpPr>
          <p:nvPr>
            <p:ph type="body" idx="1"/>
          </p:nvPr>
        </p:nvSpPr>
        <p:spPr bwMode="auto">
          <a:xfrm>
            <a:off x="1042988" y="1628775"/>
            <a:ext cx="8101012" cy="266382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fr-FR" sz="2400"/>
              <a:t>	Ma songerie aimant à me martyriser</a:t>
            </a:r>
            <a:br>
              <a:rPr lang="fr-FR" sz="2400"/>
            </a:br>
            <a:r>
              <a:rPr lang="fr-FR" sz="2400"/>
              <a:t>S'enivrait savamment du parfum de tristesse</a:t>
            </a:r>
            <a:br>
              <a:rPr lang="fr-FR" sz="2400"/>
            </a:br>
            <a:r>
              <a:rPr lang="fr-FR" sz="2400"/>
              <a:t>Que même sans regret et sans déboire laisse</a:t>
            </a:r>
            <a:br>
              <a:rPr lang="fr-FR" sz="2400"/>
            </a:br>
            <a:r>
              <a:rPr lang="fr-FR" sz="2400"/>
              <a:t>La cueillaison d'un Rêve au coeur qui l'a cueilli.</a:t>
            </a:r>
            <a:br>
              <a:rPr lang="fr-FR" sz="2400"/>
            </a:br>
            <a:r>
              <a:rPr lang="fr-FR" sz="2400"/>
              <a:t>J'errais donc, l'oeil rivé sur le pavé vieilli</a:t>
            </a:r>
            <a:br>
              <a:rPr lang="fr-FR" sz="2400"/>
            </a:br>
            <a:r>
              <a:rPr lang="fr-FR" sz="2400"/>
              <a:t>Quand avec du soleil aux cheveux, dans la rue</a:t>
            </a:r>
            <a:br>
              <a:rPr lang="fr-FR" sz="2400"/>
            </a:br>
            <a:r>
              <a:rPr lang="fr-FR" sz="2400"/>
              <a:t>Et dans le soir, tu m'es en riant apparue</a:t>
            </a:r>
            <a:br>
              <a:rPr lang="fr-FR" sz="2400"/>
            </a:br>
            <a:endParaRPr lang="fr-FR" sz="2400"/>
          </a:p>
        </p:txBody>
      </p:sp>
      <p:sp>
        <p:nvSpPr>
          <p:cNvPr id="20484" name="Text Box 4"/>
          <p:cNvSpPr txBox="1">
            <a:spLocks noChangeArrowheads="1"/>
          </p:cNvSpPr>
          <p:nvPr/>
        </p:nvSpPr>
        <p:spPr bwMode="auto">
          <a:xfrm>
            <a:off x="303213" y="639763"/>
            <a:ext cx="452437" cy="3937000"/>
          </a:xfrm>
          <a:prstGeom prst="rect">
            <a:avLst/>
          </a:prstGeom>
          <a:noFill/>
          <a:ln w="9525">
            <a:noFill/>
            <a:miter lim="800000"/>
            <a:headEnd/>
            <a:tailEnd/>
          </a:ln>
          <a:effectLst/>
        </p:spPr>
        <p:txBody>
          <a:bodyPr>
            <a:spAutoFit/>
          </a:bodyPr>
          <a:lstStyle/>
          <a:p>
            <a:r>
              <a:rPr lang="fr-FR" sz="3600"/>
              <a:t>A</a:t>
            </a:r>
          </a:p>
          <a:p>
            <a:r>
              <a:rPr lang="fr-FR" sz="3600"/>
              <a:t>N</a:t>
            </a:r>
          </a:p>
          <a:p>
            <a:r>
              <a:rPr lang="fr-FR" sz="3600"/>
              <a:t>A</a:t>
            </a:r>
          </a:p>
          <a:p>
            <a:r>
              <a:rPr lang="fr-FR" sz="3600"/>
              <a:t>L</a:t>
            </a:r>
          </a:p>
          <a:p>
            <a:r>
              <a:rPr lang="fr-FR" sz="3600"/>
              <a:t>Y</a:t>
            </a:r>
          </a:p>
          <a:p>
            <a:r>
              <a:rPr lang="fr-FR" sz="3600"/>
              <a:t>S</a:t>
            </a:r>
          </a:p>
          <a:p>
            <a:r>
              <a:rPr lang="fr-FR" sz="3600"/>
              <a: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fr-FR"/>
              <a:t>Troisième mouvement</a:t>
            </a:r>
          </a:p>
        </p:txBody>
      </p:sp>
      <p:sp>
        <p:nvSpPr>
          <p:cNvPr id="21507" name="Rectangle 3"/>
          <p:cNvSpPr>
            <a:spLocks noGrp="1" noChangeArrowheads="1"/>
          </p:cNvSpPr>
          <p:nvPr>
            <p:ph type="body" idx="1"/>
          </p:nvPr>
        </p:nvSpPr>
        <p:spPr bwMode="auto">
          <a:xfrm>
            <a:off x="1187450" y="1628775"/>
            <a:ext cx="7499350" cy="4497388"/>
          </a:xfrm>
          <a:noFill/>
          <a:ln>
            <a:miter lim="800000"/>
            <a:headEnd/>
            <a:tailEnd/>
          </a:ln>
        </p:spPr>
        <p:txBody>
          <a:bodyPr vert="horz" wrap="square" lIns="91440" tIns="45720" rIns="91440" bIns="45720" numCol="1" anchor="t" anchorCtr="0" compatLnSpc="1">
            <a:prstTxWarp prst="textNoShape">
              <a:avLst/>
            </a:prstTxWarp>
          </a:bodyPr>
          <a:lstStyle/>
          <a:p>
            <a:r>
              <a:rPr lang="fr-FR"/>
              <a:t>	</a:t>
            </a:r>
            <a:r>
              <a:rPr lang="fr-FR" sz="2000"/>
              <a:t>Et j'ai cru voir la fée au chapeau de clarté</a:t>
            </a:r>
            <a:br>
              <a:rPr lang="fr-FR" sz="2000"/>
            </a:br>
            <a:r>
              <a:rPr lang="fr-FR" sz="2000"/>
              <a:t>Qui jadis sur mes beaux sommeils d'enfant gâté</a:t>
            </a:r>
            <a:br>
              <a:rPr lang="fr-FR" sz="2000"/>
            </a:br>
            <a:r>
              <a:rPr lang="fr-FR" sz="2000"/>
              <a:t>Passait, laissant toujours de ses mains mal fermées</a:t>
            </a:r>
            <a:br>
              <a:rPr lang="fr-FR" sz="2000"/>
            </a:br>
            <a:r>
              <a:rPr lang="fr-FR" sz="2000"/>
              <a:t>Neiger de blancs bouquets d'étoiles parfumées. </a:t>
            </a:r>
          </a:p>
          <a:p>
            <a:endParaRPr lang="fr-FR" sz="2000"/>
          </a:p>
        </p:txBody>
      </p:sp>
      <p:sp>
        <p:nvSpPr>
          <p:cNvPr id="21508" name="Text Box 4"/>
          <p:cNvSpPr txBox="1">
            <a:spLocks noChangeArrowheads="1"/>
          </p:cNvSpPr>
          <p:nvPr/>
        </p:nvSpPr>
        <p:spPr bwMode="auto">
          <a:xfrm>
            <a:off x="323850" y="188913"/>
            <a:ext cx="514350" cy="3937000"/>
          </a:xfrm>
          <a:prstGeom prst="rect">
            <a:avLst/>
          </a:prstGeom>
          <a:noFill/>
          <a:ln w="9525">
            <a:noFill/>
            <a:miter lim="800000"/>
            <a:headEnd/>
            <a:tailEnd/>
          </a:ln>
          <a:effectLst/>
        </p:spPr>
        <p:txBody>
          <a:bodyPr>
            <a:spAutoFit/>
          </a:bodyPr>
          <a:lstStyle/>
          <a:p>
            <a:r>
              <a:rPr lang="fr-FR" sz="3600"/>
              <a:t>A</a:t>
            </a:r>
          </a:p>
          <a:p>
            <a:r>
              <a:rPr lang="fr-FR" sz="3600"/>
              <a:t>N</a:t>
            </a:r>
          </a:p>
          <a:p>
            <a:r>
              <a:rPr lang="fr-FR" sz="3600"/>
              <a:t>A</a:t>
            </a:r>
          </a:p>
          <a:p>
            <a:r>
              <a:rPr lang="fr-FR" sz="3600"/>
              <a:t>L</a:t>
            </a:r>
          </a:p>
          <a:p>
            <a:r>
              <a:rPr lang="fr-FR" sz="3600"/>
              <a:t>Y</a:t>
            </a:r>
          </a:p>
          <a:p>
            <a:r>
              <a:rPr lang="fr-FR" sz="3600"/>
              <a:t>S</a:t>
            </a:r>
          </a:p>
          <a:p>
            <a:r>
              <a:rPr lang="fr-FR" sz="3600"/>
              <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98</TotalTime>
  <Words>206</Words>
  <Application>Microsoft Office PowerPoint</Application>
  <PresentationFormat>Affichage à l'écran (4:3)</PresentationFormat>
  <Paragraphs>149</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Wingdings</vt:lpstr>
      <vt:lpstr>Modèle par défaut</vt:lpstr>
      <vt:lpstr>« Apparition »  Stéphane Mallarmé</vt:lpstr>
      <vt:lpstr>Quels auteurs connaissez-vous de cette époque ?</vt:lpstr>
      <vt:lpstr>Leurs points communs ?</vt:lpstr>
      <vt:lpstr>Mes impressions</vt:lpstr>
      <vt:lpstr>Quelques adjectifs…</vt:lpstr>
      <vt:lpstr>D’où l’importance d’étudier les mouvements du texte…</vt:lpstr>
      <vt:lpstr>Premier mouvement</vt:lpstr>
      <vt:lpstr>Deuxième mouvement</vt:lpstr>
      <vt:lpstr>Troisième mouvement</vt:lpstr>
      <vt:lpstr>Je me remémore et classe ce que l’on a dit.</vt:lpstr>
      <vt:lpstr>A vos agendas !</vt:lpstr>
    </vt:vector>
  </TitlesOfParts>
  <Company>mp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stage5</dc:creator>
  <cp:lastModifiedBy>aratice</cp:lastModifiedBy>
  <cp:revision>5</cp:revision>
  <dcterms:created xsi:type="dcterms:W3CDTF">2011-02-10T12:47:00Z</dcterms:created>
  <dcterms:modified xsi:type="dcterms:W3CDTF">2011-05-27T10:29:04Z</dcterms:modified>
</cp:coreProperties>
</file>