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13" r:id="rId2"/>
    <p:sldId id="314" r:id="rId3"/>
    <p:sldId id="308" r:id="rId4"/>
    <p:sldId id="312" r:id="rId5"/>
    <p:sldId id="318" r:id="rId6"/>
    <p:sldId id="324" r:id="rId7"/>
    <p:sldId id="302" r:id="rId8"/>
    <p:sldId id="321" r:id="rId9"/>
    <p:sldId id="286" r:id="rId10"/>
    <p:sldId id="288" r:id="rId11"/>
    <p:sldId id="292" r:id="rId12"/>
    <p:sldId id="301" r:id="rId13"/>
    <p:sldId id="296" r:id="rId1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D1A"/>
    <a:srgbClr val="A2682C"/>
    <a:srgbClr val="4A452A"/>
    <a:srgbClr val="F0EBD4"/>
    <a:srgbClr val="BC764A"/>
    <a:srgbClr val="595959"/>
    <a:srgbClr val="F2F2F2"/>
    <a:srgbClr val="EBEBEB"/>
    <a:srgbClr val="D9D9D9"/>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162"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BD9C1-40B9-AF49-9C0B-88D7351E0D3D}" type="datetimeFigureOut">
              <a:rPr lang="fr-FR" smtClean="0"/>
              <a:t>07/10/2019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E612C-C3B4-2E44-9130-67B24690A858}" type="slidenum">
              <a:rPr lang="fr-FR" smtClean="0"/>
              <a:t>‹N°›</a:t>
            </a:fld>
            <a:endParaRPr lang="fr-FR"/>
          </a:p>
        </p:txBody>
      </p:sp>
    </p:spTree>
    <p:extLst>
      <p:ext uri="{BB962C8B-B14F-4D97-AF65-F5344CB8AC3E}">
        <p14:creationId xmlns:p14="http://schemas.microsoft.com/office/powerpoint/2010/main" val="1864391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5E73ADC4-0705-7947-98DD-581DE7355220}" type="datetimeFigureOut">
              <a:rPr lang="fr-FR" smtClean="0"/>
              <a:t>07/10/2019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1D32C-5729-3146-B589-32F02948402B}" type="slidenum">
              <a:rPr lang="fr-FR" smtClean="0"/>
              <a:t>‹N°›</a:t>
            </a:fld>
            <a:endParaRPr lang="fr-FR"/>
          </a:p>
        </p:txBody>
      </p:sp>
    </p:spTree>
    <p:extLst>
      <p:ext uri="{BB962C8B-B14F-4D97-AF65-F5344CB8AC3E}">
        <p14:creationId xmlns:p14="http://schemas.microsoft.com/office/powerpoint/2010/main" val="300242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E73ADC4-0705-7947-98DD-581DE7355220}" type="datetimeFigureOut">
              <a:rPr lang="fr-FR" smtClean="0"/>
              <a:t>07/10/2019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1D32C-5729-3146-B589-32F02948402B}" type="slidenum">
              <a:rPr lang="fr-FR" smtClean="0"/>
              <a:t>‹N°›</a:t>
            </a:fld>
            <a:endParaRPr lang="fr-FR"/>
          </a:p>
        </p:txBody>
      </p:sp>
    </p:spTree>
    <p:extLst>
      <p:ext uri="{BB962C8B-B14F-4D97-AF65-F5344CB8AC3E}">
        <p14:creationId xmlns:p14="http://schemas.microsoft.com/office/powerpoint/2010/main" val="3727513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E73ADC4-0705-7947-98DD-581DE7355220}" type="datetimeFigureOut">
              <a:rPr lang="fr-FR" smtClean="0"/>
              <a:t>07/10/2019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1D32C-5729-3146-B589-32F02948402B}" type="slidenum">
              <a:rPr lang="fr-FR" smtClean="0"/>
              <a:t>‹N°›</a:t>
            </a:fld>
            <a:endParaRPr lang="fr-FR"/>
          </a:p>
        </p:txBody>
      </p:sp>
    </p:spTree>
    <p:extLst>
      <p:ext uri="{BB962C8B-B14F-4D97-AF65-F5344CB8AC3E}">
        <p14:creationId xmlns:p14="http://schemas.microsoft.com/office/powerpoint/2010/main" val="165252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E73ADC4-0705-7947-98DD-581DE7355220}" type="datetimeFigureOut">
              <a:rPr lang="fr-FR" smtClean="0"/>
              <a:t>07/10/2019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1D32C-5729-3146-B589-32F02948402B}" type="slidenum">
              <a:rPr lang="fr-FR" smtClean="0"/>
              <a:t>‹N°›</a:t>
            </a:fld>
            <a:endParaRPr lang="fr-FR"/>
          </a:p>
        </p:txBody>
      </p:sp>
    </p:spTree>
    <p:extLst>
      <p:ext uri="{BB962C8B-B14F-4D97-AF65-F5344CB8AC3E}">
        <p14:creationId xmlns:p14="http://schemas.microsoft.com/office/powerpoint/2010/main" val="41148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E73ADC4-0705-7947-98DD-581DE7355220}" type="datetimeFigureOut">
              <a:rPr lang="fr-FR" smtClean="0"/>
              <a:t>07/10/2019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1D32C-5729-3146-B589-32F02948402B}" type="slidenum">
              <a:rPr lang="fr-FR" smtClean="0"/>
              <a:t>‹N°›</a:t>
            </a:fld>
            <a:endParaRPr lang="fr-FR"/>
          </a:p>
        </p:txBody>
      </p:sp>
    </p:spTree>
    <p:extLst>
      <p:ext uri="{BB962C8B-B14F-4D97-AF65-F5344CB8AC3E}">
        <p14:creationId xmlns:p14="http://schemas.microsoft.com/office/powerpoint/2010/main" val="3857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E73ADC4-0705-7947-98DD-581DE7355220}" type="datetimeFigureOut">
              <a:rPr lang="fr-FR" smtClean="0"/>
              <a:t>07/10/2019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1D32C-5729-3146-B589-32F02948402B}" type="slidenum">
              <a:rPr lang="fr-FR" smtClean="0"/>
              <a:t>‹N°›</a:t>
            </a:fld>
            <a:endParaRPr lang="fr-FR"/>
          </a:p>
        </p:txBody>
      </p:sp>
    </p:spTree>
    <p:extLst>
      <p:ext uri="{BB962C8B-B14F-4D97-AF65-F5344CB8AC3E}">
        <p14:creationId xmlns:p14="http://schemas.microsoft.com/office/powerpoint/2010/main" val="231614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E73ADC4-0705-7947-98DD-581DE7355220}" type="datetimeFigureOut">
              <a:rPr lang="fr-FR" smtClean="0"/>
              <a:t>07/10/2019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41D32C-5729-3146-B589-32F02948402B}" type="slidenum">
              <a:rPr lang="fr-FR" smtClean="0"/>
              <a:t>‹N°›</a:t>
            </a:fld>
            <a:endParaRPr lang="fr-FR"/>
          </a:p>
        </p:txBody>
      </p:sp>
    </p:spTree>
    <p:extLst>
      <p:ext uri="{BB962C8B-B14F-4D97-AF65-F5344CB8AC3E}">
        <p14:creationId xmlns:p14="http://schemas.microsoft.com/office/powerpoint/2010/main" val="419507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5E73ADC4-0705-7947-98DD-581DE7355220}" type="datetimeFigureOut">
              <a:rPr lang="fr-FR" smtClean="0"/>
              <a:t>07/10/2019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441D32C-5729-3146-B589-32F02948402B}" type="slidenum">
              <a:rPr lang="fr-FR" smtClean="0"/>
              <a:t>‹N°›</a:t>
            </a:fld>
            <a:endParaRPr lang="fr-FR"/>
          </a:p>
        </p:txBody>
      </p:sp>
    </p:spTree>
    <p:extLst>
      <p:ext uri="{BB962C8B-B14F-4D97-AF65-F5344CB8AC3E}">
        <p14:creationId xmlns:p14="http://schemas.microsoft.com/office/powerpoint/2010/main" val="160114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73ADC4-0705-7947-98DD-581DE7355220}" type="datetimeFigureOut">
              <a:rPr lang="fr-FR" smtClean="0"/>
              <a:t>07/10/2019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41D32C-5729-3146-B589-32F02948402B}" type="slidenum">
              <a:rPr lang="fr-FR" smtClean="0"/>
              <a:t>‹N°›</a:t>
            </a:fld>
            <a:endParaRPr lang="fr-FR"/>
          </a:p>
        </p:txBody>
      </p:sp>
    </p:spTree>
    <p:extLst>
      <p:ext uri="{BB962C8B-B14F-4D97-AF65-F5344CB8AC3E}">
        <p14:creationId xmlns:p14="http://schemas.microsoft.com/office/powerpoint/2010/main" val="2714495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E73ADC4-0705-7947-98DD-581DE7355220}" type="datetimeFigureOut">
              <a:rPr lang="fr-FR" smtClean="0"/>
              <a:t>07/10/2019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1D32C-5729-3146-B589-32F02948402B}" type="slidenum">
              <a:rPr lang="fr-FR" smtClean="0"/>
              <a:t>‹N°›</a:t>
            </a:fld>
            <a:endParaRPr lang="fr-FR"/>
          </a:p>
        </p:txBody>
      </p:sp>
    </p:spTree>
    <p:extLst>
      <p:ext uri="{BB962C8B-B14F-4D97-AF65-F5344CB8AC3E}">
        <p14:creationId xmlns:p14="http://schemas.microsoft.com/office/powerpoint/2010/main" val="297440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E73ADC4-0705-7947-98DD-581DE7355220}" type="datetimeFigureOut">
              <a:rPr lang="fr-FR" smtClean="0"/>
              <a:t>07/10/2019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1D32C-5729-3146-B589-32F02948402B}" type="slidenum">
              <a:rPr lang="fr-FR" smtClean="0"/>
              <a:t>‹N°›</a:t>
            </a:fld>
            <a:endParaRPr lang="fr-FR"/>
          </a:p>
        </p:txBody>
      </p:sp>
    </p:spTree>
    <p:extLst>
      <p:ext uri="{BB962C8B-B14F-4D97-AF65-F5344CB8AC3E}">
        <p14:creationId xmlns:p14="http://schemas.microsoft.com/office/powerpoint/2010/main" val="263181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3ADC4-0705-7947-98DD-581DE7355220}" type="datetimeFigureOut">
              <a:rPr lang="fr-FR" smtClean="0"/>
              <a:t>07/10/2019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1D32C-5729-3146-B589-32F02948402B}" type="slidenum">
              <a:rPr lang="fr-FR" smtClean="0"/>
              <a:t>‹N°›</a:t>
            </a:fld>
            <a:endParaRPr lang="fr-FR"/>
          </a:p>
        </p:txBody>
      </p:sp>
    </p:spTree>
    <p:extLst>
      <p:ext uri="{BB962C8B-B14F-4D97-AF65-F5344CB8AC3E}">
        <p14:creationId xmlns:p14="http://schemas.microsoft.com/office/powerpoint/2010/main" val="2296100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11760" y="77814"/>
            <a:ext cx="8518041" cy="170018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200" b="1" dirty="0">
                <a:solidFill>
                  <a:schemeClr val="bg2">
                    <a:lumMod val="25000"/>
                  </a:schemeClr>
                </a:solidFill>
              </a:rPr>
              <a:t>ALLONS AU CIRQUE !!!</a:t>
            </a:r>
          </a:p>
          <a:p>
            <a:pPr algn="l"/>
            <a:endParaRPr lang="fr-FR" sz="4200" b="1" dirty="0">
              <a:solidFill>
                <a:schemeClr val="bg2">
                  <a:lumMod val="25000"/>
                </a:schemeClr>
              </a:solidFill>
            </a:endParaRPr>
          </a:p>
          <a:p>
            <a:pPr algn="l"/>
            <a:r>
              <a:rPr lang="fr-FR" sz="3600" b="1" dirty="0">
                <a:solidFill>
                  <a:schemeClr val="bg2">
                    <a:lumMod val="25000"/>
                  </a:schemeClr>
                </a:solidFill>
              </a:rPr>
              <a:t>            </a:t>
            </a:r>
            <a:r>
              <a:rPr lang="fr-FR" sz="3600" b="1" dirty="0">
                <a:solidFill>
                  <a:schemeClr val="accent6">
                    <a:lumMod val="75000"/>
                  </a:schemeClr>
                </a:solidFill>
              </a:rPr>
              <a:t>TRAVAILLER LE LEXIQUE ET LA CULTURE</a:t>
            </a:r>
          </a:p>
          <a:p>
            <a:pPr algn="l"/>
            <a:r>
              <a:rPr lang="fr-FR" sz="3600" b="1" dirty="0">
                <a:solidFill>
                  <a:schemeClr val="accent6">
                    <a:lumMod val="75000"/>
                  </a:schemeClr>
                </a:solidFill>
              </a:rPr>
              <a:t>            CONFRONTER L’ANTIQUE ET LE MODERNE </a:t>
            </a:r>
          </a:p>
        </p:txBody>
      </p:sp>
      <p:sp>
        <p:nvSpPr>
          <p:cNvPr id="6" name="ZoneTexte 5"/>
          <p:cNvSpPr txBox="1"/>
          <p:nvPr/>
        </p:nvSpPr>
        <p:spPr>
          <a:xfrm>
            <a:off x="3771729" y="6495774"/>
            <a:ext cx="4992457" cy="307777"/>
          </a:xfrm>
          <a:prstGeom prst="rect">
            <a:avLst/>
          </a:prstGeom>
          <a:noFill/>
        </p:spPr>
        <p:txBody>
          <a:bodyPr wrap="none" rtlCol="0">
            <a:spAutoFit/>
          </a:bodyPr>
          <a:lstStyle/>
          <a:p>
            <a:r>
              <a:rPr lang="fr-FR" sz="1400" b="1" dirty="0"/>
              <a:t>                                             Académie de Versailles -  Sophie </a:t>
            </a:r>
            <a:r>
              <a:rPr lang="fr-FR" sz="1400" b="1" dirty="0" err="1"/>
              <a:t>Gauyet</a:t>
            </a:r>
            <a:r>
              <a:rPr lang="fr-FR" sz="1400" b="1" dirty="0"/>
              <a:t> </a:t>
            </a:r>
            <a:endParaRPr lang="fr-FR" sz="1400" dirty="0"/>
          </a:p>
        </p:txBody>
      </p:sp>
      <p:pic>
        <p:nvPicPr>
          <p:cNvPr id="3074" name="Picture 2">
            <a:extLst>
              <a:ext uri="{FF2B5EF4-FFF2-40B4-BE49-F238E27FC236}">
                <a16:creationId xmlns:a16="http://schemas.microsoft.com/office/drawing/2014/main" id="{84C7FDB8-9E6A-4756-BDB1-37DE87E0D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760" y="1885017"/>
            <a:ext cx="7203439" cy="465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1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770023" y="6495774"/>
            <a:ext cx="4551631" cy="307777"/>
          </a:xfrm>
          <a:prstGeom prst="rect">
            <a:avLst/>
          </a:prstGeom>
          <a:noFill/>
        </p:spPr>
        <p:txBody>
          <a:bodyPr wrap="none" rtlCol="0">
            <a:spAutoFit/>
          </a:bodyPr>
          <a:lstStyle/>
          <a:p>
            <a:r>
              <a:rPr lang="fr-FR" sz="1400" b="1" dirty="0"/>
              <a:t>                         Académie de Versailles   -       Sophie </a:t>
            </a:r>
            <a:r>
              <a:rPr lang="fr-FR" sz="1400" b="1" dirty="0" err="1"/>
              <a:t>Gauyet</a:t>
            </a:r>
            <a:r>
              <a:rPr lang="fr-FR" sz="1400" b="1" dirty="0"/>
              <a:t> </a:t>
            </a:r>
            <a:endParaRPr lang="fr-FR" sz="1400" dirty="0"/>
          </a:p>
        </p:txBody>
      </p:sp>
      <p:sp>
        <p:nvSpPr>
          <p:cNvPr id="7" name="Rectangle 6">
            <a:extLst>
              <a:ext uri="{FF2B5EF4-FFF2-40B4-BE49-F238E27FC236}">
                <a16:creationId xmlns:a16="http://schemas.microsoft.com/office/drawing/2014/main" id="{EFF90887-16A7-4237-B64F-5C801406AD96}"/>
              </a:ext>
            </a:extLst>
          </p:cNvPr>
          <p:cNvSpPr/>
          <p:nvPr/>
        </p:nvSpPr>
        <p:spPr>
          <a:xfrm>
            <a:off x="71120" y="311768"/>
            <a:ext cx="8981440" cy="1572418"/>
          </a:xfrm>
          <a:prstGeom prst="rect">
            <a:avLst/>
          </a:prstGeom>
        </p:spPr>
        <p:txBody>
          <a:bodyPr wrap="square">
            <a:spAutoFit/>
          </a:bodyPr>
          <a:lstStyle/>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au 1">
            <a:extLst>
              <a:ext uri="{FF2B5EF4-FFF2-40B4-BE49-F238E27FC236}">
                <a16:creationId xmlns:a16="http://schemas.microsoft.com/office/drawing/2014/main" id="{A4E04E48-D72B-4CF2-B689-BDBC15F2FE8F}"/>
              </a:ext>
            </a:extLst>
          </p:cNvPr>
          <p:cNvGraphicFramePr>
            <a:graphicFrameLocks noGrp="1"/>
          </p:cNvGraphicFramePr>
          <p:nvPr/>
        </p:nvGraphicFramePr>
        <p:xfrm>
          <a:off x="167149" y="1279549"/>
          <a:ext cx="8787581" cy="5174552"/>
        </p:xfrm>
        <a:graphic>
          <a:graphicData uri="http://schemas.openxmlformats.org/drawingml/2006/table">
            <a:tbl>
              <a:tblPr firstRow="1" firstCol="1" bandRow="1">
                <a:tableStyleId>{5C22544A-7EE6-4342-B048-85BDC9FD1C3A}</a:tableStyleId>
              </a:tblPr>
              <a:tblGrid>
                <a:gridCol w="4256743">
                  <a:extLst>
                    <a:ext uri="{9D8B030D-6E8A-4147-A177-3AD203B41FA5}">
                      <a16:colId xmlns:a16="http://schemas.microsoft.com/office/drawing/2014/main" val="2467681563"/>
                    </a:ext>
                  </a:extLst>
                </a:gridCol>
                <a:gridCol w="4530838">
                  <a:extLst>
                    <a:ext uri="{9D8B030D-6E8A-4147-A177-3AD203B41FA5}">
                      <a16:colId xmlns:a16="http://schemas.microsoft.com/office/drawing/2014/main" val="570746971"/>
                    </a:ext>
                  </a:extLst>
                </a:gridCol>
              </a:tblGrid>
              <a:tr h="5166530">
                <a:tc>
                  <a:txBody>
                    <a:bodyPr/>
                    <a:lstStyle/>
                    <a:p>
                      <a:pPr>
                        <a:lnSpc>
                          <a:spcPts val="1700"/>
                        </a:lnSpc>
                      </a:pPr>
                      <a:r>
                        <a:rPr lang="fr-FR" sz="1600" b="0" dirty="0" err="1">
                          <a:solidFill>
                            <a:srgbClr val="000000"/>
                          </a:solidFill>
                          <a:effectLst/>
                        </a:rPr>
                        <a:t>Equorum</a:t>
                      </a:r>
                      <a:r>
                        <a:rPr lang="fr-FR" sz="1600" b="0" dirty="0">
                          <a:solidFill>
                            <a:srgbClr val="000000"/>
                          </a:solidFill>
                          <a:effectLst/>
                        </a:rPr>
                        <a:t> studio </a:t>
                      </a:r>
                      <a:r>
                        <a:rPr lang="fr-FR" sz="1600" b="0" dirty="0" err="1">
                          <a:solidFill>
                            <a:srgbClr val="000000"/>
                          </a:solidFill>
                          <a:effectLst/>
                        </a:rPr>
                        <a:t>vel</a:t>
                      </a:r>
                      <a:r>
                        <a:rPr lang="fr-FR" sz="1600" b="0" dirty="0">
                          <a:solidFill>
                            <a:srgbClr val="000000"/>
                          </a:solidFill>
                          <a:effectLst/>
                        </a:rPr>
                        <a:t> </a:t>
                      </a:r>
                      <a:r>
                        <a:rPr lang="fr-FR" sz="1600" b="0" dirty="0" err="1">
                          <a:solidFill>
                            <a:srgbClr val="000000"/>
                          </a:solidFill>
                          <a:effectLst/>
                        </a:rPr>
                        <a:t>praecipue</a:t>
                      </a:r>
                      <a:r>
                        <a:rPr lang="fr-FR" sz="1600" b="0" dirty="0">
                          <a:solidFill>
                            <a:srgbClr val="000000"/>
                          </a:solidFill>
                          <a:effectLst/>
                        </a:rPr>
                        <a:t> ab </a:t>
                      </a:r>
                      <a:r>
                        <a:rPr lang="fr-FR" sz="1600" b="0" dirty="0" err="1">
                          <a:solidFill>
                            <a:srgbClr val="000000"/>
                          </a:solidFill>
                          <a:effectLst/>
                        </a:rPr>
                        <a:t>ineunte</a:t>
                      </a:r>
                      <a:r>
                        <a:rPr lang="fr-FR" sz="1600" b="0" dirty="0">
                          <a:solidFill>
                            <a:srgbClr val="000000"/>
                          </a:solidFill>
                          <a:effectLst/>
                        </a:rPr>
                        <a:t> </a:t>
                      </a:r>
                      <a:r>
                        <a:rPr lang="fr-FR" sz="1600" b="0" dirty="0" err="1">
                          <a:solidFill>
                            <a:srgbClr val="000000"/>
                          </a:solidFill>
                          <a:effectLst/>
                        </a:rPr>
                        <a:t>aetate</a:t>
                      </a:r>
                      <a:r>
                        <a:rPr lang="fr-FR" sz="1600" b="0" dirty="0">
                          <a:solidFill>
                            <a:srgbClr val="000000"/>
                          </a:solidFill>
                          <a:effectLst/>
                        </a:rPr>
                        <a:t> </a:t>
                      </a:r>
                      <a:r>
                        <a:rPr lang="fr-FR" sz="1600" b="0" dirty="0" err="1">
                          <a:solidFill>
                            <a:srgbClr val="000000"/>
                          </a:solidFill>
                          <a:effectLst/>
                        </a:rPr>
                        <a:t>flagravit</a:t>
                      </a:r>
                      <a:r>
                        <a:rPr lang="fr-FR" sz="1600" b="0" dirty="0">
                          <a:solidFill>
                            <a:srgbClr val="000000"/>
                          </a:solidFill>
                          <a:effectLst/>
                        </a:rPr>
                        <a:t> </a:t>
                      </a:r>
                      <a:r>
                        <a:rPr lang="fr-FR" sz="1600" b="0" dirty="0" err="1">
                          <a:solidFill>
                            <a:srgbClr val="000000"/>
                          </a:solidFill>
                          <a:effectLst/>
                        </a:rPr>
                        <a:t>plurimusque</a:t>
                      </a:r>
                      <a:r>
                        <a:rPr lang="fr-FR" sz="1600" b="0" dirty="0">
                          <a:solidFill>
                            <a:srgbClr val="000000"/>
                          </a:solidFill>
                          <a:effectLst/>
                        </a:rPr>
                        <a:t> </a:t>
                      </a:r>
                      <a:r>
                        <a:rPr lang="fr-FR" sz="1600" b="0" dirty="0" err="1">
                          <a:solidFill>
                            <a:srgbClr val="000000"/>
                          </a:solidFill>
                          <a:effectLst/>
                        </a:rPr>
                        <a:t>illi</a:t>
                      </a:r>
                      <a:r>
                        <a:rPr lang="fr-FR" sz="1600" b="0" dirty="0">
                          <a:solidFill>
                            <a:srgbClr val="000000"/>
                          </a:solidFill>
                          <a:effectLst/>
                        </a:rPr>
                        <a:t> </a:t>
                      </a:r>
                      <a:r>
                        <a:rPr lang="fr-FR" sz="1600" b="0" dirty="0" err="1">
                          <a:solidFill>
                            <a:srgbClr val="000000"/>
                          </a:solidFill>
                          <a:effectLst/>
                        </a:rPr>
                        <a:t>sermo</a:t>
                      </a:r>
                      <a:r>
                        <a:rPr lang="fr-FR" sz="1600" b="0" dirty="0">
                          <a:solidFill>
                            <a:srgbClr val="000000"/>
                          </a:solidFill>
                          <a:effectLst/>
                        </a:rPr>
                        <a:t>, </a:t>
                      </a:r>
                      <a:r>
                        <a:rPr lang="fr-FR" sz="1600" b="0" dirty="0" err="1">
                          <a:solidFill>
                            <a:srgbClr val="000000"/>
                          </a:solidFill>
                          <a:effectLst/>
                        </a:rPr>
                        <a:t>quamquam</a:t>
                      </a:r>
                      <a:r>
                        <a:rPr lang="fr-FR" sz="1600" b="0" dirty="0">
                          <a:solidFill>
                            <a:srgbClr val="000000"/>
                          </a:solidFill>
                          <a:effectLst/>
                        </a:rPr>
                        <a:t> </a:t>
                      </a:r>
                      <a:r>
                        <a:rPr lang="fr-FR" sz="1600" b="0" dirty="0" err="1">
                          <a:solidFill>
                            <a:srgbClr val="000000"/>
                          </a:solidFill>
                          <a:effectLst/>
                        </a:rPr>
                        <a:t>vetaretur</a:t>
                      </a:r>
                      <a:r>
                        <a:rPr lang="fr-FR" sz="1600" b="0" dirty="0">
                          <a:solidFill>
                            <a:srgbClr val="000000"/>
                          </a:solidFill>
                          <a:effectLst/>
                        </a:rPr>
                        <a:t>, de </a:t>
                      </a:r>
                      <a:r>
                        <a:rPr lang="fr-FR" sz="1600" b="0" dirty="0" err="1">
                          <a:solidFill>
                            <a:srgbClr val="000000"/>
                          </a:solidFill>
                          <a:effectLst/>
                        </a:rPr>
                        <a:t>circensibus</a:t>
                      </a:r>
                      <a:r>
                        <a:rPr lang="fr-FR" sz="1600" b="0" dirty="0">
                          <a:solidFill>
                            <a:srgbClr val="000000"/>
                          </a:solidFill>
                          <a:effectLst/>
                        </a:rPr>
                        <a:t> erat; et </a:t>
                      </a:r>
                      <a:r>
                        <a:rPr lang="fr-FR" sz="1600" b="0" dirty="0" err="1">
                          <a:solidFill>
                            <a:srgbClr val="000000"/>
                          </a:solidFill>
                          <a:effectLst/>
                        </a:rPr>
                        <a:t>quondam</a:t>
                      </a:r>
                      <a:r>
                        <a:rPr lang="fr-FR" sz="1600" b="0" dirty="0">
                          <a:solidFill>
                            <a:srgbClr val="000000"/>
                          </a:solidFill>
                          <a:effectLst/>
                        </a:rPr>
                        <a:t> </a:t>
                      </a:r>
                      <a:r>
                        <a:rPr lang="fr-FR" sz="1600" b="0" dirty="0" err="1">
                          <a:solidFill>
                            <a:srgbClr val="000000"/>
                          </a:solidFill>
                          <a:effectLst/>
                        </a:rPr>
                        <a:t>tractum</a:t>
                      </a:r>
                      <a:r>
                        <a:rPr lang="fr-FR" sz="1600" b="0" dirty="0">
                          <a:solidFill>
                            <a:srgbClr val="000000"/>
                          </a:solidFill>
                          <a:effectLst/>
                        </a:rPr>
                        <a:t> </a:t>
                      </a:r>
                      <a:r>
                        <a:rPr lang="fr-FR" sz="1600" b="0" dirty="0" err="1">
                          <a:solidFill>
                            <a:srgbClr val="000000"/>
                          </a:solidFill>
                          <a:effectLst/>
                        </a:rPr>
                        <a:t>prasini</a:t>
                      </a:r>
                      <a:r>
                        <a:rPr lang="fr-FR" sz="1600" b="0" dirty="0">
                          <a:solidFill>
                            <a:srgbClr val="000000"/>
                          </a:solidFill>
                          <a:effectLst/>
                        </a:rPr>
                        <a:t> </a:t>
                      </a:r>
                      <a:r>
                        <a:rPr lang="fr-FR" sz="1600" b="0" dirty="0" err="1">
                          <a:solidFill>
                            <a:srgbClr val="000000"/>
                          </a:solidFill>
                          <a:effectLst/>
                        </a:rPr>
                        <a:t>agitatorem</a:t>
                      </a:r>
                      <a:r>
                        <a:rPr lang="fr-FR" sz="1600" b="0" dirty="0">
                          <a:solidFill>
                            <a:srgbClr val="000000"/>
                          </a:solidFill>
                          <a:effectLst/>
                        </a:rPr>
                        <a:t> inter </a:t>
                      </a:r>
                      <a:r>
                        <a:rPr lang="fr-FR" sz="1600" b="0" dirty="0" err="1">
                          <a:solidFill>
                            <a:srgbClr val="000000"/>
                          </a:solidFill>
                          <a:effectLst/>
                        </a:rPr>
                        <a:t>condiscipulos</a:t>
                      </a:r>
                      <a:r>
                        <a:rPr lang="fr-FR" sz="1600" b="0" dirty="0">
                          <a:solidFill>
                            <a:srgbClr val="000000"/>
                          </a:solidFill>
                          <a:effectLst/>
                        </a:rPr>
                        <a:t> </a:t>
                      </a:r>
                      <a:r>
                        <a:rPr lang="fr-FR" sz="1600" b="0" dirty="0" err="1">
                          <a:solidFill>
                            <a:srgbClr val="000000"/>
                          </a:solidFill>
                          <a:effectLst/>
                        </a:rPr>
                        <a:t>querens</a:t>
                      </a:r>
                      <a:r>
                        <a:rPr lang="fr-FR" sz="1600" b="0" dirty="0">
                          <a:solidFill>
                            <a:srgbClr val="000000"/>
                          </a:solidFill>
                          <a:effectLst/>
                        </a:rPr>
                        <a:t>, </a:t>
                      </a:r>
                      <a:r>
                        <a:rPr lang="fr-FR" sz="1600" b="0" dirty="0" err="1">
                          <a:solidFill>
                            <a:srgbClr val="000000"/>
                          </a:solidFill>
                          <a:effectLst/>
                        </a:rPr>
                        <a:t>obiugarante</a:t>
                      </a:r>
                      <a:r>
                        <a:rPr lang="fr-FR" sz="1600" b="0" dirty="0">
                          <a:solidFill>
                            <a:srgbClr val="000000"/>
                          </a:solidFill>
                          <a:effectLst/>
                        </a:rPr>
                        <a:t> </a:t>
                      </a:r>
                      <a:r>
                        <a:rPr lang="fr-FR" sz="1600" b="0" dirty="0" err="1">
                          <a:solidFill>
                            <a:srgbClr val="000000"/>
                          </a:solidFill>
                          <a:effectLst/>
                        </a:rPr>
                        <a:t>paedagogo</a:t>
                      </a:r>
                      <a:r>
                        <a:rPr lang="fr-FR" sz="1600" b="0" dirty="0">
                          <a:solidFill>
                            <a:srgbClr val="000000"/>
                          </a:solidFill>
                          <a:effectLst/>
                        </a:rPr>
                        <a:t>, de </a:t>
                      </a:r>
                      <a:r>
                        <a:rPr lang="fr-FR" sz="1600" b="0" dirty="0" err="1">
                          <a:solidFill>
                            <a:srgbClr val="000000"/>
                          </a:solidFill>
                          <a:effectLst/>
                        </a:rPr>
                        <a:t>Hectore</a:t>
                      </a:r>
                      <a:r>
                        <a:rPr lang="fr-FR" sz="1600" b="0" dirty="0">
                          <a:solidFill>
                            <a:srgbClr val="000000"/>
                          </a:solidFill>
                          <a:effectLst/>
                        </a:rPr>
                        <a:t> se </a:t>
                      </a:r>
                      <a:r>
                        <a:rPr lang="fr-FR" sz="1600" b="0" dirty="0" err="1">
                          <a:solidFill>
                            <a:srgbClr val="000000"/>
                          </a:solidFill>
                          <a:effectLst/>
                        </a:rPr>
                        <a:t>loqui</a:t>
                      </a:r>
                      <a:r>
                        <a:rPr lang="fr-FR" sz="1600" b="0" dirty="0">
                          <a:solidFill>
                            <a:srgbClr val="000000"/>
                          </a:solidFill>
                          <a:effectLst/>
                        </a:rPr>
                        <a:t> </a:t>
                      </a:r>
                      <a:r>
                        <a:rPr lang="fr-FR" sz="1600" b="0" dirty="0" err="1">
                          <a:solidFill>
                            <a:srgbClr val="000000"/>
                          </a:solidFill>
                          <a:effectLst/>
                        </a:rPr>
                        <a:t>ementitus</a:t>
                      </a:r>
                      <a:r>
                        <a:rPr lang="fr-FR" sz="1600" b="0" dirty="0">
                          <a:solidFill>
                            <a:srgbClr val="000000"/>
                          </a:solidFill>
                          <a:effectLst/>
                        </a:rPr>
                        <a:t> est.</a:t>
                      </a:r>
                      <a:br>
                        <a:rPr lang="fr-FR" sz="1600" b="0" dirty="0">
                          <a:solidFill>
                            <a:srgbClr val="000000"/>
                          </a:solidFill>
                          <a:effectLst/>
                        </a:rPr>
                      </a:br>
                      <a:r>
                        <a:rPr lang="fr-FR" sz="1600" b="0" dirty="0">
                          <a:solidFill>
                            <a:srgbClr val="000000"/>
                          </a:solidFill>
                          <a:effectLst/>
                        </a:rPr>
                        <a:t>Sed cum inter initia </a:t>
                      </a:r>
                      <a:r>
                        <a:rPr lang="fr-FR" sz="1600" b="0" dirty="0" err="1">
                          <a:solidFill>
                            <a:srgbClr val="000000"/>
                          </a:solidFill>
                          <a:effectLst/>
                        </a:rPr>
                        <a:t>imperii</a:t>
                      </a:r>
                      <a:r>
                        <a:rPr lang="fr-FR" sz="1600" b="0" dirty="0">
                          <a:solidFill>
                            <a:srgbClr val="000000"/>
                          </a:solidFill>
                          <a:effectLst/>
                        </a:rPr>
                        <a:t> </a:t>
                      </a:r>
                      <a:r>
                        <a:rPr lang="fr-FR" sz="1600" b="0" dirty="0" err="1">
                          <a:solidFill>
                            <a:srgbClr val="000000"/>
                          </a:solidFill>
                          <a:effectLst/>
                        </a:rPr>
                        <a:t>eburneis</a:t>
                      </a:r>
                      <a:r>
                        <a:rPr lang="fr-FR" sz="1600" b="0" dirty="0">
                          <a:solidFill>
                            <a:srgbClr val="000000"/>
                          </a:solidFill>
                          <a:effectLst/>
                        </a:rPr>
                        <a:t> </a:t>
                      </a:r>
                      <a:r>
                        <a:rPr lang="fr-FR" sz="1600" b="0" dirty="0" err="1">
                          <a:solidFill>
                            <a:srgbClr val="000000"/>
                          </a:solidFill>
                          <a:effectLst/>
                        </a:rPr>
                        <a:t>quadrigis</a:t>
                      </a:r>
                      <a:r>
                        <a:rPr lang="fr-FR" sz="1600" b="0" dirty="0">
                          <a:solidFill>
                            <a:srgbClr val="000000"/>
                          </a:solidFill>
                          <a:effectLst/>
                        </a:rPr>
                        <a:t> </a:t>
                      </a:r>
                      <a:r>
                        <a:rPr lang="fr-FR" sz="1600" b="0" dirty="0" err="1">
                          <a:solidFill>
                            <a:srgbClr val="000000"/>
                          </a:solidFill>
                          <a:effectLst/>
                        </a:rPr>
                        <a:t>cotidie</a:t>
                      </a:r>
                      <a:r>
                        <a:rPr lang="fr-FR" sz="1600" b="0" dirty="0">
                          <a:solidFill>
                            <a:srgbClr val="000000"/>
                          </a:solidFill>
                          <a:effectLst/>
                        </a:rPr>
                        <a:t> in </a:t>
                      </a:r>
                      <a:r>
                        <a:rPr lang="fr-FR" sz="1600" b="0" dirty="0" err="1">
                          <a:solidFill>
                            <a:srgbClr val="000000"/>
                          </a:solidFill>
                          <a:effectLst/>
                        </a:rPr>
                        <a:t>abaco</a:t>
                      </a:r>
                      <a:r>
                        <a:rPr lang="fr-FR" sz="1600" b="0" dirty="0">
                          <a:solidFill>
                            <a:srgbClr val="000000"/>
                          </a:solidFill>
                          <a:effectLst/>
                        </a:rPr>
                        <a:t> </a:t>
                      </a:r>
                      <a:r>
                        <a:rPr lang="fr-FR" sz="1600" b="0" dirty="0" err="1">
                          <a:solidFill>
                            <a:srgbClr val="000000"/>
                          </a:solidFill>
                          <a:effectLst/>
                        </a:rPr>
                        <a:t>luderet</a:t>
                      </a:r>
                      <a:r>
                        <a:rPr lang="fr-FR" sz="1600" b="0" dirty="0">
                          <a:solidFill>
                            <a:srgbClr val="000000"/>
                          </a:solidFill>
                          <a:effectLst/>
                        </a:rPr>
                        <a:t>, ad </a:t>
                      </a:r>
                      <a:r>
                        <a:rPr lang="fr-FR" sz="1600" b="0" dirty="0" err="1">
                          <a:solidFill>
                            <a:srgbClr val="000000"/>
                          </a:solidFill>
                          <a:effectLst/>
                        </a:rPr>
                        <a:t>omnes</a:t>
                      </a:r>
                      <a:r>
                        <a:rPr lang="fr-FR" sz="1600" b="0" dirty="0">
                          <a:solidFill>
                            <a:srgbClr val="000000"/>
                          </a:solidFill>
                          <a:effectLst/>
                        </a:rPr>
                        <a:t> </a:t>
                      </a:r>
                      <a:r>
                        <a:rPr lang="fr-FR" sz="1600" b="0" dirty="0" err="1">
                          <a:solidFill>
                            <a:srgbClr val="000000"/>
                          </a:solidFill>
                          <a:effectLst/>
                        </a:rPr>
                        <a:t>etiam</a:t>
                      </a:r>
                      <a:r>
                        <a:rPr lang="fr-FR" sz="1600" b="0" dirty="0">
                          <a:solidFill>
                            <a:srgbClr val="000000"/>
                          </a:solidFill>
                          <a:effectLst/>
                        </a:rPr>
                        <a:t> </a:t>
                      </a:r>
                      <a:r>
                        <a:rPr lang="fr-FR" sz="1600" b="0" dirty="0" err="1">
                          <a:solidFill>
                            <a:srgbClr val="000000"/>
                          </a:solidFill>
                          <a:effectLst/>
                        </a:rPr>
                        <a:t>minimos</a:t>
                      </a:r>
                      <a:r>
                        <a:rPr lang="fr-FR" sz="1600" b="0" dirty="0">
                          <a:solidFill>
                            <a:srgbClr val="000000"/>
                          </a:solidFill>
                          <a:effectLst/>
                        </a:rPr>
                        <a:t> </a:t>
                      </a:r>
                      <a:r>
                        <a:rPr lang="fr-FR" sz="1600" b="0" dirty="0" err="1">
                          <a:solidFill>
                            <a:srgbClr val="000000"/>
                          </a:solidFill>
                          <a:effectLst/>
                        </a:rPr>
                        <a:t>circenses</a:t>
                      </a:r>
                      <a:r>
                        <a:rPr lang="fr-FR" sz="1600" b="0" dirty="0">
                          <a:solidFill>
                            <a:srgbClr val="000000"/>
                          </a:solidFill>
                          <a:effectLst/>
                        </a:rPr>
                        <a:t> e </a:t>
                      </a:r>
                      <a:r>
                        <a:rPr lang="fr-FR" sz="1600" b="0" dirty="0" err="1">
                          <a:solidFill>
                            <a:srgbClr val="000000"/>
                          </a:solidFill>
                          <a:effectLst/>
                        </a:rPr>
                        <a:t>secessu</a:t>
                      </a:r>
                      <a:r>
                        <a:rPr lang="fr-FR" sz="1600" b="0" dirty="0">
                          <a:solidFill>
                            <a:srgbClr val="000000"/>
                          </a:solidFill>
                          <a:effectLst/>
                        </a:rPr>
                        <a:t> </a:t>
                      </a:r>
                      <a:r>
                        <a:rPr lang="fr-FR" sz="1600" b="0" dirty="0" err="1">
                          <a:solidFill>
                            <a:srgbClr val="000000"/>
                          </a:solidFill>
                          <a:effectLst/>
                        </a:rPr>
                        <a:t>commeabat</a:t>
                      </a:r>
                      <a:r>
                        <a:rPr lang="fr-FR" sz="1600" b="0" dirty="0">
                          <a:solidFill>
                            <a:srgbClr val="000000"/>
                          </a:solidFill>
                          <a:effectLst/>
                        </a:rPr>
                        <a:t>, primo clam, </a:t>
                      </a:r>
                      <a:r>
                        <a:rPr lang="fr-FR" sz="1600" b="0" dirty="0" err="1">
                          <a:solidFill>
                            <a:srgbClr val="000000"/>
                          </a:solidFill>
                          <a:effectLst/>
                        </a:rPr>
                        <a:t>deinde</a:t>
                      </a:r>
                      <a:r>
                        <a:rPr lang="fr-FR" sz="1600" b="0" dirty="0">
                          <a:solidFill>
                            <a:srgbClr val="000000"/>
                          </a:solidFill>
                          <a:effectLst/>
                        </a:rPr>
                        <a:t> </a:t>
                      </a:r>
                      <a:r>
                        <a:rPr lang="fr-FR" sz="1600" b="0" dirty="0" err="1">
                          <a:solidFill>
                            <a:srgbClr val="000000"/>
                          </a:solidFill>
                          <a:effectLst/>
                        </a:rPr>
                        <a:t>propalam</a:t>
                      </a:r>
                      <a:r>
                        <a:rPr lang="fr-FR" sz="1600" b="0" dirty="0">
                          <a:solidFill>
                            <a:srgbClr val="000000"/>
                          </a:solidFill>
                          <a:effectLst/>
                        </a:rPr>
                        <a:t>, ut </a:t>
                      </a:r>
                      <a:r>
                        <a:rPr lang="fr-FR" sz="1600" b="0" dirty="0" err="1">
                          <a:solidFill>
                            <a:srgbClr val="000000"/>
                          </a:solidFill>
                          <a:effectLst/>
                        </a:rPr>
                        <a:t>nemini</a:t>
                      </a:r>
                      <a:r>
                        <a:rPr lang="fr-FR" sz="1600" b="0" dirty="0">
                          <a:solidFill>
                            <a:srgbClr val="000000"/>
                          </a:solidFill>
                          <a:effectLst/>
                        </a:rPr>
                        <a:t> </a:t>
                      </a:r>
                      <a:r>
                        <a:rPr lang="fr-FR" sz="1600" b="0" dirty="0" err="1">
                          <a:solidFill>
                            <a:srgbClr val="000000"/>
                          </a:solidFill>
                          <a:effectLst/>
                        </a:rPr>
                        <a:t>dubium</a:t>
                      </a:r>
                      <a:r>
                        <a:rPr lang="fr-FR" sz="1600" b="0" dirty="0">
                          <a:solidFill>
                            <a:srgbClr val="000000"/>
                          </a:solidFill>
                          <a:effectLst/>
                        </a:rPr>
                        <a:t> </a:t>
                      </a:r>
                      <a:r>
                        <a:rPr lang="fr-FR" sz="1600" b="0" dirty="0" err="1">
                          <a:solidFill>
                            <a:srgbClr val="000000"/>
                          </a:solidFill>
                          <a:effectLst/>
                        </a:rPr>
                        <a:t>esset</a:t>
                      </a:r>
                      <a:r>
                        <a:rPr lang="fr-FR" sz="1600" b="0" dirty="0">
                          <a:solidFill>
                            <a:srgbClr val="000000"/>
                          </a:solidFill>
                          <a:effectLst/>
                        </a:rPr>
                        <a:t> </a:t>
                      </a:r>
                      <a:r>
                        <a:rPr lang="fr-FR" sz="1600" b="0" dirty="0" err="1">
                          <a:solidFill>
                            <a:srgbClr val="000000"/>
                          </a:solidFill>
                          <a:effectLst/>
                        </a:rPr>
                        <a:t>eo</a:t>
                      </a:r>
                      <a:r>
                        <a:rPr lang="fr-FR" sz="1600" b="0" dirty="0">
                          <a:solidFill>
                            <a:srgbClr val="000000"/>
                          </a:solidFill>
                          <a:effectLst/>
                        </a:rPr>
                        <a:t> die </a:t>
                      </a:r>
                      <a:r>
                        <a:rPr lang="fr-FR" sz="1600" b="0" dirty="0" err="1">
                          <a:solidFill>
                            <a:srgbClr val="000000"/>
                          </a:solidFill>
                          <a:effectLst/>
                        </a:rPr>
                        <a:t>utique</a:t>
                      </a:r>
                      <a:r>
                        <a:rPr lang="fr-FR" sz="1600" b="0" dirty="0">
                          <a:solidFill>
                            <a:srgbClr val="000000"/>
                          </a:solidFill>
                          <a:effectLst/>
                        </a:rPr>
                        <a:t> </a:t>
                      </a:r>
                      <a:r>
                        <a:rPr lang="fr-FR" sz="1600" b="0" dirty="0" err="1">
                          <a:solidFill>
                            <a:srgbClr val="000000"/>
                          </a:solidFill>
                          <a:effectLst/>
                        </a:rPr>
                        <a:t>affuturum</a:t>
                      </a:r>
                      <a:r>
                        <a:rPr lang="fr-FR" sz="1600" b="0" dirty="0">
                          <a:solidFill>
                            <a:srgbClr val="000000"/>
                          </a:solidFill>
                          <a:effectLst/>
                        </a:rPr>
                        <a:t>.</a:t>
                      </a:r>
                      <a:br>
                        <a:rPr lang="fr-FR" sz="1600" b="0" dirty="0">
                          <a:solidFill>
                            <a:srgbClr val="000000"/>
                          </a:solidFill>
                          <a:effectLst/>
                        </a:rPr>
                      </a:br>
                      <a:r>
                        <a:rPr lang="fr-FR" sz="1600" b="0" dirty="0" err="1">
                          <a:solidFill>
                            <a:srgbClr val="000000"/>
                          </a:solidFill>
                          <a:effectLst/>
                        </a:rPr>
                        <a:t>Neque</a:t>
                      </a:r>
                      <a:r>
                        <a:rPr lang="fr-FR" sz="1600" b="0" dirty="0">
                          <a:solidFill>
                            <a:srgbClr val="000000"/>
                          </a:solidFill>
                          <a:effectLst/>
                        </a:rPr>
                        <a:t> </a:t>
                      </a:r>
                      <a:r>
                        <a:rPr lang="fr-FR" sz="1600" b="0" dirty="0" err="1">
                          <a:solidFill>
                            <a:srgbClr val="000000"/>
                          </a:solidFill>
                          <a:effectLst/>
                        </a:rPr>
                        <a:t>dissimulabat</a:t>
                      </a:r>
                      <a:r>
                        <a:rPr lang="fr-FR" sz="1600" b="0" dirty="0">
                          <a:solidFill>
                            <a:srgbClr val="000000"/>
                          </a:solidFill>
                          <a:effectLst/>
                        </a:rPr>
                        <a:t> </a:t>
                      </a:r>
                      <a:r>
                        <a:rPr lang="fr-FR" sz="1600" b="0" dirty="0" err="1">
                          <a:solidFill>
                            <a:srgbClr val="000000"/>
                          </a:solidFill>
                          <a:effectLst/>
                        </a:rPr>
                        <a:t>velle</a:t>
                      </a:r>
                      <a:r>
                        <a:rPr lang="fr-FR" sz="1600" b="0" dirty="0">
                          <a:solidFill>
                            <a:srgbClr val="000000"/>
                          </a:solidFill>
                          <a:effectLst/>
                        </a:rPr>
                        <a:t> se </a:t>
                      </a:r>
                      <a:r>
                        <a:rPr lang="fr-FR" sz="1600" b="0" dirty="0" err="1">
                          <a:solidFill>
                            <a:srgbClr val="000000"/>
                          </a:solidFill>
                          <a:effectLst/>
                        </a:rPr>
                        <a:t>palmarum</a:t>
                      </a:r>
                      <a:r>
                        <a:rPr lang="fr-FR" sz="1600" b="0" dirty="0">
                          <a:solidFill>
                            <a:srgbClr val="000000"/>
                          </a:solidFill>
                          <a:effectLst/>
                        </a:rPr>
                        <a:t> </a:t>
                      </a:r>
                      <a:r>
                        <a:rPr lang="fr-FR" sz="1600" b="0" dirty="0" err="1">
                          <a:solidFill>
                            <a:srgbClr val="000000"/>
                          </a:solidFill>
                          <a:effectLst/>
                        </a:rPr>
                        <a:t>numerum</a:t>
                      </a:r>
                      <a:r>
                        <a:rPr lang="fr-FR" sz="1600" b="0" dirty="0">
                          <a:solidFill>
                            <a:srgbClr val="000000"/>
                          </a:solidFill>
                          <a:effectLst/>
                        </a:rPr>
                        <a:t> </a:t>
                      </a:r>
                      <a:r>
                        <a:rPr lang="fr-FR" sz="1600" b="0" dirty="0" err="1">
                          <a:solidFill>
                            <a:srgbClr val="000000"/>
                          </a:solidFill>
                          <a:effectLst/>
                        </a:rPr>
                        <a:t>ampliari</a:t>
                      </a:r>
                      <a:r>
                        <a:rPr lang="fr-FR" sz="1600" b="0" dirty="0">
                          <a:solidFill>
                            <a:srgbClr val="000000"/>
                          </a:solidFill>
                          <a:effectLst/>
                        </a:rPr>
                        <a:t>; </a:t>
                      </a:r>
                      <a:r>
                        <a:rPr lang="fr-FR" sz="1600" b="0" dirty="0" err="1">
                          <a:solidFill>
                            <a:srgbClr val="000000"/>
                          </a:solidFill>
                          <a:effectLst/>
                        </a:rPr>
                        <a:t>quare</a:t>
                      </a:r>
                      <a:r>
                        <a:rPr lang="fr-FR" sz="1600" b="0" dirty="0">
                          <a:solidFill>
                            <a:srgbClr val="000000"/>
                          </a:solidFill>
                          <a:effectLst/>
                        </a:rPr>
                        <a:t> </a:t>
                      </a:r>
                      <a:r>
                        <a:rPr lang="fr-FR" sz="1600" b="0" dirty="0" err="1">
                          <a:solidFill>
                            <a:srgbClr val="000000"/>
                          </a:solidFill>
                          <a:effectLst/>
                        </a:rPr>
                        <a:t>spectaculum</a:t>
                      </a:r>
                      <a:r>
                        <a:rPr lang="fr-FR" sz="1600" b="0" dirty="0">
                          <a:solidFill>
                            <a:srgbClr val="000000"/>
                          </a:solidFill>
                          <a:effectLst/>
                        </a:rPr>
                        <a:t> </a:t>
                      </a:r>
                      <a:r>
                        <a:rPr lang="fr-FR" sz="1600" b="0" dirty="0" err="1">
                          <a:solidFill>
                            <a:srgbClr val="000000"/>
                          </a:solidFill>
                          <a:effectLst/>
                        </a:rPr>
                        <a:t>multiplicatis</a:t>
                      </a:r>
                      <a:r>
                        <a:rPr lang="fr-FR" sz="1600" b="0" dirty="0">
                          <a:solidFill>
                            <a:srgbClr val="000000"/>
                          </a:solidFill>
                          <a:effectLst/>
                        </a:rPr>
                        <a:t> </a:t>
                      </a:r>
                      <a:r>
                        <a:rPr lang="fr-FR" sz="1600" b="0" dirty="0" err="1">
                          <a:solidFill>
                            <a:srgbClr val="000000"/>
                          </a:solidFill>
                          <a:effectLst/>
                        </a:rPr>
                        <a:t>missibus</a:t>
                      </a:r>
                      <a:r>
                        <a:rPr lang="fr-FR" sz="1600" b="0" dirty="0">
                          <a:solidFill>
                            <a:srgbClr val="000000"/>
                          </a:solidFill>
                          <a:effectLst/>
                        </a:rPr>
                        <a:t> in </a:t>
                      </a:r>
                      <a:r>
                        <a:rPr lang="fr-FR" sz="1600" b="0" dirty="0" err="1">
                          <a:solidFill>
                            <a:srgbClr val="000000"/>
                          </a:solidFill>
                          <a:effectLst/>
                        </a:rPr>
                        <a:t>serum</a:t>
                      </a:r>
                      <a:r>
                        <a:rPr lang="fr-FR" sz="1600" b="0" dirty="0">
                          <a:solidFill>
                            <a:srgbClr val="000000"/>
                          </a:solidFill>
                          <a:effectLst/>
                        </a:rPr>
                        <a:t> </a:t>
                      </a:r>
                      <a:r>
                        <a:rPr lang="fr-FR" sz="1600" b="0" dirty="0" err="1">
                          <a:solidFill>
                            <a:srgbClr val="000000"/>
                          </a:solidFill>
                          <a:effectLst/>
                        </a:rPr>
                        <a:t>protrahebatur</a:t>
                      </a:r>
                      <a:r>
                        <a:rPr lang="fr-FR" sz="1600" b="0" dirty="0">
                          <a:solidFill>
                            <a:srgbClr val="000000"/>
                          </a:solidFill>
                          <a:effectLst/>
                        </a:rPr>
                        <a:t>, ne </a:t>
                      </a:r>
                      <a:r>
                        <a:rPr lang="fr-FR" sz="1600" b="0" dirty="0" err="1">
                          <a:solidFill>
                            <a:srgbClr val="000000"/>
                          </a:solidFill>
                          <a:effectLst/>
                        </a:rPr>
                        <a:t>dominis</a:t>
                      </a:r>
                      <a:r>
                        <a:rPr lang="fr-FR" sz="1600" b="0" dirty="0">
                          <a:solidFill>
                            <a:srgbClr val="000000"/>
                          </a:solidFill>
                          <a:effectLst/>
                        </a:rPr>
                        <a:t> </a:t>
                      </a:r>
                      <a:r>
                        <a:rPr lang="fr-FR" sz="1600" b="0" dirty="0" err="1">
                          <a:solidFill>
                            <a:srgbClr val="000000"/>
                          </a:solidFill>
                          <a:effectLst/>
                        </a:rPr>
                        <a:t>quidem</a:t>
                      </a:r>
                      <a:r>
                        <a:rPr lang="fr-FR" sz="1600" b="0" dirty="0">
                          <a:solidFill>
                            <a:srgbClr val="000000"/>
                          </a:solidFill>
                          <a:effectLst/>
                        </a:rPr>
                        <a:t> </a:t>
                      </a:r>
                      <a:r>
                        <a:rPr lang="fr-FR" sz="1600" b="0" dirty="0" err="1">
                          <a:solidFill>
                            <a:srgbClr val="000000"/>
                          </a:solidFill>
                          <a:effectLst/>
                        </a:rPr>
                        <a:t>iam</a:t>
                      </a:r>
                      <a:r>
                        <a:rPr lang="fr-FR" sz="1600" b="0" dirty="0">
                          <a:solidFill>
                            <a:srgbClr val="000000"/>
                          </a:solidFill>
                          <a:effectLst/>
                        </a:rPr>
                        <a:t> </a:t>
                      </a:r>
                      <a:r>
                        <a:rPr lang="fr-FR" sz="1600" b="0" dirty="0" err="1">
                          <a:solidFill>
                            <a:srgbClr val="000000"/>
                          </a:solidFill>
                          <a:effectLst/>
                        </a:rPr>
                        <a:t>factionum</a:t>
                      </a:r>
                      <a:r>
                        <a:rPr lang="fr-FR" sz="1600" b="0" dirty="0">
                          <a:solidFill>
                            <a:srgbClr val="000000"/>
                          </a:solidFill>
                          <a:effectLst/>
                        </a:rPr>
                        <a:t> </a:t>
                      </a:r>
                      <a:r>
                        <a:rPr lang="fr-FR" sz="1600" b="0" dirty="0" err="1">
                          <a:solidFill>
                            <a:srgbClr val="000000"/>
                          </a:solidFill>
                          <a:effectLst/>
                        </a:rPr>
                        <a:t>dignantibus</a:t>
                      </a:r>
                      <a:r>
                        <a:rPr lang="fr-FR" sz="1600" b="0" dirty="0">
                          <a:solidFill>
                            <a:srgbClr val="000000"/>
                          </a:solidFill>
                          <a:effectLst/>
                        </a:rPr>
                        <a:t> </a:t>
                      </a:r>
                      <a:r>
                        <a:rPr lang="fr-FR" sz="1600" b="0" dirty="0" err="1">
                          <a:solidFill>
                            <a:srgbClr val="000000"/>
                          </a:solidFill>
                          <a:effectLst/>
                        </a:rPr>
                        <a:t>nisi</a:t>
                      </a:r>
                      <a:r>
                        <a:rPr lang="fr-FR" sz="1600" b="0" dirty="0">
                          <a:solidFill>
                            <a:srgbClr val="000000"/>
                          </a:solidFill>
                          <a:effectLst/>
                        </a:rPr>
                        <a:t> ad </a:t>
                      </a:r>
                      <a:r>
                        <a:rPr lang="fr-FR" sz="1600" b="0" dirty="0" err="1">
                          <a:solidFill>
                            <a:srgbClr val="000000"/>
                          </a:solidFill>
                          <a:effectLst/>
                        </a:rPr>
                        <a:t>totius</a:t>
                      </a:r>
                      <a:r>
                        <a:rPr lang="fr-FR" sz="1600" b="0" dirty="0">
                          <a:solidFill>
                            <a:srgbClr val="000000"/>
                          </a:solidFill>
                          <a:effectLst/>
                        </a:rPr>
                        <a:t> </a:t>
                      </a:r>
                      <a:r>
                        <a:rPr lang="fr-FR" sz="1600" b="0" dirty="0" err="1">
                          <a:solidFill>
                            <a:srgbClr val="000000"/>
                          </a:solidFill>
                          <a:effectLst/>
                        </a:rPr>
                        <a:t>diei</a:t>
                      </a:r>
                      <a:r>
                        <a:rPr lang="fr-FR" sz="1600" b="0" dirty="0">
                          <a:solidFill>
                            <a:srgbClr val="000000"/>
                          </a:solidFill>
                          <a:effectLst/>
                        </a:rPr>
                        <a:t> </a:t>
                      </a:r>
                      <a:r>
                        <a:rPr lang="fr-FR" sz="1600" b="0" dirty="0" err="1">
                          <a:solidFill>
                            <a:srgbClr val="000000"/>
                          </a:solidFill>
                          <a:effectLst/>
                        </a:rPr>
                        <a:t>cursum</a:t>
                      </a:r>
                      <a:r>
                        <a:rPr lang="fr-FR" sz="1600" b="0" dirty="0">
                          <a:solidFill>
                            <a:srgbClr val="000000"/>
                          </a:solidFill>
                          <a:effectLst/>
                        </a:rPr>
                        <a:t> </a:t>
                      </a:r>
                      <a:r>
                        <a:rPr lang="fr-FR" sz="1600" b="0" dirty="0" err="1">
                          <a:solidFill>
                            <a:srgbClr val="000000"/>
                          </a:solidFill>
                          <a:effectLst/>
                        </a:rPr>
                        <a:t>greges</a:t>
                      </a:r>
                      <a:r>
                        <a:rPr lang="fr-FR" sz="1600" b="0" dirty="0">
                          <a:solidFill>
                            <a:srgbClr val="000000"/>
                          </a:solidFill>
                          <a:effectLst/>
                        </a:rPr>
                        <a:t> </a:t>
                      </a:r>
                      <a:r>
                        <a:rPr lang="fr-FR" sz="1600" b="0" dirty="0" err="1">
                          <a:solidFill>
                            <a:srgbClr val="000000"/>
                          </a:solidFill>
                          <a:effectLst/>
                        </a:rPr>
                        <a:t>ducere</a:t>
                      </a:r>
                      <a:r>
                        <a:rPr lang="fr-FR" sz="1600" b="0" dirty="0">
                          <a:solidFill>
                            <a:srgbClr val="000000"/>
                          </a:solidFill>
                          <a:effectLst/>
                        </a:rPr>
                        <a:t>.</a:t>
                      </a:r>
                      <a:br>
                        <a:rPr lang="fr-FR" sz="1600" b="0" dirty="0">
                          <a:solidFill>
                            <a:srgbClr val="000000"/>
                          </a:solidFill>
                          <a:effectLst/>
                        </a:rPr>
                      </a:br>
                      <a:r>
                        <a:rPr lang="fr-FR" sz="1600" b="0" dirty="0">
                          <a:solidFill>
                            <a:srgbClr val="000000"/>
                          </a:solidFill>
                          <a:effectLst/>
                        </a:rPr>
                        <a:t>Mox et </a:t>
                      </a:r>
                      <a:r>
                        <a:rPr lang="fr-FR" sz="1600" b="0" dirty="0" err="1">
                          <a:solidFill>
                            <a:srgbClr val="000000"/>
                          </a:solidFill>
                          <a:effectLst/>
                        </a:rPr>
                        <a:t>ipse</a:t>
                      </a:r>
                      <a:r>
                        <a:rPr lang="fr-FR" sz="1600" b="0" dirty="0">
                          <a:solidFill>
                            <a:srgbClr val="000000"/>
                          </a:solidFill>
                          <a:effectLst/>
                        </a:rPr>
                        <a:t> </a:t>
                      </a:r>
                      <a:r>
                        <a:rPr lang="fr-FR" sz="1600" b="0" dirty="0" err="1">
                          <a:solidFill>
                            <a:srgbClr val="000000"/>
                          </a:solidFill>
                          <a:effectLst/>
                        </a:rPr>
                        <a:t>aurigare</a:t>
                      </a:r>
                      <a:r>
                        <a:rPr lang="fr-FR" sz="1600" b="0" dirty="0">
                          <a:solidFill>
                            <a:srgbClr val="000000"/>
                          </a:solidFill>
                          <a:effectLst/>
                        </a:rPr>
                        <a:t> </a:t>
                      </a:r>
                      <a:r>
                        <a:rPr lang="fr-FR" sz="1600" b="0" dirty="0" err="1">
                          <a:solidFill>
                            <a:srgbClr val="000000"/>
                          </a:solidFill>
                          <a:effectLst/>
                        </a:rPr>
                        <a:t>atque</a:t>
                      </a:r>
                      <a:r>
                        <a:rPr lang="fr-FR" sz="1600" b="0" dirty="0">
                          <a:solidFill>
                            <a:srgbClr val="000000"/>
                          </a:solidFill>
                          <a:effectLst/>
                        </a:rPr>
                        <a:t> </a:t>
                      </a:r>
                      <a:r>
                        <a:rPr lang="fr-FR" sz="1600" b="0" dirty="0" err="1">
                          <a:solidFill>
                            <a:srgbClr val="000000"/>
                          </a:solidFill>
                          <a:effectLst/>
                        </a:rPr>
                        <a:t>etiam</a:t>
                      </a:r>
                      <a:r>
                        <a:rPr lang="fr-FR" sz="1600" b="0" dirty="0">
                          <a:solidFill>
                            <a:srgbClr val="000000"/>
                          </a:solidFill>
                          <a:effectLst/>
                        </a:rPr>
                        <a:t> </a:t>
                      </a:r>
                      <a:r>
                        <a:rPr lang="fr-FR" sz="1600" b="0" dirty="0" err="1">
                          <a:solidFill>
                            <a:srgbClr val="000000"/>
                          </a:solidFill>
                          <a:effectLst/>
                        </a:rPr>
                        <a:t>spectari</a:t>
                      </a:r>
                      <a:r>
                        <a:rPr lang="fr-FR" sz="1600" b="0" dirty="0">
                          <a:solidFill>
                            <a:srgbClr val="000000"/>
                          </a:solidFill>
                          <a:effectLst/>
                        </a:rPr>
                        <a:t> </a:t>
                      </a:r>
                      <a:r>
                        <a:rPr lang="fr-FR" sz="1600" b="0" dirty="0" err="1">
                          <a:solidFill>
                            <a:srgbClr val="000000"/>
                          </a:solidFill>
                          <a:effectLst/>
                        </a:rPr>
                        <a:t>saepius</a:t>
                      </a:r>
                      <a:r>
                        <a:rPr lang="fr-FR" sz="1600" b="0" dirty="0">
                          <a:solidFill>
                            <a:srgbClr val="000000"/>
                          </a:solidFill>
                          <a:effectLst/>
                        </a:rPr>
                        <a:t> </a:t>
                      </a:r>
                      <a:r>
                        <a:rPr lang="fr-FR" sz="1600" b="0" dirty="0" err="1">
                          <a:solidFill>
                            <a:srgbClr val="000000"/>
                          </a:solidFill>
                          <a:effectLst/>
                        </a:rPr>
                        <a:t>voluit</a:t>
                      </a:r>
                      <a:r>
                        <a:rPr lang="fr-FR" sz="1600" b="0" dirty="0">
                          <a:solidFill>
                            <a:srgbClr val="000000"/>
                          </a:solidFill>
                          <a:effectLst/>
                        </a:rPr>
                        <a:t> </a:t>
                      </a:r>
                      <a:r>
                        <a:rPr lang="fr-FR" sz="1600" b="0" dirty="0" err="1">
                          <a:solidFill>
                            <a:srgbClr val="000000"/>
                          </a:solidFill>
                          <a:effectLst/>
                        </a:rPr>
                        <a:t>positoque</a:t>
                      </a:r>
                      <a:r>
                        <a:rPr lang="fr-FR" sz="1600" b="0" dirty="0">
                          <a:solidFill>
                            <a:srgbClr val="000000"/>
                          </a:solidFill>
                          <a:effectLst/>
                        </a:rPr>
                        <a:t> in </a:t>
                      </a:r>
                      <a:r>
                        <a:rPr lang="fr-FR" sz="1600" b="0" dirty="0" err="1">
                          <a:solidFill>
                            <a:srgbClr val="000000"/>
                          </a:solidFill>
                          <a:effectLst/>
                        </a:rPr>
                        <a:t>hortis</a:t>
                      </a:r>
                      <a:r>
                        <a:rPr lang="fr-FR" sz="1600" b="0" dirty="0">
                          <a:solidFill>
                            <a:srgbClr val="000000"/>
                          </a:solidFill>
                          <a:effectLst/>
                        </a:rPr>
                        <a:t> inter </a:t>
                      </a:r>
                      <a:r>
                        <a:rPr lang="fr-FR" sz="1600" b="0" dirty="0" err="1">
                          <a:solidFill>
                            <a:srgbClr val="000000"/>
                          </a:solidFill>
                          <a:effectLst/>
                        </a:rPr>
                        <a:t>servitia</a:t>
                      </a:r>
                      <a:r>
                        <a:rPr lang="fr-FR" sz="1600" b="0" dirty="0">
                          <a:solidFill>
                            <a:srgbClr val="000000"/>
                          </a:solidFill>
                          <a:effectLst/>
                        </a:rPr>
                        <a:t> et </a:t>
                      </a:r>
                      <a:r>
                        <a:rPr lang="fr-FR" sz="1600" b="0" dirty="0" err="1">
                          <a:solidFill>
                            <a:srgbClr val="000000"/>
                          </a:solidFill>
                          <a:effectLst/>
                        </a:rPr>
                        <a:t>sordidam</a:t>
                      </a:r>
                      <a:r>
                        <a:rPr lang="fr-FR" sz="1600" b="0" dirty="0">
                          <a:solidFill>
                            <a:srgbClr val="000000"/>
                          </a:solidFill>
                          <a:effectLst/>
                        </a:rPr>
                        <a:t> </a:t>
                      </a:r>
                      <a:r>
                        <a:rPr lang="fr-FR" sz="1600" b="0" dirty="0" err="1">
                          <a:solidFill>
                            <a:srgbClr val="000000"/>
                          </a:solidFill>
                          <a:effectLst/>
                        </a:rPr>
                        <a:t>plebem</a:t>
                      </a:r>
                      <a:r>
                        <a:rPr lang="fr-FR" sz="1600" b="0" dirty="0">
                          <a:solidFill>
                            <a:srgbClr val="000000"/>
                          </a:solidFill>
                          <a:effectLst/>
                        </a:rPr>
                        <a:t> </a:t>
                      </a:r>
                      <a:r>
                        <a:rPr lang="fr-FR" sz="1600" b="0" dirty="0" err="1">
                          <a:solidFill>
                            <a:srgbClr val="000000"/>
                          </a:solidFill>
                          <a:effectLst/>
                        </a:rPr>
                        <a:t>rudimento</a:t>
                      </a:r>
                      <a:r>
                        <a:rPr lang="fr-FR" sz="1600" b="0" dirty="0">
                          <a:solidFill>
                            <a:srgbClr val="000000"/>
                          </a:solidFill>
                          <a:effectLst/>
                        </a:rPr>
                        <a:t> </a:t>
                      </a:r>
                      <a:r>
                        <a:rPr lang="fr-FR" sz="1600" b="0" dirty="0" err="1">
                          <a:solidFill>
                            <a:srgbClr val="000000"/>
                          </a:solidFill>
                          <a:effectLst/>
                        </a:rPr>
                        <a:t>universorum</a:t>
                      </a:r>
                      <a:r>
                        <a:rPr lang="fr-FR" sz="1600" b="0" dirty="0">
                          <a:solidFill>
                            <a:srgbClr val="000000"/>
                          </a:solidFill>
                          <a:effectLst/>
                        </a:rPr>
                        <a:t> se </a:t>
                      </a:r>
                      <a:r>
                        <a:rPr lang="fr-FR" sz="1600" b="0" dirty="0" err="1">
                          <a:solidFill>
                            <a:srgbClr val="000000"/>
                          </a:solidFill>
                          <a:effectLst/>
                        </a:rPr>
                        <a:t>oculis</a:t>
                      </a:r>
                      <a:r>
                        <a:rPr lang="fr-FR" sz="1600" b="0" dirty="0">
                          <a:solidFill>
                            <a:srgbClr val="000000"/>
                          </a:solidFill>
                          <a:effectLst/>
                        </a:rPr>
                        <a:t> in circo </a:t>
                      </a:r>
                      <a:r>
                        <a:rPr lang="fr-FR" sz="1600" b="0" dirty="0" err="1">
                          <a:solidFill>
                            <a:srgbClr val="000000"/>
                          </a:solidFill>
                          <a:effectLst/>
                        </a:rPr>
                        <a:t>maximo</a:t>
                      </a:r>
                      <a:r>
                        <a:rPr lang="fr-FR" sz="1600" b="0" dirty="0">
                          <a:solidFill>
                            <a:srgbClr val="000000"/>
                          </a:solidFill>
                          <a:effectLst/>
                        </a:rPr>
                        <a:t> </a:t>
                      </a:r>
                      <a:r>
                        <a:rPr lang="fr-FR" sz="1600" b="0" dirty="0" err="1">
                          <a:solidFill>
                            <a:srgbClr val="000000"/>
                          </a:solidFill>
                          <a:effectLst/>
                        </a:rPr>
                        <a:t>praebuit</a:t>
                      </a:r>
                      <a:r>
                        <a:rPr lang="fr-FR" sz="1600" b="0" dirty="0">
                          <a:solidFill>
                            <a:srgbClr val="000000"/>
                          </a:solidFill>
                          <a:effectLst/>
                        </a:rPr>
                        <a:t>, </a:t>
                      </a:r>
                      <a:r>
                        <a:rPr lang="fr-FR" sz="1600" b="0" dirty="0" err="1">
                          <a:solidFill>
                            <a:srgbClr val="000000"/>
                          </a:solidFill>
                          <a:effectLst/>
                        </a:rPr>
                        <a:t>aliquo</a:t>
                      </a:r>
                      <a:r>
                        <a:rPr lang="fr-FR" sz="1600" b="0" dirty="0">
                          <a:solidFill>
                            <a:srgbClr val="000000"/>
                          </a:solidFill>
                          <a:effectLst/>
                        </a:rPr>
                        <a:t> </a:t>
                      </a:r>
                      <a:r>
                        <a:rPr lang="fr-FR" sz="1600" b="0" dirty="0" err="1">
                          <a:solidFill>
                            <a:srgbClr val="000000"/>
                          </a:solidFill>
                          <a:effectLst/>
                        </a:rPr>
                        <a:t>liberto</a:t>
                      </a:r>
                      <a:r>
                        <a:rPr lang="fr-FR" sz="1600" b="0" dirty="0">
                          <a:solidFill>
                            <a:srgbClr val="000000"/>
                          </a:solidFill>
                          <a:effectLst/>
                        </a:rPr>
                        <a:t> </a:t>
                      </a:r>
                      <a:r>
                        <a:rPr lang="fr-FR" sz="1600" b="0" dirty="0" err="1">
                          <a:solidFill>
                            <a:srgbClr val="000000"/>
                          </a:solidFill>
                          <a:effectLst/>
                        </a:rPr>
                        <a:t>mittente</a:t>
                      </a:r>
                      <a:r>
                        <a:rPr lang="fr-FR" sz="1600" b="0" dirty="0">
                          <a:solidFill>
                            <a:srgbClr val="000000"/>
                          </a:solidFill>
                          <a:effectLst/>
                        </a:rPr>
                        <a:t> </a:t>
                      </a:r>
                      <a:r>
                        <a:rPr lang="fr-FR" sz="1600" b="0" dirty="0" err="1">
                          <a:solidFill>
                            <a:srgbClr val="000000"/>
                          </a:solidFill>
                          <a:effectLst/>
                        </a:rPr>
                        <a:t>mappam</a:t>
                      </a:r>
                      <a:r>
                        <a:rPr lang="fr-FR" sz="1600" b="0" dirty="0">
                          <a:solidFill>
                            <a:srgbClr val="000000"/>
                          </a:solidFill>
                          <a:effectLst/>
                        </a:rPr>
                        <a:t> </a:t>
                      </a:r>
                      <a:r>
                        <a:rPr lang="fr-FR" sz="1600" b="0" dirty="0" err="1">
                          <a:solidFill>
                            <a:srgbClr val="000000"/>
                          </a:solidFill>
                          <a:effectLst/>
                        </a:rPr>
                        <a:t>unde</a:t>
                      </a:r>
                      <a:r>
                        <a:rPr lang="fr-FR" sz="1600" b="0" dirty="0">
                          <a:solidFill>
                            <a:srgbClr val="000000"/>
                          </a:solidFill>
                          <a:effectLst/>
                        </a:rPr>
                        <a:t> </a:t>
                      </a:r>
                      <a:r>
                        <a:rPr lang="fr-FR" sz="1600" b="0" dirty="0" err="1">
                          <a:solidFill>
                            <a:srgbClr val="000000"/>
                          </a:solidFill>
                          <a:effectLst/>
                        </a:rPr>
                        <a:t>magistratus</a:t>
                      </a:r>
                      <a:r>
                        <a:rPr lang="fr-FR" sz="1600" b="0" dirty="0">
                          <a:solidFill>
                            <a:srgbClr val="000000"/>
                          </a:solidFill>
                          <a:effectLst/>
                        </a:rPr>
                        <a:t> </a:t>
                      </a:r>
                      <a:r>
                        <a:rPr lang="fr-FR" sz="1600" b="0" dirty="0" err="1">
                          <a:solidFill>
                            <a:srgbClr val="000000"/>
                          </a:solidFill>
                          <a:effectLst/>
                        </a:rPr>
                        <a:t>solent</a:t>
                      </a:r>
                      <a:r>
                        <a:rPr lang="fr-FR" sz="1600" b="0" dirty="0">
                          <a:solidFill>
                            <a:srgbClr val="000000"/>
                          </a:solidFill>
                          <a:effectLst/>
                        </a:rPr>
                        <a:t>.</a:t>
                      </a:r>
                    </a:p>
                    <a:p>
                      <a:pPr marL="0" marR="0" lvl="0" indent="0" algn="r" defTabSz="457200" rtl="0" eaLnBrk="1" fontAlgn="auto" latinLnBrk="0" hangingPunct="1">
                        <a:lnSpc>
                          <a:spcPts val="2200"/>
                        </a:lnSpc>
                        <a:spcBef>
                          <a:spcPts val="0"/>
                        </a:spcBef>
                        <a:spcAft>
                          <a:spcPts val="0"/>
                        </a:spcAft>
                        <a:buClrTx/>
                        <a:buSzTx/>
                        <a:buFontTx/>
                        <a:buNone/>
                        <a:tabLst/>
                        <a:defRPr/>
                      </a:pPr>
                      <a:r>
                        <a:rPr lang="fr-FR" sz="1600" b="0" dirty="0">
                          <a:solidFill>
                            <a:srgbClr val="000000"/>
                          </a:solidFill>
                          <a:effectLst/>
                        </a:rPr>
                        <a:t>.</a:t>
                      </a:r>
                    </a:p>
                  </a:txBody>
                  <a:tcPr marL="58191" marR="58191" marT="0" marB="0">
                    <a:solidFill>
                      <a:srgbClr val="F2F2F2"/>
                    </a:solidFill>
                  </a:tcPr>
                </a:tc>
                <a:tc>
                  <a:txBody>
                    <a:bodyPr/>
                    <a:lstStyle/>
                    <a:p>
                      <a:pPr>
                        <a:lnSpc>
                          <a:spcPts val="1700"/>
                        </a:lnSpc>
                      </a:pPr>
                      <a:r>
                        <a:rPr lang="fr-FR" sz="800" dirty="0">
                          <a:effectLst/>
                        </a:rPr>
                        <a:t> </a:t>
                      </a:r>
                      <a:r>
                        <a:rPr lang="fr-FR" sz="1200" b="0" dirty="0">
                          <a:solidFill>
                            <a:srgbClr val="000000"/>
                          </a:solidFill>
                          <a:effectLst/>
                        </a:rPr>
                        <a:t>P</a:t>
                      </a:r>
                      <a:r>
                        <a:rPr lang="fr-FR" sz="1400" b="0" dirty="0">
                          <a:solidFill>
                            <a:srgbClr val="000000"/>
                          </a:solidFill>
                          <a:effectLst/>
                        </a:rPr>
                        <a:t>our les chevaux, il brûla d'une passion dévorante particulièrement dès le début de sa vie. La plupart de ses conversations roulaient, malgré les interdictions, sur les </a:t>
                      </a:r>
                      <a:r>
                        <a:rPr lang="fr-FR" sz="1400" b="0" dirty="0" err="1">
                          <a:solidFill>
                            <a:srgbClr val="000000"/>
                          </a:solidFill>
                          <a:effectLst/>
                        </a:rPr>
                        <a:t>ux</a:t>
                      </a:r>
                      <a:r>
                        <a:rPr lang="fr-FR" sz="1400" b="0" dirty="0">
                          <a:solidFill>
                            <a:srgbClr val="000000"/>
                          </a:solidFill>
                          <a:effectLst/>
                        </a:rPr>
                        <a:t> du cirque. Un jour, déplorant au milieu de ses condisciples qu'un cocher des Verts ait été traîné par ses chevaux, alors que son pédagogue le réprimandait, il mentit en disant qu'il parlait d'Hector.</a:t>
                      </a:r>
                      <a:br>
                        <a:rPr lang="fr-FR" sz="1400" b="0" dirty="0">
                          <a:solidFill>
                            <a:srgbClr val="000000"/>
                          </a:solidFill>
                          <a:effectLst/>
                        </a:rPr>
                      </a:br>
                      <a:r>
                        <a:rPr lang="fr-FR" sz="1400" b="0" dirty="0">
                          <a:solidFill>
                            <a:srgbClr val="000000"/>
                          </a:solidFill>
                          <a:effectLst/>
                        </a:rPr>
                        <a:t>Au début de son principat, il jouait chaque jour avec des quadriges d'ivoire sur une table de jeu et faisait le mur pour assister à tous les jeux du cirque même les plus insignifiants, d'abord en cachette, puis ouvertement, de sorte que sa présence ne faisait de doute pour personne en tout cas les jours de jeux.</a:t>
                      </a:r>
                      <a:br>
                        <a:rPr lang="fr-FR" sz="1400" b="0" dirty="0">
                          <a:solidFill>
                            <a:srgbClr val="000000"/>
                          </a:solidFill>
                          <a:effectLst/>
                        </a:rPr>
                      </a:br>
                      <a:r>
                        <a:rPr lang="fr-FR" sz="1400" b="0" dirty="0">
                          <a:solidFill>
                            <a:srgbClr val="000000"/>
                          </a:solidFill>
                          <a:effectLst/>
                        </a:rPr>
                        <a:t>Et il ne cachait pas qu'il voulait voir augmenter le nombre de prix; aussi le spectacle, vu la multiplication des départs, se prolongeait-il jusqu'à une heure tardive et même les chefs de factions ne daignaient plus amener leurs troupes que pour une course d'une journée entière.</a:t>
                      </a:r>
                      <a:br>
                        <a:rPr lang="fr-FR" sz="1400" b="0" dirty="0">
                          <a:solidFill>
                            <a:srgbClr val="000000"/>
                          </a:solidFill>
                          <a:effectLst/>
                        </a:rPr>
                      </a:br>
                      <a:r>
                        <a:rPr lang="fr-FR" sz="1400" b="0" dirty="0">
                          <a:solidFill>
                            <a:srgbClr val="000000"/>
                          </a:solidFill>
                          <a:effectLst/>
                        </a:rPr>
                        <a:t>Bientôt il voulut lui aussi conduire un char jusqu'à se donner en spectacle assez souvent; après avoir fait son apprentissage dans ses jardins au milieu de ses esclaves et de la basse classe, il s'offrit aux yeux de tous dans le Grand Cirque et ce fut un affranchi qui lâcha la serviette de l'endroit où on ne voit habituellement que des magistrat</a:t>
                      </a:r>
                      <a:endParaRPr lang="fr-FR"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91" marR="58191" marT="0" marB="0">
                    <a:solidFill>
                      <a:srgbClr val="EBEBEB"/>
                    </a:solidFill>
                  </a:tcPr>
                </a:tc>
                <a:extLst>
                  <a:ext uri="{0D108BD9-81ED-4DB2-BD59-A6C34878D82A}">
                    <a16:rowId xmlns:a16="http://schemas.microsoft.com/office/drawing/2014/main" val="1765148893"/>
                  </a:ext>
                </a:extLst>
              </a:tr>
            </a:tbl>
          </a:graphicData>
        </a:graphic>
      </p:graphicFrame>
      <p:sp>
        <p:nvSpPr>
          <p:cNvPr id="8" name="Titre 1"/>
          <p:cNvSpPr txBox="1">
            <a:spLocks/>
          </p:cNvSpPr>
          <p:nvPr/>
        </p:nvSpPr>
        <p:spPr>
          <a:xfrm>
            <a:off x="175433" y="54840"/>
            <a:ext cx="8779297" cy="121435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dirty="0">
                <a:solidFill>
                  <a:srgbClr val="4A452A"/>
                </a:solidFill>
              </a:rPr>
              <a:t>2- NÉRON FOU DE CIRQUE</a:t>
            </a:r>
          </a:p>
          <a:p>
            <a:pPr algn="l"/>
            <a:r>
              <a:rPr lang="fr-FR" sz="2400" b="1" dirty="0">
                <a:solidFill>
                  <a:srgbClr val="A2682C"/>
                </a:solidFill>
              </a:rPr>
              <a:t>Suétone, Néron, XXII, 1-4</a:t>
            </a:r>
          </a:p>
        </p:txBody>
      </p:sp>
    </p:spTree>
    <p:extLst>
      <p:ext uri="{BB962C8B-B14F-4D97-AF65-F5344CB8AC3E}">
        <p14:creationId xmlns:p14="http://schemas.microsoft.com/office/powerpoint/2010/main" val="3603241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23968" y="119142"/>
            <a:ext cx="8325239" cy="7736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altLang="fr-FR" sz="2800" b="1" dirty="0">
                <a:solidFill>
                  <a:schemeClr val="bg2">
                    <a:lumMod val="50000"/>
                  </a:schemeClr>
                </a:solidFill>
                <a:cs typeface="Times New Roman" pitchFamily="18" charset="0"/>
              </a:rPr>
              <a:t>              </a:t>
            </a:r>
          </a:p>
          <a:p>
            <a:endParaRPr lang="fr-FR" sz="2000" dirty="0"/>
          </a:p>
        </p:txBody>
      </p:sp>
      <p:sp>
        <p:nvSpPr>
          <p:cNvPr id="6" name="ZoneTexte 5"/>
          <p:cNvSpPr txBox="1"/>
          <p:nvPr/>
        </p:nvSpPr>
        <p:spPr>
          <a:xfrm>
            <a:off x="2565229" y="6495774"/>
            <a:ext cx="6194709" cy="307777"/>
          </a:xfrm>
          <a:prstGeom prst="rect">
            <a:avLst/>
          </a:prstGeom>
          <a:noFill/>
        </p:spPr>
        <p:txBody>
          <a:bodyPr wrap="none" rtlCol="0">
            <a:spAutoFit/>
          </a:bodyPr>
          <a:lstStyle/>
          <a:p>
            <a:r>
              <a:rPr lang="fr-FR" sz="1400" b="1" dirty="0"/>
              <a:t>                                                                           Académie de Versailles -  Sophie </a:t>
            </a:r>
            <a:r>
              <a:rPr lang="fr-FR" sz="1400" b="1" dirty="0" err="1"/>
              <a:t>Gauyet</a:t>
            </a:r>
            <a:r>
              <a:rPr lang="fr-FR" sz="1400" b="1" dirty="0"/>
              <a:t> </a:t>
            </a:r>
            <a:endParaRPr lang="fr-FR" sz="1400" dirty="0"/>
          </a:p>
        </p:txBody>
      </p:sp>
      <p:sp>
        <p:nvSpPr>
          <p:cNvPr id="7" name="Rectangle 6">
            <a:extLst>
              <a:ext uri="{FF2B5EF4-FFF2-40B4-BE49-F238E27FC236}">
                <a16:creationId xmlns:a16="http://schemas.microsoft.com/office/drawing/2014/main" id="{EFF90887-16A7-4237-B64F-5C801406AD96}"/>
              </a:ext>
            </a:extLst>
          </p:cNvPr>
          <p:cNvSpPr/>
          <p:nvPr/>
        </p:nvSpPr>
        <p:spPr>
          <a:xfrm>
            <a:off x="71120" y="260968"/>
            <a:ext cx="8981440" cy="1572418"/>
          </a:xfrm>
          <a:prstGeom prst="rect">
            <a:avLst/>
          </a:prstGeom>
        </p:spPr>
        <p:txBody>
          <a:bodyPr wrap="square">
            <a:spAutoFit/>
          </a:bodyPr>
          <a:lstStyle/>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0A820A2-EFEC-4759-87B6-F37487984480}"/>
              </a:ext>
            </a:extLst>
          </p:cNvPr>
          <p:cNvSpPr/>
          <p:nvPr/>
        </p:nvSpPr>
        <p:spPr>
          <a:xfrm>
            <a:off x="372199" y="3050183"/>
            <a:ext cx="5147447" cy="3472746"/>
          </a:xfrm>
          <a:prstGeom prst="rect">
            <a:avLst/>
          </a:prstGeom>
        </p:spPr>
        <p:txBody>
          <a:bodyPr wrap="square">
            <a:spAutoFit/>
          </a:bodyPr>
          <a:lstStyle/>
          <a:p>
            <a:pPr>
              <a:lnSpc>
                <a:spcPts val="2400"/>
              </a:lnSpc>
            </a:pPr>
            <a:r>
              <a:rPr lang="fr-FR" b="1" dirty="0">
                <a:solidFill>
                  <a:srgbClr val="4A452A"/>
                </a:solidFill>
              </a:rPr>
              <a:t>Une course au cirque en galante compagnie</a:t>
            </a:r>
            <a:endParaRPr lang="fr-FR" sz="400" b="1" dirty="0">
              <a:solidFill>
                <a:srgbClr val="4A452A"/>
              </a:solidFill>
            </a:endParaRPr>
          </a:p>
          <a:p>
            <a:pPr>
              <a:lnSpc>
                <a:spcPts val="2400"/>
              </a:lnSpc>
            </a:pPr>
            <a:r>
              <a:rPr lang="fr-FR" dirty="0"/>
              <a:t>"</a:t>
            </a:r>
            <a:r>
              <a:rPr lang="fr-FR" b="1" dirty="0"/>
              <a:t>Maxima </a:t>
            </a:r>
            <a:r>
              <a:rPr lang="fr-FR" b="1" dirty="0" err="1"/>
              <a:t>iam</a:t>
            </a:r>
            <a:r>
              <a:rPr lang="fr-FR" b="1" dirty="0"/>
              <a:t> </a:t>
            </a:r>
            <a:r>
              <a:rPr lang="fr-FR" b="1" dirty="0" err="1"/>
              <a:t>vacuo</a:t>
            </a:r>
            <a:r>
              <a:rPr lang="fr-FR" b="1" dirty="0"/>
              <a:t> </a:t>
            </a:r>
            <a:r>
              <a:rPr lang="fr-FR" b="1" dirty="0" err="1"/>
              <a:t>praetor</a:t>
            </a:r>
            <a:r>
              <a:rPr lang="fr-FR" b="1" dirty="0"/>
              <a:t> </a:t>
            </a:r>
            <a:r>
              <a:rPr lang="fr-FR" b="1" dirty="0" err="1"/>
              <a:t>spectacula</a:t>
            </a:r>
            <a:r>
              <a:rPr lang="fr-FR" b="1" dirty="0"/>
              <a:t> </a:t>
            </a:r>
            <a:r>
              <a:rPr lang="fr-FR" b="1" dirty="0" err="1"/>
              <a:t>circo</a:t>
            </a:r>
            <a:endParaRPr lang="fr-FR" b="1" dirty="0"/>
          </a:p>
          <a:p>
            <a:pPr>
              <a:lnSpc>
                <a:spcPts val="2400"/>
              </a:lnSpc>
            </a:pPr>
            <a:r>
              <a:rPr lang="fr-FR" b="1" dirty="0" err="1"/>
              <a:t>quadriiugos</a:t>
            </a:r>
            <a:r>
              <a:rPr lang="fr-FR" b="1" dirty="0"/>
              <a:t> aequo </a:t>
            </a:r>
            <a:r>
              <a:rPr lang="fr-FR" b="1" dirty="0" err="1"/>
              <a:t>carcere</a:t>
            </a:r>
            <a:r>
              <a:rPr lang="fr-FR" b="1" dirty="0"/>
              <a:t> </a:t>
            </a:r>
            <a:r>
              <a:rPr lang="fr-FR" b="1" dirty="0" err="1"/>
              <a:t>misit</a:t>
            </a:r>
            <a:r>
              <a:rPr lang="fr-FR" b="1" dirty="0"/>
              <a:t> </a:t>
            </a:r>
            <a:r>
              <a:rPr lang="fr-FR" b="1" dirty="0" err="1"/>
              <a:t>equos</a:t>
            </a:r>
            <a:r>
              <a:rPr lang="fr-FR" b="1" dirty="0"/>
              <a:t>.</a:t>
            </a:r>
          </a:p>
          <a:p>
            <a:pPr>
              <a:lnSpc>
                <a:spcPts val="2400"/>
              </a:lnSpc>
            </a:pPr>
            <a:r>
              <a:rPr lang="fr-FR" b="1" dirty="0"/>
              <a:t>Cui </a:t>
            </a:r>
            <a:r>
              <a:rPr lang="fr-FR" b="1" dirty="0" err="1"/>
              <a:t>studeas</a:t>
            </a:r>
            <a:r>
              <a:rPr lang="fr-FR" b="1" dirty="0"/>
              <a:t>, </a:t>
            </a:r>
            <a:r>
              <a:rPr lang="fr-FR" b="1" dirty="0" err="1"/>
              <a:t>video</a:t>
            </a:r>
            <a:r>
              <a:rPr lang="fr-FR" b="1" dirty="0"/>
              <a:t> </a:t>
            </a:r>
            <a:r>
              <a:rPr lang="fr-FR" dirty="0"/>
              <a:t>; </a:t>
            </a:r>
            <a:r>
              <a:rPr lang="fr-FR" b="1" dirty="0" err="1"/>
              <a:t>vincet</a:t>
            </a:r>
            <a:r>
              <a:rPr lang="fr-FR" dirty="0"/>
              <a:t>, </a:t>
            </a:r>
            <a:r>
              <a:rPr lang="fr-FR" dirty="0" err="1"/>
              <a:t>cuicumque</a:t>
            </a:r>
            <a:r>
              <a:rPr lang="fr-FR" dirty="0"/>
              <a:t> </a:t>
            </a:r>
            <a:r>
              <a:rPr lang="fr-FR" dirty="0" err="1"/>
              <a:t>favebis</a:t>
            </a:r>
            <a:r>
              <a:rPr lang="fr-FR" dirty="0"/>
              <a:t> ;</a:t>
            </a:r>
            <a:br>
              <a:rPr lang="fr-FR" sz="400" dirty="0"/>
            </a:br>
            <a:r>
              <a:rPr lang="fr-FR" dirty="0"/>
              <a:t>quid </a:t>
            </a:r>
            <a:r>
              <a:rPr lang="fr-FR" dirty="0" err="1"/>
              <a:t>cupias</a:t>
            </a:r>
            <a:r>
              <a:rPr lang="fr-FR" dirty="0"/>
              <a:t>, </a:t>
            </a:r>
            <a:r>
              <a:rPr lang="fr-FR" dirty="0" err="1"/>
              <a:t>ipsi</a:t>
            </a:r>
            <a:r>
              <a:rPr lang="fr-FR" dirty="0"/>
              <a:t> </a:t>
            </a:r>
            <a:r>
              <a:rPr lang="fr-FR" dirty="0" err="1"/>
              <a:t>scire</a:t>
            </a:r>
            <a:r>
              <a:rPr lang="fr-FR" dirty="0"/>
              <a:t> </a:t>
            </a:r>
            <a:r>
              <a:rPr lang="fr-FR" dirty="0" err="1"/>
              <a:t>videntur</a:t>
            </a:r>
            <a:r>
              <a:rPr lang="fr-FR" dirty="0"/>
              <a:t> </a:t>
            </a:r>
            <a:r>
              <a:rPr lang="fr-FR" dirty="0" err="1"/>
              <a:t>equi</a:t>
            </a:r>
            <a:r>
              <a:rPr lang="fr-FR" dirty="0"/>
              <a:t>.</a:t>
            </a:r>
            <a:endParaRPr lang="fr-FR" sz="400" dirty="0"/>
          </a:p>
          <a:p>
            <a:pPr>
              <a:lnSpc>
                <a:spcPts val="2400"/>
              </a:lnSpc>
            </a:pPr>
            <a:r>
              <a:rPr lang="fr-FR" b="1" dirty="0"/>
              <a:t>Me </a:t>
            </a:r>
            <a:r>
              <a:rPr lang="fr-FR" b="1" dirty="0" err="1"/>
              <a:t>miserum</a:t>
            </a:r>
            <a:r>
              <a:rPr lang="fr-FR" b="1" dirty="0"/>
              <a:t> ! </a:t>
            </a:r>
            <a:r>
              <a:rPr lang="fr-FR" b="1" dirty="0" err="1"/>
              <a:t>Metam</a:t>
            </a:r>
            <a:r>
              <a:rPr lang="fr-FR" b="1" dirty="0"/>
              <a:t> </a:t>
            </a:r>
            <a:r>
              <a:rPr lang="fr-FR" b="1" dirty="0" err="1"/>
              <a:t>spatioso</a:t>
            </a:r>
            <a:r>
              <a:rPr lang="fr-FR" b="1" dirty="0"/>
              <a:t> circuit orbe.</a:t>
            </a:r>
          </a:p>
          <a:p>
            <a:pPr>
              <a:lnSpc>
                <a:spcPts val="2400"/>
              </a:lnSpc>
            </a:pPr>
            <a:r>
              <a:rPr lang="fr-FR" b="1" dirty="0"/>
              <a:t>Quid </a:t>
            </a:r>
            <a:r>
              <a:rPr lang="fr-FR" b="1" dirty="0" err="1"/>
              <a:t>facis</a:t>
            </a:r>
            <a:r>
              <a:rPr lang="fr-FR" b="1" dirty="0"/>
              <a:t> ? </a:t>
            </a:r>
            <a:r>
              <a:rPr lang="fr-FR" dirty="0" err="1"/>
              <a:t>Admoto</a:t>
            </a:r>
            <a:r>
              <a:rPr lang="fr-FR" dirty="0"/>
              <a:t> </a:t>
            </a:r>
            <a:r>
              <a:rPr lang="fr-FR" dirty="0" err="1"/>
              <a:t>proxumus</a:t>
            </a:r>
            <a:r>
              <a:rPr lang="fr-FR" dirty="0"/>
              <a:t> axe subit.</a:t>
            </a:r>
          </a:p>
          <a:p>
            <a:pPr>
              <a:lnSpc>
                <a:spcPts val="2400"/>
              </a:lnSpc>
            </a:pPr>
            <a:r>
              <a:rPr lang="fr-FR" b="1" dirty="0"/>
              <a:t>Quid </a:t>
            </a:r>
            <a:r>
              <a:rPr lang="fr-FR" b="1" dirty="0" err="1"/>
              <a:t>facis</a:t>
            </a:r>
            <a:r>
              <a:rPr lang="fr-FR" b="1" dirty="0"/>
              <a:t>, </a:t>
            </a:r>
            <a:r>
              <a:rPr lang="fr-FR" b="1" dirty="0" err="1"/>
              <a:t>infelix</a:t>
            </a:r>
            <a:r>
              <a:rPr lang="fr-FR" b="1" dirty="0"/>
              <a:t> ? </a:t>
            </a:r>
            <a:r>
              <a:rPr lang="fr-FR" dirty="0"/>
              <a:t>Perdis </a:t>
            </a:r>
            <a:r>
              <a:rPr lang="fr-FR" dirty="0" err="1"/>
              <a:t>bona</a:t>
            </a:r>
            <a:r>
              <a:rPr lang="fr-FR" dirty="0"/>
              <a:t> vota </a:t>
            </a:r>
            <a:r>
              <a:rPr lang="fr-FR" dirty="0" err="1"/>
              <a:t>puellae</a:t>
            </a:r>
            <a:r>
              <a:rPr lang="fr-FR" dirty="0"/>
              <a:t> ;</a:t>
            </a:r>
          </a:p>
          <a:p>
            <a:pPr>
              <a:lnSpc>
                <a:spcPts val="2400"/>
              </a:lnSpc>
            </a:pPr>
            <a:r>
              <a:rPr lang="fr-FR" b="1" dirty="0"/>
              <a:t>tende, </a:t>
            </a:r>
            <a:r>
              <a:rPr lang="fr-FR" b="1" dirty="0" err="1"/>
              <a:t>precor</a:t>
            </a:r>
            <a:r>
              <a:rPr lang="fr-FR" b="1" dirty="0"/>
              <a:t>, valida </a:t>
            </a:r>
            <a:r>
              <a:rPr lang="fr-FR" b="1" dirty="0" err="1"/>
              <a:t>lora</a:t>
            </a:r>
            <a:r>
              <a:rPr lang="fr-FR" b="1" dirty="0"/>
              <a:t> </a:t>
            </a:r>
            <a:r>
              <a:rPr lang="fr-FR" b="1" dirty="0" err="1"/>
              <a:t>sinistra</a:t>
            </a:r>
            <a:r>
              <a:rPr lang="fr-FR" b="1" dirty="0"/>
              <a:t> manu !</a:t>
            </a:r>
          </a:p>
          <a:p>
            <a:pPr>
              <a:lnSpc>
                <a:spcPts val="2400"/>
              </a:lnSpc>
            </a:pPr>
            <a:r>
              <a:rPr lang="fr-FR" b="1" dirty="0" err="1"/>
              <a:t>Favimus</a:t>
            </a:r>
            <a:r>
              <a:rPr lang="fr-FR" b="1" dirty="0"/>
              <a:t> </a:t>
            </a:r>
            <a:r>
              <a:rPr lang="fr-FR" b="1" dirty="0" err="1"/>
              <a:t>ignavo</a:t>
            </a:r>
            <a:r>
              <a:rPr lang="fr-FR" b="1" dirty="0"/>
              <a:t> </a:t>
            </a:r>
            <a:r>
              <a:rPr lang="fr-FR" dirty="0"/>
              <a:t>; </a:t>
            </a:r>
            <a:r>
              <a:rPr lang="fr-FR" dirty="0" err="1"/>
              <a:t>sed</a:t>
            </a:r>
            <a:r>
              <a:rPr lang="fr-FR" dirty="0"/>
              <a:t> </a:t>
            </a:r>
            <a:r>
              <a:rPr lang="fr-FR" dirty="0" err="1"/>
              <a:t>enim</a:t>
            </a:r>
            <a:r>
              <a:rPr lang="fr-FR" dirty="0"/>
              <a:t> </a:t>
            </a:r>
            <a:r>
              <a:rPr lang="fr-FR" dirty="0" err="1"/>
              <a:t>revocate</a:t>
            </a:r>
            <a:r>
              <a:rPr lang="fr-FR" dirty="0"/>
              <a:t>, Quirites,</a:t>
            </a:r>
          </a:p>
          <a:p>
            <a:pPr>
              <a:lnSpc>
                <a:spcPts val="2400"/>
              </a:lnSpc>
            </a:pPr>
            <a:r>
              <a:rPr lang="fr-FR" dirty="0"/>
              <a:t>et date </a:t>
            </a:r>
            <a:r>
              <a:rPr lang="fr-FR" dirty="0" err="1"/>
              <a:t>iactatis</a:t>
            </a:r>
            <a:r>
              <a:rPr lang="fr-FR" dirty="0"/>
              <a:t> </a:t>
            </a:r>
            <a:r>
              <a:rPr lang="fr-FR" dirty="0" err="1"/>
              <a:t>undique</a:t>
            </a:r>
            <a:r>
              <a:rPr lang="fr-FR" dirty="0"/>
              <a:t> signa </a:t>
            </a:r>
            <a:r>
              <a:rPr lang="fr-FR" dirty="0" err="1"/>
              <a:t>togis</a:t>
            </a:r>
            <a:r>
              <a:rPr lang="fr-FR" dirty="0"/>
              <a:t> !</a:t>
            </a:r>
          </a:p>
        </p:txBody>
      </p:sp>
      <p:sp>
        <p:nvSpPr>
          <p:cNvPr id="8" name="Titre 1"/>
          <p:cNvSpPr txBox="1">
            <a:spLocks/>
          </p:cNvSpPr>
          <p:nvPr/>
        </p:nvSpPr>
        <p:spPr>
          <a:xfrm>
            <a:off x="261024" y="102429"/>
            <a:ext cx="8612675" cy="121435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dirty="0">
                <a:solidFill>
                  <a:srgbClr val="4A452A"/>
                </a:solidFill>
              </a:rPr>
              <a:t>LIRE. COMPRENDRE. TRADUIRE. </a:t>
            </a:r>
          </a:p>
          <a:p>
            <a:pPr algn="l"/>
            <a:r>
              <a:rPr lang="fr-FR" altLang="fr-FR" sz="2000" b="1" dirty="0">
                <a:solidFill>
                  <a:srgbClr val="A2682C"/>
                </a:solidFill>
                <a:latin typeface="Arial" panose="020B0604020202020204" pitchFamily="34" charset="0"/>
              </a:rPr>
              <a:t>Focus sur un texte: le professeur peut sélectionner des phrases du texte d’Ovide, les étudier afin de les proposer à la mémorisation. </a:t>
            </a:r>
            <a:endParaRPr lang="fr-FR" sz="2000" b="1" dirty="0">
              <a:solidFill>
                <a:srgbClr val="A2682C"/>
              </a:solidFill>
            </a:endParaRPr>
          </a:p>
        </p:txBody>
      </p:sp>
      <p:sp>
        <p:nvSpPr>
          <p:cNvPr id="3" name="ZoneTexte 2"/>
          <p:cNvSpPr txBox="1"/>
          <p:nvPr/>
        </p:nvSpPr>
        <p:spPr>
          <a:xfrm>
            <a:off x="323968" y="1319104"/>
            <a:ext cx="3846181" cy="1754326"/>
          </a:xfrm>
          <a:prstGeom prst="rect">
            <a:avLst/>
          </a:prstGeom>
          <a:solidFill>
            <a:srgbClr val="F0EBD4"/>
          </a:solidFill>
        </p:spPr>
        <p:txBody>
          <a:bodyPr wrap="none" rtlCol="0">
            <a:spAutoFit/>
          </a:bodyPr>
          <a:lstStyle/>
          <a:p>
            <a:r>
              <a:rPr lang="fr-FR" b="1" dirty="0">
                <a:solidFill>
                  <a:srgbClr val="4A452A"/>
                </a:solidFill>
              </a:rPr>
              <a:t>S’attarder sur des faits de langue </a:t>
            </a:r>
          </a:p>
          <a:p>
            <a:r>
              <a:rPr lang="fr-FR" b="1" dirty="0">
                <a:solidFill>
                  <a:srgbClr val="4A452A"/>
                </a:solidFill>
              </a:rPr>
              <a:t>permettant la compréhension et</a:t>
            </a:r>
          </a:p>
          <a:p>
            <a:r>
              <a:rPr lang="fr-FR" b="1" dirty="0">
                <a:solidFill>
                  <a:srgbClr val="4A452A"/>
                </a:solidFill>
              </a:rPr>
              <a:t>l’apprentissage du texte:</a:t>
            </a:r>
          </a:p>
          <a:p>
            <a:r>
              <a:rPr lang="fr-FR" b="1" dirty="0">
                <a:solidFill>
                  <a:srgbClr val="4A452A"/>
                </a:solidFill>
              </a:rPr>
              <a:t>Révisions des déclinaisons, le futur de </a:t>
            </a:r>
          </a:p>
          <a:p>
            <a:r>
              <a:rPr lang="fr-FR" b="1" dirty="0">
                <a:solidFill>
                  <a:srgbClr val="4A452A"/>
                </a:solidFill>
              </a:rPr>
              <a:t>l’indicatif, l’impératif /les pronoms</a:t>
            </a:r>
          </a:p>
          <a:p>
            <a:r>
              <a:rPr lang="fr-FR" b="1" dirty="0">
                <a:solidFill>
                  <a:srgbClr val="4A452A"/>
                </a:solidFill>
              </a:rPr>
              <a:t>-adjectifs interrogatifs …</a:t>
            </a:r>
            <a:endParaRPr lang="fr-FR" dirty="0">
              <a:solidFill>
                <a:srgbClr val="4A452A"/>
              </a:solidFill>
            </a:endParaRPr>
          </a:p>
        </p:txBody>
      </p:sp>
    </p:spTree>
    <p:extLst>
      <p:ext uri="{BB962C8B-B14F-4D97-AF65-F5344CB8AC3E}">
        <p14:creationId xmlns:p14="http://schemas.microsoft.com/office/powerpoint/2010/main" val="261245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85853" y="1334472"/>
            <a:ext cx="8231613" cy="707886"/>
          </a:xfrm>
          <a:prstGeom prst="rect">
            <a:avLst/>
          </a:prstGeom>
          <a:solidFill>
            <a:srgbClr val="F0EBD4"/>
          </a:solidFill>
        </p:spPr>
        <p:txBody>
          <a:bodyPr wrap="square" rtlCol="0">
            <a:spAutoFit/>
          </a:bodyPr>
          <a:lstStyle/>
          <a:p>
            <a:pPr algn="just"/>
            <a:r>
              <a:rPr lang="fr-FR" sz="2000" b="1" dirty="0">
                <a:solidFill>
                  <a:srgbClr val="4A452A"/>
                </a:solidFill>
              </a:rPr>
              <a:t>Intégrer les phrases du texte d’Ovide, les phrases d’exercices d’application des notions de langue abordées et le lexique nouveau dans un dialogue.</a:t>
            </a:r>
            <a:endParaRPr lang="fr-FR" dirty="0">
              <a:solidFill>
                <a:srgbClr val="4A452A"/>
              </a:solidFill>
            </a:endParaRPr>
          </a:p>
        </p:txBody>
      </p:sp>
      <p:sp>
        <p:nvSpPr>
          <p:cNvPr id="6" name="ZoneTexte 5"/>
          <p:cNvSpPr txBox="1"/>
          <p:nvPr/>
        </p:nvSpPr>
        <p:spPr>
          <a:xfrm>
            <a:off x="3799960" y="6485923"/>
            <a:ext cx="4912307" cy="307777"/>
          </a:xfrm>
          <a:prstGeom prst="rect">
            <a:avLst/>
          </a:prstGeom>
          <a:noFill/>
        </p:spPr>
        <p:txBody>
          <a:bodyPr wrap="none" rtlCol="0">
            <a:spAutoFit/>
          </a:bodyPr>
          <a:lstStyle/>
          <a:p>
            <a:r>
              <a:rPr lang="fr-FR" sz="1400" b="1" dirty="0"/>
              <a:t>                                            Académie de Versailles -  Sophie </a:t>
            </a:r>
            <a:r>
              <a:rPr lang="fr-FR" sz="1400" b="1" dirty="0" err="1"/>
              <a:t>Gauyet</a:t>
            </a:r>
            <a:r>
              <a:rPr lang="fr-FR" sz="1400" b="1" dirty="0"/>
              <a:t> </a:t>
            </a:r>
            <a:endParaRPr lang="fr-FR" sz="1400" dirty="0"/>
          </a:p>
        </p:txBody>
      </p:sp>
      <p:sp>
        <p:nvSpPr>
          <p:cNvPr id="8" name="ZoneTexte 7"/>
          <p:cNvSpPr txBox="1"/>
          <p:nvPr/>
        </p:nvSpPr>
        <p:spPr>
          <a:xfrm>
            <a:off x="385853" y="2366210"/>
            <a:ext cx="8231613" cy="3693319"/>
          </a:xfrm>
          <a:prstGeom prst="rect">
            <a:avLst/>
          </a:prstGeom>
          <a:noFill/>
          <a:ln>
            <a:solidFill>
              <a:srgbClr val="800000"/>
            </a:solidFill>
          </a:ln>
        </p:spPr>
        <p:txBody>
          <a:bodyPr wrap="square" rtlCol="0">
            <a:spAutoFit/>
          </a:bodyPr>
          <a:lstStyle/>
          <a:p>
            <a:r>
              <a:rPr lang="fr-FR" dirty="0"/>
              <a:t>- Quirites, </a:t>
            </a:r>
            <a:r>
              <a:rPr lang="fr-FR" dirty="0" err="1"/>
              <a:t>signum</a:t>
            </a:r>
            <a:r>
              <a:rPr lang="fr-FR" dirty="0"/>
              <a:t> </a:t>
            </a:r>
            <a:r>
              <a:rPr lang="fr-FR" dirty="0" err="1"/>
              <a:t>dat</a:t>
            </a:r>
            <a:r>
              <a:rPr lang="fr-FR" dirty="0"/>
              <a:t>! Quirites, </a:t>
            </a:r>
            <a:r>
              <a:rPr lang="fr-FR" dirty="0" err="1"/>
              <a:t>signum</a:t>
            </a:r>
            <a:r>
              <a:rPr lang="fr-FR" dirty="0"/>
              <a:t> </a:t>
            </a:r>
            <a:r>
              <a:rPr lang="fr-FR" dirty="0" err="1"/>
              <a:t>dat</a:t>
            </a:r>
            <a:r>
              <a:rPr lang="fr-FR" dirty="0"/>
              <a:t>! (Citoyens, il donne le signal ! Citoyens, il donne le signal !)</a:t>
            </a:r>
          </a:p>
          <a:p>
            <a:r>
              <a:rPr lang="fr-FR" dirty="0"/>
              <a:t>1,34- Me </a:t>
            </a:r>
            <a:r>
              <a:rPr lang="fr-FR" dirty="0" err="1"/>
              <a:t>miserum</a:t>
            </a:r>
            <a:r>
              <a:rPr lang="fr-FR" dirty="0"/>
              <a:t> ! Me </a:t>
            </a:r>
            <a:r>
              <a:rPr lang="fr-FR" dirty="0" err="1"/>
              <a:t>miserum</a:t>
            </a:r>
            <a:r>
              <a:rPr lang="fr-FR" dirty="0"/>
              <a:t>! (Malheur ! Malheur !)</a:t>
            </a:r>
          </a:p>
          <a:p>
            <a:r>
              <a:rPr lang="fr-FR" dirty="0"/>
              <a:t>1,58- Messala </a:t>
            </a:r>
            <a:r>
              <a:rPr lang="fr-FR" dirty="0" err="1"/>
              <a:t>maximus</a:t>
            </a:r>
            <a:r>
              <a:rPr lang="fr-FR" dirty="0"/>
              <a:t> est. Messala </a:t>
            </a:r>
            <a:r>
              <a:rPr lang="fr-FR" dirty="0" err="1"/>
              <a:t>maximus</a:t>
            </a:r>
            <a:r>
              <a:rPr lang="fr-FR" dirty="0"/>
              <a:t> est . (Messala est le plus fort. Messala est le plus fort.)</a:t>
            </a:r>
          </a:p>
          <a:p>
            <a:r>
              <a:rPr lang="fr-FR" dirty="0" err="1"/>
              <a:t>Eum</a:t>
            </a:r>
            <a:r>
              <a:rPr lang="fr-FR" dirty="0"/>
              <a:t> </a:t>
            </a:r>
            <a:r>
              <a:rPr lang="fr-FR" dirty="0" err="1"/>
              <a:t>vincet</a:t>
            </a:r>
            <a:r>
              <a:rPr lang="fr-FR" dirty="0"/>
              <a:t>. </a:t>
            </a:r>
            <a:r>
              <a:rPr lang="fr-FR" dirty="0" err="1"/>
              <a:t>Eum</a:t>
            </a:r>
            <a:r>
              <a:rPr lang="fr-FR" dirty="0"/>
              <a:t> </a:t>
            </a:r>
            <a:r>
              <a:rPr lang="fr-FR" dirty="0" err="1"/>
              <a:t>vincet</a:t>
            </a:r>
            <a:r>
              <a:rPr lang="fr-FR" dirty="0"/>
              <a:t>.(Il vaincra. Il vaincra.)</a:t>
            </a:r>
          </a:p>
          <a:p>
            <a:r>
              <a:rPr lang="fr-FR" dirty="0"/>
              <a:t>2,08-Ille Ben Hur </a:t>
            </a:r>
            <a:r>
              <a:rPr lang="fr-FR" dirty="0" err="1"/>
              <a:t>maximus</a:t>
            </a:r>
            <a:r>
              <a:rPr lang="fr-FR" dirty="0"/>
              <a:t> est. Ille Ben Hur </a:t>
            </a:r>
            <a:r>
              <a:rPr lang="fr-FR" dirty="0" err="1"/>
              <a:t>maximus</a:t>
            </a:r>
            <a:r>
              <a:rPr lang="fr-FR" dirty="0"/>
              <a:t> est. (Ben-Hur est le plus fort. Ben-Hur est le plus fort.)</a:t>
            </a:r>
          </a:p>
          <a:p>
            <a:r>
              <a:rPr lang="fr-FR" dirty="0"/>
              <a:t>Qui </a:t>
            </a:r>
            <a:r>
              <a:rPr lang="fr-FR" dirty="0" err="1"/>
              <a:t>athleta</a:t>
            </a:r>
            <a:r>
              <a:rPr lang="fr-FR" dirty="0"/>
              <a:t> </a:t>
            </a:r>
            <a:r>
              <a:rPr lang="fr-FR" dirty="0" err="1"/>
              <a:t>eum</a:t>
            </a:r>
            <a:r>
              <a:rPr lang="fr-FR" dirty="0"/>
              <a:t>  </a:t>
            </a:r>
            <a:r>
              <a:rPr lang="fr-FR" dirty="0" err="1"/>
              <a:t>vincere</a:t>
            </a:r>
            <a:r>
              <a:rPr lang="fr-FR" dirty="0"/>
              <a:t> </a:t>
            </a:r>
            <a:r>
              <a:rPr lang="fr-FR" dirty="0" err="1"/>
              <a:t>potest</a:t>
            </a:r>
            <a:r>
              <a:rPr lang="fr-FR" dirty="0"/>
              <a:t>? Qui </a:t>
            </a:r>
            <a:r>
              <a:rPr lang="fr-FR" dirty="0" err="1"/>
              <a:t>athleta</a:t>
            </a:r>
            <a:r>
              <a:rPr lang="fr-FR" dirty="0"/>
              <a:t> </a:t>
            </a:r>
            <a:r>
              <a:rPr lang="fr-FR" dirty="0" err="1"/>
              <a:t>eum</a:t>
            </a:r>
            <a:r>
              <a:rPr lang="fr-FR" dirty="0"/>
              <a:t>  </a:t>
            </a:r>
            <a:r>
              <a:rPr lang="fr-FR" dirty="0" err="1"/>
              <a:t>vincere</a:t>
            </a:r>
            <a:r>
              <a:rPr lang="fr-FR" dirty="0"/>
              <a:t> </a:t>
            </a:r>
            <a:r>
              <a:rPr lang="fr-FR" dirty="0" err="1"/>
              <a:t>potest</a:t>
            </a:r>
            <a:r>
              <a:rPr lang="fr-FR" dirty="0"/>
              <a:t>? (Quel athlète peut le vaincre ? Quel athlète peut le vaincre ?)</a:t>
            </a:r>
          </a:p>
          <a:p>
            <a:r>
              <a:rPr lang="fr-FR" dirty="0"/>
              <a:t>2,14- Tende, Ben Hur, </a:t>
            </a:r>
            <a:r>
              <a:rPr lang="fr-FR" dirty="0" err="1"/>
              <a:t>precor</a:t>
            </a:r>
            <a:r>
              <a:rPr lang="fr-FR" dirty="0"/>
              <a:t>, valida </a:t>
            </a:r>
            <a:r>
              <a:rPr lang="fr-FR" dirty="0" err="1"/>
              <a:t>lora</a:t>
            </a:r>
            <a:r>
              <a:rPr lang="fr-FR" dirty="0"/>
              <a:t> </a:t>
            </a:r>
            <a:r>
              <a:rPr lang="fr-FR" dirty="0" err="1"/>
              <a:t>sinistra</a:t>
            </a:r>
            <a:r>
              <a:rPr lang="fr-FR" dirty="0"/>
              <a:t> manu ! Tende, </a:t>
            </a:r>
            <a:r>
              <a:rPr lang="fr-FR" dirty="0" err="1"/>
              <a:t>precor</a:t>
            </a:r>
            <a:r>
              <a:rPr lang="fr-FR" dirty="0"/>
              <a:t>, valida </a:t>
            </a:r>
            <a:r>
              <a:rPr lang="fr-FR" dirty="0" err="1"/>
              <a:t>lora</a:t>
            </a:r>
            <a:r>
              <a:rPr lang="fr-FR" dirty="0"/>
              <a:t> </a:t>
            </a:r>
            <a:r>
              <a:rPr lang="fr-FR" dirty="0" err="1"/>
              <a:t>sinistra</a:t>
            </a:r>
            <a:r>
              <a:rPr lang="fr-FR" dirty="0"/>
              <a:t> manu ! (Je t’en supplie Ben Hur, tire d’une main vigoureuse les rênes  gauches ! Je t’en supplie Ben Hur, tire d’une main vigoureuse les rênes  </a:t>
            </a:r>
            <a:r>
              <a:rPr lang="fr-FR"/>
              <a:t>gauches !)…</a:t>
            </a:r>
            <a:endParaRPr lang="fr-FR" sz="2800" b="1" dirty="0">
              <a:solidFill>
                <a:srgbClr val="C00000"/>
              </a:solidFill>
            </a:endParaRPr>
          </a:p>
        </p:txBody>
      </p:sp>
      <p:sp>
        <p:nvSpPr>
          <p:cNvPr id="7" name="Titre 1"/>
          <p:cNvSpPr txBox="1">
            <a:spLocks/>
          </p:cNvSpPr>
          <p:nvPr/>
        </p:nvSpPr>
        <p:spPr>
          <a:xfrm>
            <a:off x="337617" y="119141"/>
            <a:ext cx="8488855" cy="121435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dirty="0">
                <a:solidFill>
                  <a:srgbClr val="4A452A"/>
                </a:solidFill>
              </a:rPr>
              <a:t>LIRE. COMPRENDRE. ECRIRE</a:t>
            </a:r>
          </a:p>
          <a:p>
            <a:pPr algn="l"/>
            <a:r>
              <a:rPr lang="fr-FR" altLang="fr-FR" sz="2400" b="1" dirty="0">
                <a:solidFill>
                  <a:srgbClr val="A2682C"/>
                </a:solidFill>
                <a:latin typeface="Arial" panose="020B0604020202020204" pitchFamily="34" charset="0"/>
              </a:rPr>
              <a:t>Rédiger collectivement un dialogue </a:t>
            </a:r>
            <a:endParaRPr lang="fr-FR" sz="2200" b="1" dirty="0">
              <a:solidFill>
                <a:srgbClr val="A2682C"/>
              </a:solidFill>
            </a:endParaRPr>
          </a:p>
        </p:txBody>
      </p:sp>
    </p:spTree>
    <p:extLst>
      <p:ext uri="{BB962C8B-B14F-4D97-AF65-F5344CB8AC3E}">
        <p14:creationId xmlns:p14="http://schemas.microsoft.com/office/powerpoint/2010/main" val="301202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799960" y="6495774"/>
            <a:ext cx="5072607" cy="307777"/>
          </a:xfrm>
          <a:prstGeom prst="rect">
            <a:avLst/>
          </a:prstGeom>
          <a:noFill/>
        </p:spPr>
        <p:txBody>
          <a:bodyPr wrap="none" rtlCol="0">
            <a:spAutoFit/>
          </a:bodyPr>
          <a:lstStyle/>
          <a:p>
            <a:r>
              <a:rPr lang="fr-FR" sz="1400" b="1" dirty="0"/>
              <a:t>                                               Académie de Versailles -  Sophie </a:t>
            </a:r>
            <a:r>
              <a:rPr lang="fr-FR" sz="1400" b="1" dirty="0" err="1"/>
              <a:t>Gauyet</a:t>
            </a:r>
            <a:r>
              <a:rPr lang="fr-FR" sz="1400" b="1" dirty="0"/>
              <a:t> </a:t>
            </a:r>
            <a:endParaRPr lang="fr-FR" sz="1400" dirty="0"/>
          </a:p>
        </p:txBody>
      </p:sp>
      <p:sp>
        <p:nvSpPr>
          <p:cNvPr id="2" name="Rectangle 1">
            <a:extLst>
              <a:ext uri="{FF2B5EF4-FFF2-40B4-BE49-F238E27FC236}">
                <a16:creationId xmlns:a16="http://schemas.microsoft.com/office/drawing/2014/main" id="{72F54E95-022F-40F1-A834-344D8807F7AC}"/>
              </a:ext>
            </a:extLst>
          </p:cNvPr>
          <p:cNvSpPr/>
          <p:nvPr/>
        </p:nvSpPr>
        <p:spPr>
          <a:xfrm>
            <a:off x="320126" y="1317425"/>
            <a:ext cx="8356514" cy="1355499"/>
          </a:xfrm>
          <a:prstGeom prst="rect">
            <a:avLst/>
          </a:prstGeom>
          <a:solidFill>
            <a:srgbClr val="F0EBD4"/>
          </a:solidFill>
        </p:spPr>
        <p:txBody>
          <a:bodyPr wrap="square">
            <a:spAutoFit/>
          </a:bodyPr>
          <a:lstStyle/>
          <a:p>
            <a:pPr>
              <a:lnSpc>
                <a:spcPts val="2500"/>
              </a:lnSpc>
            </a:pPr>
            <a:r>
              <a:rPr lang="fr-FR" b="1" dirty="0">
                <a:solidFill>
                  <a:srgbClr val="4A452A"/>
                </a:solidFill>
              </a:rPr>
              <a:t>1- Projeter la scène de la course de chars de Ben-Hur</a:t>
            </a:r>
          </a:p>
          <a:p>
            <a:pPr>
              <a:lnSpc>
                <a:spcPts val="2500"/>
              </a:lnSpc>
            </a:pPr>
            <a:r>
              <a:rPr lang="fr-FR" b="1" dirty="0">
                <a:solidFill>
                  <a:srgbClr val="4A452A"/>
                </a:solidFill>
              </a:rPr>
              <a:t>2- Produire collectivement un dialogue en classe</a:t>
            </a:r>
          </a:p>
          <a:p>
            <a:pPr>
              <a:lnSpc>
                <a:spcPts val="2500"/>
              </a:lnSpc>
            </a:pPr>
            <a:r>
              <a:rPr lang="fr-FR" b="1" dirty="0">
                <a:solidFill>
                  <a:srgbClr val="4A452A"/>
                </a:solidFill>
              </a:rPr>
              <a:t>3- Répéter le dialogue en  projetant la scène </a:t>
            </a:r>
          </a:p>
          <a:p>
            <a:pPr>
              <a:lnSpc>
                <a:spcPts val="2500"/>
              </a:lnSpc>
            </a:pPr>
            <a:r>
              <a:rPr lang="fr-FR" b="1" dirty="0">
                <a:solidFill>
                  <a:srgbClr val="4A452A"/>
                </a:solidFill>
              </a:rPr>
              <a:t>4- Doubler en vo  et réaliser une capsule </a:t>
            </a:r>
            <a:r>
              <a:rPr lang="fr-FR" b="1" dirty="0" err="1">
                <a:solidFill>
                  <a:srgbClr val="4A452A"/>
                </a:solidFill>
              </a:rPr>
              <a:t>video</a:t>
            </a:r>
            <a:r>
              <a:rPr lang="fr-FR" b="1" dirty="0">
                <a:solidFill>
                  <a:srgbClr val="4A452A"/>
                </a:solidFill>
              </a:rPr>
              <a:t>  (voir la </a:t>
            </a:r>
            <a:r>
              <a:rPr lang="fr-FR" b="1">
                <a:solidFill>
                  <a:srgbClr val="4A452A"/>
                </a:solidFill>
              </a:rPr>
              <a:t>capsule jointe)</a:t>
            </a:r>
            <a:endParaRPr lang="fr-FR" b="1" i="1" dirty="0">
              <a:solidFill>
                <a:srgbClr val="4A452A"/>
              </a:solidFill>
            </a:endParaRPr>
          </a:p>
        </p:txBody>
      </p:sp>
      <p:sp>
        <p:nvSpPr>
          <p:cNvPr id="8" name="Titre 1"/>
          <p:cNvSpPr txBox="1">
            <a:spLocks/>
          </p:cNvSpPr>
          <p:nvPr/>
        </p:nvSpPr>
        <p:spPr>
          <a:xfrm>
            <a:off x="320126" y="103065"/>
            <a:ext cx="8634965" cy="121435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dirty="0">
                <a:solidFill>
                  <a:srgbClr val="4A452A"/>
                </a:solidFill>
              </a:rPr>
              <a:t>DIRE ET METTRE EN SCENE LE LEXIQUE</a:t>
            </a:r>
          </a:p>
          <a:p>
            <a:pPr algn="l"/>
            <a:r>
              <a:rPr lang="fr-FR" altLang="fr-FR" sz="2400" b="1" dirty="0">
                <a:solidFill>
                  <a:srgbClr val="A2682C"/>
                </a:solidFill>
                <a:cs typeface="Times New Roman" pitchFamily="18" charset="0"/>
              </a:rPr>
              <a:t>Commenter la course de chars de Ben-Hur en VO </a:t>
            </a:r>
            <a:endParaRPr lang="fr-FR" sz="2200" b="1" dirty="0">
              <a:solidFill>
                <a:srgbClr val="A2682C"/>
              </a:solidFill>
            </a:endParaRPr>
          </a:p>
        </p:txBody>
      </p:sp>
      <p:sp>
        <p:nvSpPr>
          <p:cNvPr id="7" name="Titre 1">
            <a:extLst>
              <a:ext uri="{FF2B5EF4-FFF2-40B4-BE49-F238E27FC236}">
                <a16:creationId xmlns:a16="http://schemas.microsoft.com/office/drawing/2014/main" id="{6A7F5E1A-9688-4207-8617-E2E0B9BEE0C9}"/>
              </a:ext>
            </a:extLst>
          </p:cNvPr>
          <p:cNvSpPr txBox="1">
            <a:spLocks/>
          </p:cNvSpPr>
          <p:nvPr/>
        </p:nvSpPr>
        <p:spPr>
          <a:xfrm>
            <a:off x="0" y="3149600"/>
            <a:ext cx="9107492" cy="10769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dirty="0">
                <a:solidFill>
                  <a:srgbClr val="4A452A"/>
                </a:solidFill>
              </a:rPr>
              <a:t>    CONFRONTER L’ANTIQUE AU MODERNE</a:t>
            </a:r>
          </a:p>
          <a:p>
            <a:pPr algn="l"/>
            <a:r>
              <a:rPr lang="fr-FR" altLang="fr-FR" sz="2400" b="1" dirty="0">
                <a:solidFill>
                  <a:srgbClr val="A2682C"/>
                </a:solidFill>
                <a:cs typeface="Times New Roman" pitchFamily="18" charset="0"/>
              </a:rPr>
              <a:t> </a:t>
            </a:r>
            <a:endParaRPr lang="fr-FR" sz="2200" b="1" dirty="0">
              <a:solidFill>
                <a:srgbClr val="A2682C"/>
              </a:solidFill>
            </a:endParaRPr>
          </a:p>
        </p:txBody>
      </p:sp>
      <p:sp>
        <p:nvSpPr>
          <p:cNvPr id="9" name="Rectangle 8">
            <a:extLst>
              <a:ext uri="{FF2B5EF4-FFF2-40B4-BE49-F238E27FC236}">
                <a16:creationId xmlns:a16="http://schemas.microsoft.com/office/drawing/2014/main" id="{9B247366-FCBD-4C18-B6DC-2FFECD0885B0}"/>
              </a:ext>
            </a:extLst>
          </p:cNvPr>
          <p:cNvSpPr/>
          <p:nvPr/>
        </p:nvSpPr>
        <p:spPr>
          <a:xfrm>
            <a:off x="320126" y="3982720"/>
            <a:ext cx="8356514" cy="1569660"/>
          </a:xfrm>
          <a:prstGeom prst="rect">
            <a:avLst/>
          </a:prstGeom>
          <a:solidFill>
            <a:srgbClr val="F0EBD4"/>
          </a:solidFill>
        </p:spPr>
        <p:txBody>
          <a:bodyPr wrap="square">
            <a:spAutoFit/>
          </a:bodyPr>
          <a:lstStyle/>
          <a:p>
            <a:r>
              <a:rPr lang="fr-FR" dirty="0">
                <a:solidFill>
                  <a:srgbClr val="4A452A"/>
                </a:solidFill>
              </a:rPr>
              <a:t>1- Projection de la vidéo </a:t>
            </a:r>
            <a:r>
              <a:rPr lang="fr-FR" i="1" dirty="0">
                <a:solidFill>
                  <a:srgbClr val="4A452A"/>
                </a:solidFill>
              </a:rPr>
              <a:t>Star Wars vs Ben-Hur </a:t>
            </a:r>
            <a:r>
              <a:rPr lang="fr-FR" dirty="0">
                <a:solidFill>
                  <a:srgbClr val="4A452A"/>
                </a:solidFill>
              </a:rPr>
              <a:t>d’Annie </a:t>
            </a:r>
            <a:r>
              <a:rPr lang="fr-FR" dirty="0" err="1">
                <a:solidFill>
                  <a:srgbClr val="4A452A"/>
                </a:solidFill>
              </a:rPr>
              <a:t>Collognat</a:t>
            </a:r>
            <a:r>
              <a:rPr lang="fr-FR" dirty="0">
                <a:solidFill>
                  <a:srgbClr val="4A452A"/>
                </a:solidFill>
              </a:rPr>
              <a:t> autour du thème du cirque</a:t>
            </a:r>
          </a:p>
          <a:p>
            <a:endParaRPr lang="fr-FR" sz="300" dirty="0">
              <a:solidFill>
                <a:srgbClr val="4A452A"/>
              </a:solidFill>
            </a:endParaRPr>
          </a:p>
          <a:p>
            <a:r>
              <a:rPr lang="fr-FR" dirty="0">
                <a:solidFill>
                  <a:srgbClr val="4A452A"/>
                </a:solidFill>
              </a:rPr>
              <a:t>2- Projection du diaporama </a:t>
            </a:r>
            <a:r>
              <a:rPr lang="fr-FR" i="1" dirty="0">
                <a:solidFill>
                  <a:srgbClr val="4A452A"/>
                </a:solidFill>
              </a:rPr>
              <a:t>De l’Iliade à Star Wars d’Annie </a:t>
            </a:r>
            <a:r>
              <a:rPr lang="fr-FR" dirty="0">
                <a:solidFill>
                  <a:srgbClr val="4A452A"/>
                </a:solidFill>
              </a:rPr>
              <a:t> </a:t>
            </a:r>
            <a:r>
              <a:rPr lang="fr-FR" dirty="0" err="1">
                <a:solidFill>
                  <a:srgbClr val="4A452A"/>
                </a:solidFill>
              </a:rPr>
              <a:t>Collognat</a:t>
            </a:r>
            <a:r>
              <a:rPr lang="fr-FR" dirty="0">
                <a:solidFill>
                  <a:srgbClr val="4A452A"/>
                </a:solidFill>
              </a:rPr>
              <a:t> autour du thème du héros </a:t>
            </a:r>
            <a:endParaRPr lang="fr-FR" i="1" dirty="0">
              <a:solidFill>
                <a:srgbClr val="4A452A"/>
              </a:solidFill>
            </a:endParaRPr>
          </a:p>
          <a:p>
            <a:endParaRPr lang="fr-FR" sz="300" i="1" dirty="0">
              <a:solidFill>
                <a:srgbClr val="4A452A"/>
              </a:solidFill>
            </a:endParaRPr>
          </a:p>
          <a:p>
            <a:endParaRPr lang="fr-FR" dirty="0"/>
          </a:p>
        </p:txBody>
      </p:sp>
    </p:spTree>
    <p:extLst>
      <p:ext uri="{BB962C8B-B14F-4D97-AF65-F5344CB8AC3E}">
        <p14:creationId xmlns:p14="http://schemas.microsoft.com/office/powerpoint/2010/main" val="237404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03200" y="119141"/>
            <a:ext cx="8862632" cy="1516619"/>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dirty="0">
                <a:solidFill>
                  <a:srgbClr val="4A452A"/>
                </a:solidFill>
              </a:rPr>
              <a:t>ACQUERIR DES ÉLÉMENTS DE CULTURE </a:t>
            </a:r>
          </a:p>
          <a:p>
            <a:pPr algn="l"/>
            <a:r>
              <a:rPr lang="fr-FR" sz="3200" b="1" dirty="0">
                <a:solidFill>
                  <a:srgbClr val="4A452A"/>
                </a:solidFill>
              </a:rPr>
              <a:t>TRAVAILLER LE LEXIQUE</a:t>
            </a:r>
          </a:p>
          <a:p>
            <a:pPr algn="l"/>
            <a:r>
              <a:rPr lang="fr-FR" altLang="fr-FR" sz="2200" b="1" dirty="0">
                <a:solidFill>
                  <a:srgbClr val="A2682C"/>
                </a:solidFill>
                <a:cs typeface="Times New Roman" pitchFamily="18" charset="0"/>
              </a:rPr>
              <a:t>Observer l’iconographie et construire un lexique : les élèves décrivent la scène en utilisant le lexique fourni et des formules simples comme « </a:t>
            </a:r>
            <a:r>
              <a:rPr lang="fr-FR" altLang="fr-FR" sz="2200" b="1" dirty="0" err="1">
                <a:solidFill>
                  <a:srgbClr val="A2682C"/>
                </a:solidFill>
                <a:cs typeface="Times New Roman" pitchFamily="18" charset="0"/>
              </a:rPr>
              <a:t>video</a:t>
            </a:r>
            <a:r>
              <a:rPr lang="fr-FR" altLang="fr-FR" sz="2200" b="1" dirty="0">
                <a:solidFill>
                  <a:srgbClr val="A2682C"/>
                </a:solidFill>
                <a:cs typeface="Times New Roman" pitchFamily="18" charset="0"/>
              </a:rPr>
              <a:t>…/est - </a:t>
            </a:r>
            <a:r>
              <a:rPr lang="fr-FR" altLang="fr-FR" sz="2200" b="1" dirty="0" err="1">
                <a:solidFill>
                  <a:srgbClr val="A2682C"/>
                </a:solidFill>
                <a:cs typeface="Times New Roman" pitchFamily="18" charset="0"/>
              </a:rPr>
              <a:t>sunt</a:t>
            </a:r>
            <a:r>
              <a:rPr lang="fr-FR" altLang="fr-FR" sz="2200" b="1" dirty="0">
                <a:solidFill>
                  <a:srgbClr val="A2682C"/>
                </a:solidFill>
                <a:cs typeface="Times New Roman" pitchFamily="18" charset="0"/>
              </a:rPr>
              <a:t>… »</a:t>
            </a:r>
            <a:endParaRPr lang="fr-FR" sz="2200" b="1" dirty="0">
              <a:solidFill>
                <a:srgbClr val="A2682C"/>
              </a:solidFill>
            </a:endParaRPr>
          </a:p>
        </p:txBody>
      </p:sp>
      <p:sp>
        <p:nvSpPr>
          <p:cNvPr id="6" name="ZoneTexte 5"/>
          <p:cNvSpPr txBox="1"/>
          <p:nvPr/>
        </p:nvSpPr>
        <p:spPr>
          <a:xfrm>
            <a:off x="3770023" y="6495774"/>
            <a:ext cx="4752007" cy="307777"/>
          </a:xfrm>
          <a:prstGeom prst="rect">
            <a:avLst/>
          </a:prstGeom>
          <a:noFill/>
        </p:spPr>
        <p:txBody>
          <a:bodyPr wrap="none" rtlCol="0">
            <a:spAutoFit/>
          </a:bodyPr>
          <a:lstStyle/>
          <a:p>
            <a:r>
              <a:rPr lang="fr-FR" sz="1400" b="1" dirty="0"/>
              <a:t>                                        Académie de Versailles -  Sophie </a:t>
            </a:r>
            <a:r>
              <a:rPr lang="fr-FR" sz="1400" b="1" dirty="0" err="1"/>
              <a:t>Gauyet</a:t>
            </a:r>
            <a:r>
              <a:rPr lang="fr-FR" sz="1400" b="1" dirty="0"/>
              <a:t> </a:t>
            </a:r>
            <a:endParaRPr lang="fr-FR" sz="1400" dirty="0"/>
          </a:p>
        </p:txBody>
      </p:sp>
      <p:sp>
        <p:nvSpPr>
          <p:cNvPr id="2" name="Légende encadrée 1 1"/>
          <p:cNvSpPr/>
          <p:nvPr/>
        </p:nvSpPr>
        <p:spPr>
          <a:xfrm>
            <a:off x="170050" y="3008293"/>
            <a:ext cx="2136270" cy="553558"/>
          </a:xfrm>
          <a:prstGeom prst="borderCallout1">
            <a:avLst>
              <a:gd name="adj1" fmla="val 105078"/>
              <a:gd name="adj2" fmla="val 15518"/>
              <a:gd name="adj3" fmla="val 112274"/>
              <a:gd name="adj4" fmla="val 15984"/>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Monumentum,i,n</a:t>
            </a:r>
            <a:endParaRPr lang="fr-FR"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Légende encadrée 1 6"/>
          <p:cNvSpPr/>
          <p:nvPr/>
        </p:nvSpPr>
        <p:spPr>
          <a:xfrm>
            <a:off x="203200" y="2293602"/>
            <a:ext cx="1971040" cy="588212"/>
          </a:xfrm>
          <a:prstGeom prst="borderCallout1">
            <a:avLst>
              <a:gd name="adj1" fmla="val 104085"/>
              <a:gd name="adj2" fmla="val 89923"/>
              <a:gd name="adj3" fmla="val 106728"/>
              <a:gd name="adj4" fmla="val 89377"/>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Equus, </a:t>
            </a:r>
            <a:r>
              <a:rPr lang="fr-FR" dirty="0" err="1">
                <a:solidFill>
                  <a:srgbClr val="000000"/>
                </a:solidFill>
              </a:rPr>
              <a:t>i,m</a:t>
            </a:r>
            <a:r>
              <a:rPr lang="fr-FR" dirty="0">
                <a:solidFill>
                  <a:srgbClr val="000000"/>
                </a:solidFill>
              </a:rPr>
              <a:t> </a:t>
            </a:r>
          </a:p>
        </p:txBody>
      </p:sp>
      <p:sp>
        <p:nvSpPr>
          <p:cNvPr id="9" name="Légende encadrée 1 8"/>
          <p:cNvSpPr/>
          <p:nvPr/>
        </p:nvSpPr>
        <p:spPr>
          <a:xfrm>
            <a:off x="5059682" y="2328254"/>
            <a:ext cx="2449050" cy="553560"/>
          </a:xfrm>
          <a:prstGeom prst="borderCallout1">
            <a:avLst>
              <a:gd name="adj1" fmla="val 98775"/>
              <a:gd name="adj2" fmla="val 7680"/>
              <a:gd name="adj3" fmla="val 95174"/>
              <a:gd name="adj4" fmla="val 6758"/>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Circus </a:t>
            </a:r>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Maximus</a:t>
            </a:r>
            <a:endParaRPr lang="fr-FR" dirty="0">
              <a:solidFill>
                <a:srgbClr val="000000"/>
              </a:solidFill>
            </a:endParaRPr>
          </a:p>
        </p:txBody>
      </p:sp>
      <p:sp>
        <p:nvSpPr>
          <p:cNvPr id="3" name="ZoneTexte 2"/>
          <p:cNvSpPr txBox="1"/>
          <p:nvPr/>
        </p:nvSpPr>
        <p:spPr>
          <a:xfrm>
            <a:off x="203200" y="1597136"/>
            <a:ext cx="8615680" cy="369332"/>
          </a:xfrm>
          <a:prstGeom prst="rect">
            <a:avLst/>
          </a:prstGeom>
          <a:solidFill>
            <a:schemeClr val="tx1">
              <a:lumMod val="75000"/>
              <a:lumOff val="25000"/>
            </a:schemeClr>
          </a:solidFill>
        </p:spPr>
        <p:txBody>
          <a:bodyPr wrap="square" rtlCol="0">
            <a:spAutoFit/>
          </a:bodyPr>
          <a:lstStyle/>
          <a:p>
            <a:r>
              <a:rPr lang="fr-FR" b="1" dirty="0">
                <a:solidFill>
                  <a:schemeClr val="accent6">
                    <a:lumMod val="60000"/>
                    <a:lumOff val="40000"/>
                  </a:schemeClr>
                </a:solidFill>
              </a:rPr>
              <a:t>Chars sur la piste, mosaïque, IIe siècle, musée de Lyon</a:t>
            </a:r>
          </a:p>
        </p:txBody>
      </p:sp>
      <p:sp>
        <p:nvSpPr>
          <p:cNvPr id="10" name="Légende encadrée 1 9"/>
          <p:cNvSpPr/>
          <p:nvPr/>
        </p:nvSpPr>
        <p:spPr>
          <a:xfrm>
            <a:off x="5059682" y="3008293"/>
            <a:ext cx="2449050" cy="553558"/>
          </a:xfrm>
          <a:prstGeom prst="borderCallout1">
            <a:avLst>
              <a:gd name="adj1" fmla="val 98093"/>
              <a:gd name="adj2" fmla="val 23024"/>
              <a:gd name="adj3" fmla="val 96332"/>
              <a:gd name="adj4" fmla="val 12340"/>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Ludi</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circenses</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m,pl</a:t>
            </a:r>
            <a:endParaRPr lang="fr-FR" dirty="0">
              <a:solidFill>
                <a:srgbClr val="000000"/>
              </a:solidFill>
            </a:endParaRPr>
          </a:p>
        </p:txBody>
      </p:sp>
      <p:sp>
        <p:nvSpPr>
          <p:cNvPr id="11" name="Légende encadrée 1 6">
            <a:extLst>
              <a:ext uri="{FF2B5EF4-FFF2-40B4-BE49-F238E27FC236}">
                <a16:creationId xmlns:a16="http://schemas.microsoft.com/office/drawing/2014/main" id="{0D017E74-9915-410E-9E9C-250EFC9B1065}"/>
              </a:ext>
            </a:extLst>
          </p:cNvPr>
          <p:cNvSpPr/>
          <p:nvPr/>
        </p:nvSpPr>
        <p:spPr>
          <a:xfrm>
            <a:off x="2489201" y="2881814"/>
            <a:ext cx="2255520" cy="680036"/>
          </a:xfrm>
          <a:prstGeom prst="borderCallout1">
            <a:avLst>
              <a:gd name="adj1" fmla="val 104085"/>
              <a:gd name="adj2" fmla="val 89923"/>
              <a:gd name="adj3" fmla="val 105806"/>
              <a:gd name="adj4" fmla="val 63796"/>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a:solidFill>
                  <a:srgbClr val="000000"/>
                </a:solidFill>
              </a:rPr>
              <a:t>cursus,us,m</a:t>
            </a:r>
            <a:r>
              <a:rPr lang="fr-FR" dirty="0">
                <a:solidFill>
                  <a:srgbClr val="000000"/>
                </a:solidFill>
              </a:rPr>
              <a:t> </a:t>
            </a:r>
          </a:p>
        </p:txBody>
      </p:sp>
      <p:sp>
        <p:nvSpPr>
          <p:cNvPr id="12" name="Légende encadrée 1 15">
            <a:extLst>
              <a:ext uri="{FF2B5EF4-FFF2-40B4-BE49-F238E27FC236}">
                <a16:creationId xmlns:a16="http://schemas.microsoft.com/office/drawing/2014/main" id="{BC4DD6B3-74B8-4314-8BF3-719406992AF0}"/>
              </a:ext>
            </a:extLst>
          </p:cNvPr>
          <p:cNvSpPr/>
          <p:nvPr/>
        </p:nvSpPr>
        <p:spPr>
          <a:xfrm>
            <a:off x="170049" y="4426020"/>
            <a:ext cx="1994032" cy="485147"/>
          </a:xfrm>
          <a:prstGeom prst="borderCallout1">
            <a:avLst>
              <a:gd name="adj1" fmla="val 105078"/>
              <a:gd name="adj2" fmla="val 78936"/>
              <a:gd name="adj3" fmla="val 139565"/>
              <a:gd name="adj4" fmla="val 81887"/>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rgbClr val="000000"/>
                </a:solidFill>
              </a:rPr>
              <a:t>Mappa, </a:t>
            </a:r>
            <a:r>
              <a:rPr lang="fr-FR" dirty="0" err="1">
                <a:solidFill>
                  <a:srgbClr val="000000"/>
                </a:solidFill>
              </a:rPr>
              <a:t>ae,f</a:t>
            </a:r>
            <a:r>
              <a:rPr lang="fr-FR" dirty="0">
                <a:solidFill>
                  <a:srgbClr val="000000"/>
                </a:solidFill>
              </a:rPr>
              <a:t> </a:t>
            </a:r>
          </a:p>
          <a:p>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Légende encadrée 1 12">
            <a:extLst>
              <a:ext uri="{FF2B5EF4-FFF2-40B4-BE49-F238E27FC236}">
                <a16:creationId xmlns:a16="http://schemas.microsoft.com/office/drawing/2014/main" id="{E3142355-3A34-431B-9D66-43D0A742EE95}"/>
              </a:ext>
            </a:extLst>
          </p:cNvPr>
          <p:cNvSpPr/>
          <p:nvPr/>
        </p:nvSpPr>
        <p:spPr>
          <a:xfrm>
            <a:off x="2489200" y="5811520"/>
            <a:ext cx="1818640" cy="684254"/>
          </a:xfrm>
          <a:prstGeom prst="borderCallout1">
            <a:avLst>
              <a:gd name="adj1" fmla="val 105050"/>
              <a:gd name="adj2" fmla="val 65900"/>
              <a:gd name="adj3" fmla="val 104927"/>
              <a:gd name="adj4" fmla="val 60266"/>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Agitator</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oris</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m</a:t>
            </a:r>
          </a:p>
          <a:p>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Auriga</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ae</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f</a:t>
            </a:r>
          </a:p>
        </p:txBody>
      </p:sp>
      <p:sp>
        <p:nvSpPr>
          <p:cNvPr id="14" name="Légende encadrée 1 10">
            <a:extLst>
              <a:ext uri="{FF2B5EF4-FFF2-40B4-BE49-F238E27FC236}">
                <a16:creationId xmlns:a16="http://schemas.microsoft.com/office/drawing/2014/main" id="{113542B9-385F-4436-8E17-D93E76CC454B}"/>
              </a:ext>
            </a:extLst>
          </p:cNvPr>
          <p:cNvSpPr/>
          <p:nvPr/>
        </p:nvSpPr>
        <p:spPr>
          <a:xfrm>
            <a:off x="2489201" y="5158467"/>
            <a:ext cx="1818640" cy="561612"/>
          </a:xfrm>
          <a:prstGeom prst="borderCallout1">
            <a:avLst>
              <a:gd name="adj1" fmla="val 105078"/>
              <a:gd name="adj2" fmla="val 78936"/>
              <a:gd name="adj3" fmla="val 109552"/>
              <a:gd name="adj4" fmla="val 44976"/>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Lorum,i,n</a:t>
            </a: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Légende encadrée 1 8">
            <a:extLst>
              <a:ext uri="{FF2B5EF4-FFF2-40B4-BE49-F238E27FC236}">
                <a16:creationId xmlns:a16="http://schemas.microsoft.com/office/drawing/2014/main" id="{1ECC0C8C-DCA6-448E-9C39-6C7F6656EDDB}"/>
              </a:ext>
            </a:extLst>
          </p:cNvPr>
          <p:cNvSpPr/>
          <p:nvPr/>
        </p:nvSpPr>
        <p:spPr>
          <a:xfrm>
            <a:off x="161180" y="5947456"/>
            <a:ext cx="1946644" cy="548318"/>
          </a:xfrm>
          <a:prstGeom prst="borderCallout1">
            <a:avLst>
              <a:gd name="adj1" fmla="val 102124"/>
              <a:gd name="adj2" fmla="val 49331"/>
              <a:gd name="adj3" fmla="val 111112"/>
              <a:gd name="adj4" fmla="val 54117"/>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err="1">
                <a:solidFill>
                  <a:srgbClr val="000000"/>
                </a:solidFill>
              </a:rPr>
              <a:t>Signum</a:t>
            </a:r>
            <a:r>
              <a:rPr lang="fr-FR" dirty="0">
                <a:solidFill>
                  <a:srgbClr val="000000"/>
                </a:solidFill>
              </a:rPr>
              <a:t> </a:t>
            </a:r>
            <a:r>
              <a:rPr lang="fr-FR" dirty="0" err="1">
                <a:solidFill>
                  <a:srgbClr val="000000"/>
                </a:solidFill>
              </a:rPr>
              <a:t>dare</a:t>
            </a:r>
            <a:r>
              <a:rPr lang="fr-FR" dirty="0">
                <a:solidFill>
                  <a:srgbClr val="000000"/>
                </a:solidFill>
              </a:rPr>
              <a:t> </a:t>
            </a: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Légende encadrée 1 11">
            <a:extLst>
              <a:ext uri="{FF2B5EF4-FFF2-40B4-BE49-F238E27FC236}">
                <a16:creationId xmlns:a16="http://schemas.microsoft.com/office/drawing/2014/main" id="{BA4DA7F0-F7ED-4CB0-93A3-05CD27C1B3C9}"/>
              </a:ext>
            </a:extLst>
          </p:cNvPr>
          <p:cNvSpPr/>
          <p:nvPr/>
        </p:nvSpPr>
        <p:spPr>
          <a:xfrm>
            <a:off x="161180" y="5138545"/>
            <a:ext cx="1994032" cy="581534"/>
          </a:xfrm>
          <a:prstGeom prst="borderCallout1">
            <a:avLst>
              <a:gd name="adj1" fmla="val 107784"/>
              <a:gd name="adj2" fmla="val 51800"/>
              <a:gd name="adj3" fmla="val 105193"/>
              <a:gd name="adj4" fmla="val 55280"/>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currus,us,m</a:t>
            </a: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Titre 1">
            <a:extLst>
              <a:ext uri="{FF2B5EF4-FFF2-40B4-BE49-F238E27FC236}">
                <a16:creationId xmlns:a16="http://schemas.microsoft.com/office/drawing/2014/main" id="{FBA0BCED-66DF-4060-8CD6-2EEA3828E983}"/>
              </a:ext>
            </a:extLst>
          </p:cNvPr>
          <p:cNvSpPr txBox="1">
            <a:spLocks/>
          </p:cNvSpPr>
          <p:nvPr/>
        </p:nvSpPr>
        <p:spPr>
          <a:xfrm>
            <a:off x="203200" y="3923638"/>
            <a:ext cx="8726381" cy="439211"/>
          </a:xfrm>
          <a:prstGeom prst="rect">
            <a:avLst/>
          </a:prstGeom>
          <a:solidFill>
            <a:schemeClr val="tx1">
              <a:lumMod val="75000"/>
              <a:lumOff val="25000"/>
            </a:schemeClr>
          </a:solidFill>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altLang="fr-FR" sz="2800" b="1" dirty="0">
                <a:solidFill>
                  <a:srgbClr val="002060"/>
                </a:solidFill>
                <a:cs typeface="Times New Roman" pitchFamily="18" charset="0"/>
              </a:rPr>
              <a:t>  </a:t>
            </a:r>
            <a:r>
              <a:rPr lang="fr-FR" altLang="fr-FR" sz="2400" b="1" dirty="0">
                <a:solidFill>
                  <a:schemeClr val="bg2">
                    <a:lumMod val="50000"/>
                  </a:schemeClr>
                </a:solidFill>
                <a:cs typeface="Times New Roman" pitchFamily="18" charset="0"/>
              </a:rPr>
              <a:t> </a:t>
            </a:r>
            <a:r>
              <a:rPr lang="fr-FR" sz="2000" b="1" dirty="0">
                <a:solidFill>
                  <a:schemeClr val="accent6">
                    <a:lumMod val="60000"/>
                    <a:lumOff val="40000"/>
                  </a:schemeClr>
                </a:solidFill>
              </a:rPr>
              <a:t>Sicile, Villa de Piazza </a:t>
            </a:r>
            <a:r>
              <a:rPr lang="fr-FR" sz="2000" b="1" dirty="0" err="1">
                <a:solidFill>
                  <a:schemeClr val="accent6">
                    <a:lumMod val="60000"/>
                    <a:lumOff val="40000"/>
                  </a:schemeClr>
                </a:solidFill>
              </a:rPr>
              <a:t>Armerina</a:t>
            </a:r>
            <a:r>
              <a:rPr lang="fr-FR" sz="2000" b="1" dirty="0">
                <a:solidFill>
                  <a:schemeClr val="accent6">
                    <a:lumMod val="60000"/>
                    <a:lumOff val="40000"/>
                  </a:schemeClr>
                </a:solidFill>
              </a:rPr>
              <a:t>, mosaïque de pavement</a:t>
            </a:r>
            <a:endParaRPr lang="fr-FR" sz="2000" dirty="0">
              <a:solidFill>
                <a:schemeClr val="accent6">
                  <a:lumMod val="60000"/>
                  <a:lumOff val="40000"/>
                </a:schemeClr>
              </a:solidFill>
            </a:endParaRPr>
          </a:p>
        </p:txBody>
      </p:sp>
    </p:spTree>
    <p:extLst>
      <p:ext uri="{BB962C8B-B14F-4D97-AF65-F5344CB8AC3E}">
        <p14:creationId xmlns:p14="http://schemas.microsoft.com/office/powerpoint/2010/main" val="149871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773838" y="6477951"/>
            <a:ext cx="4912307" cy="307777"/>
          </a:xfrm>
          <a:prstGeom prst="rect">
            <a:avLst/>
          </a:prstGeom>
          <a:noFill/>
        </p:spPr>
        <p:txBody>
          <a:bodyPr wrap="none" rtlCol="0">
            <a:spAutoFit/>
          </a:bodyPr>
          <a:lstStyle/>
          <a:p>
            <a:r>
              <a:rPr lang="fr-FR" sz="1400" b="1" dirty="0"/>
              <a:t>                                            Académie de Versailles -  Sophie </a:t>
            </a:r>
            <a:r>
              <a:rPr lang="fr-FR" sz="1400" b="1" dirty="0" err="1"/>
              <a:t>Gauyet</a:t>
            </a:r>
            <a:r>
              <a:rPr lang="fr-FR" sz="1400" b="1" dirty="0"/>
              <a:t> </a:t>
            </a:r>
            <a:endParaRPr lang="fr-FR" sz="1400" dirty="0"/>
          </a:p>
        </p:txBody>
      </p:sp>
      <p:sp>
        <p:nvSpPr>
          <p:cNvPr id="7" name="Légende encadrée 1 6"/>
          <p:cNvSpPr/>
          <p:nvPr/>
        </p:nvSpPr>
        <p:spPr>
          <a:xfrm>
            <a:off x="249781" y="1998089"/>
            <a:ext cx="1277974" cy="642589"/>
          </a:xfrm>
          <a:prstGeom prst="borderCallout1">
            <a:avLst>
              <a:gd name="adj1" fmla="val 42996"/>
              <a:gd name="adj2" fmla="val 101507"/>
              <a:gd name="adj3" fmla="val 10658"/>
              <a:gd name="adj4" fmla="val 97888"/>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spina,ae,f</a:t>
            </a: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Légende encadrée 1 8"/>
          <p:cNvSpPr/>
          <p:nvPr/>
        </p:nvSpPr>
        <p:spPr>
          <a:xfrm>
            <a:off x="1842381" y="2626439"/>
            <a:ext cx="1805059" cy="504554"/>
          </a:xfrm>
          <a:prstGeom prst="borderCallout1">
            <a:avLst>
              <a:gd name="adj1" fmla="val 48944"/>
              <a:gd name="adj2" fmla="val 102606"/>
              <a:gd name="adj3" fmla="val 46408"/>
              <a:gd name="adj4" fmla="val 100654"/>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currum</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agere</a:t>
            </a: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Légende encadrée 1 10"/>
          <p:cNvSpPr/>
          <p:nvPr/>
        </p:nvSpPr>
        <p:spPr>
          <a:xfrm>
            <a:off x="2470518" y="1923562"/>
            <a:ext cx="2071971" cy="504554"/>
          </a:xfrm>
          <a:prstGeom prst="borderCallout1">
            <a:avLst>
              <a:gd name="adj1" fmla="val 102831"/>
              <a:gd name="adj2" fmla="val 45796"/>
              <a:gd name="adj3" fmla="val 106891"/>
              <a:gd name="adj4" fmla="val 90771"/>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Amphitheatrum,i,n</a:t>
            </a:r>
            <a:endParaRPr lang="fr-FR"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Légende encadrée 1 11"/>
          <p:cNvSpPr/>
          <p:nvPr/>
        </p:nvSpPr>
        <p:spPr>
          <a:xfrm>
            <a:off x="129273" y="2809870"/>
            <a:ext cx="1375820" cy="594112"/>
          </a:xfrm>
          <a:prstGeom prst="borderCallout1">
            <a:avLst>
              <a:gd name="adj1" fmla="val -4532"/>
              <a:gd name="adj2" fmla="val 49955"/>
              <a:gd name="adj3" fmla="val -3112"/>
              <a:gd name="adj4" fmla="val 85107"/>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vulnus,eris,n</a:t>
            </a: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Légende encadrée 1 12"/>
          <p:cNvSpPr/>
          <p:nvPr/>
        </p:nvSpPr>
        <p:spPr>
          <a:xfrm>
            <a:off x="4988095" y="2233586"/>
            <a:ext cx="1473665" cy="407092"/>
          </a:xfrm>
          <a:prstGeom prst="borderCallout1">
            <a:avLst>
              <a:gd name="adj1" fmla="val 105078"/>
              <a:gd name="adj2" fmla="val 76818"/>
              <a:gd name="adj3" fmla="val 99348"/>
              <a:gd name="adj4" fmla="val 60091"/>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Meta,ae,f</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5" name="Légende encadrée 1 14"/>
          <p:cNvSpPr/>
          <p:nvPr/>
        </p:nvSpPr>
        <p:spPr>
          <a:xfrm>
            <a:off x="5385906" y="1529157"/>
            <a:ext cx="2071971" cy="468932"/>
          </a:xfrm>
          <a:prstGeom prst="borderCallout1">
            <a:avLst>
              <a:gd name="adj1" fmla="val 98775"/>
              <a:gd name="adj2" fmla="val 86343"/>
              <a:gd name="adj3" fmla="val 101352"/>
              <a:gd name="adj4" fmla="val 51974"/>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err="1">
                <a:solidFill>
                  <a:schemeClr val="tx1"/>
                </a:solidFill>
              </a:rPr>
              <a:t>spectaculum,i</a:t>
            </a:r>
            <a:r>
              <a:rPr lang="fr-FR" dirty="0">
                <a:solidFill>
                  <a:schemeClr val="tx1"/>
                </a:solidFill>
              </a:rPr>
              <a:t>, n </a:t>
            </a:r>
          </a:p>
          <a:p>
            <a:r>
              <a:rPr lang="fr-FR" dirty="0" err="1">
                <a:solidFill>
                  <a:schemeClr val="tx1"/>
                </a:solidFill>
              </a:rPr>
              <a:t>spectator</a:t>
            </a:r>
            <a:r>
              <a:rPr lang="fr-FR" dirty="0">
                <a:solidFill>
                  <a:schemeClr val="tx1"/>
                </a:solidFill>
              </a:rPr>
              <a:t>, </a:t>
            </a:r>
            <a:r>
              <a:rPr lang="fr-FR" dirty="0" err="1">
                <a:solidFill>
                  <a:schemeClr val="tx1"/>
                </a:solidFill>
              </a:rPr>
              <a:t>is</a:t>
            </a:r>
            <a:r>
              <a:rPr lang="fr-FR" dirty="0">
                <a:solidFill>
                  <a:schemeClr val="tx1"/>
                </a:solidFill>
              </a:rPr>
              <a:t>, m</a:t>
            </a:r>
          </a:p>
        </p:txBody>
      </p:sp>
      <p:sp>
        <p:nvSpPr>
          <p:cNvPr id="17" name="Titre 1"/>
          <p:cNvSpPr txBox="1">
            <a:spLocks/>
          </p:cNvSpPr>
          <p:nvPr/>
        </p:nvSpPr>
        <p:spPr>
          <a:xfrm>
            <a:off x="101600" y="119141"/>
            <a:ext cx="8968047" cy="1214359"/>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dirty="0">
                <a:solidFill>
                  <a:srgbClr val="4A452A"/>
                </a:solidFill>
              </a:rPr>
              <a:t>ACQUÉRIR DES ÉLÉMENTS DE CULTURE</a:t>
            </a:r>
          </a:p>
          <a:p>
            <a:pPr algn="l"/>
            <a:r>
              <a:rPr lang="fr-FR" sz="3200" b="1" dirty="0">
                <a:solidFill>
                  <a:srgbClr val="4A452A"/>
                </a:solidFill>
              </a:rPr>
              <a:t>TRAVAILLER LE LEXIQUE</a:t>
            </a:r>
          </a:p>
          <a:p>
            <a:pPr algn="l"/>
            <a:r>
              <a:rPr lang="fr-FR" altLang="fr-FR" sz="2200" b="1" dirty="0">
                <a:solidFill>
                  <a:srgbClr val="A2682C"/>
                </a:solidFill>
                <a:cs typeface="Times New Roman" pitchFamily="18" charset="0"/>
              </a:rPr>
              <a:t>Observer l’iconographie et construire un lexique : même consigne</a:t>
            </a:r>
            <a:endParaRPr lang="fr-FR" sz="2200" b="1" dirty="0">
              <a:solidFill>
                <a:srgbClr val="A2682C"/>
              </a:solidFill>
            </a:endParaRPr>
          </a:p>
        </p:txBody>
      </p:sp>
      <p:sp>
        <p:nvSpPr>
          <p:cNvPr id="16" name="Titre 1"/>
          <p:cNvSpPr txBox="1">
            <a:spLocks/>
          </p:cNvSpPr>
          <p:nvPr/>
        </p:nvSpPr>
        <p:spPr>
          <a:xfrm>
            <a:off x="200858" y="1333501"/>
            <a:ext cx="3344981" cy="490316"/>
          </a:xfrm>
          <a:prstGeom prst="rect">
            <a:avLst/>
          </a:prstGeom>
          <a:solidFill>
            <a:schemeClr val="tx1">
              <a:lumMod val="75000"/>
              <a:lumOff val="25000"/>
            </a:scheme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altLang="fr-FR" sz="2800" b="1" dirty="0">
                <a:solidFill>
                  <a:srgbClr val="002060"/>
                </a:solidFill>
                <a:cs typeface="Times New Roman" pitchFamily="18" charset="0"/>
              </a:rPr>
              <a:t>  </a:t>
            </a:r>
            <a:r>
              <a:rPr lang="fr-FR" altLang="fr-FR" sz="2400" b="1" dirty="0">
                <a:solidFill>
                  <a:schemeClr val="bg2">
                    <a:lumMod val="50000"/>
                  </a:schemeClr>
                </a:solidFill>
                <a:cs typeface="Times New Roman" pitchFamily="18" charset="0"/>
              </a:rPr>
              <a:t> </a:t>
            </a:r>
            <a:r>
              <a:rPr lang="fr-FR" sz="2000" b="1" dirty="0">
                <a:solidFill>
                  <a:schemeClr val="accent6">
                    <a:lumMod val="60000"/>
                    <a:lumOff val="40000"/>
                  </a:schemeClr>
                </a:solidFill>
              </a:rPr>
              <a:t>Cirque de Carthage</a:t>
            </a:r>
            <a:endParaRPr lang="fr-FR" sz="2000" dirty="0">
              <a:solidFill>
                <a:schemeClr val="accent6">
                  <a:lumMod val="60000"/>
                  <a:lumOff val="40000"/>
                </a:schemeClr>
              </a:solidFill>
            </a:endParaRPr>
          </a:p>
        </p:txBody>
      </p:sp>
      <p:sp>
        <p:nvSpPr>
          <p:cNvPr id="14" name="Titre 1">
            <a:extLst>
              <a:ext uri="{FF2B5EF4-FFF2-40B4-BE49-F238E27FC236}">
                <a16:creationId xmlns:a16="http://schemas.microsoft.com/office/drawing/2014/main" id="{13E0467E-41EA-4898-BEF9-40FB61064ADA}"/>
              </a:ext>
            </a:extLst>
          </p:cNvPr>
          <p:cNvSpPr txBox="1">
            <a:spLocks/>
          </p:cNvSpPr>
          <p:nvPr/>
        </p:nvSpPr>
        <p:spPr>
          <a:xfrm>
            <a:off x="193040" y="3573174"/>
            <a:ext cx="3352799" cy="642589"/>
          </a:xfrm>
          <a:prstGeom prst="rect">
            <a:avLst/>
          </a:prstGeom>
          <a:solidFill>
            <a:schemeClr val="tx1">
              <a:lumMod val="75000"/>
              <a:lumOff val="25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altLang="fr-FR" sz="2800" b="1" dirty="0">
                <a:solidFill>
                  <a:srgbClr val="002060"/>
                </a:solidFill>
                <a:cs typeface="Times New Roman" pitchFamily="18" charset="0"/>
              </a:rPr>
              <a:t>  </a:t>
            </a:r>
            <a:r>
              <a:rPr lang="fr-FR" altLang="fr-FR" sz="2400" b="1" dirty="0">
                <a:solidFill>
                  <a:schemeClr val="bg2">
                    <a:lumMod val="50000"/>
                  </a:schemeClr>
                </a:solidFill>
                <a:cs typeface="Times New Roman" pitchFamily="18" charset="0"/>
              </a:rPr>
              <a:t> </a:t>
            </a:r>
            <a:r>
              <a:rPr lang="fr-FR" sz="2000" b="1" dirty="0">
                <a:solidFill>
                  <a:schemeClr val="accent6">
                    <a:lumMod val="60000"/>
                    <a:lumOff val="40000"/>
                  </a:schemeClr>
                </a:solidFill>
              </a:rPr>
              <a:t>Dougga, aurige, </a:t>
            </a:r>
            <a:r>
              <a:rPr lang="fr-FR" sz="2000" b="1" dirty="0" err="1">
                <a:solidFill>
                  <a:schemeClr val="accent6">
                    <a:lumMod val="60000"/>
                    <a:lumOff val="40000"/>
                  </a:schemeClr>
                </a:solidFill>
              </a:rPr>
              <a:t>IVes</a:t>
            </a:r>
            <a:endParaRPr lang="fr-FR" sz="2000" dirty="0">
              <a:solidFill>
                <a:schemeClr val="accent6">
                  <a:lumMod val="60000"/>
                  <a:lumOff val="40000"/>
                </a:schemeClr>
              </a:solidFill>
            </a:endParaRPr>
          </a:p>
          <a:p>
            <a:pPr algn="l"/>
            <a:endParaRPr lang="fr-FR" sz="2000" dirty="0">
              <a:solidFill>
                <a:schemeClr val="bg2">
                  <a:lumMod val="50000"/>
                </a:schemeClr>
              </a:solidFill>
            </a:endParaRPr>
          </a:p>
        </p:txBody>
      </p:sp>
      <p:sp>
        <p:nvSpPr>
          <p:cNvPr id="18" name="Légende encadrée 1 8">
            <a:extLst>
              <a:ext uri="{FF2B5EF4-FFF2-40B4-BE49-F238E27FC236}">
                <a16:creationId xmlns:a16="http://schemas.microsoft.com/office/drawing/2014/main" id="{AE0AB78B-B465-4C83-873E-18887B21DFA0}"/>
              </a:ext>
            </a:extLst>
          </p:cNvPr>
          <p:cNvSpPr/>
          <p:nvPr/>
        </p:nvSpPr>
        <p:spPr>
          <a:xfrm>
            <a:off x="249781" y="4336478"/>
            <a:ext cx="2005739" cy="489522"/>
          </a:xfrm>
          <a:prstGeom prst="borderCallout1">
            <a:avLst>
              <a:gd name="adj1" fmla="val 107784"/>
              <a:gd name="adj2" fmla="val 67180"/>
              <a:gd name="adj3" fmla="val 102530"/>
              <a:gd name="adj4" fmla="val 47002"/>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victor,oris,m</a:t>
            </a:r>
            <a:endParaRPr lang="fr-FR" dirty="0"/>
          </a:p>
          <a:p>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Légende encadrée 1 10">
            <a:extLst>
              <a:ext uri="{FF2B5EF4-FFF2-40B4-BE49-F238E27FC236}">
                <a16:creationId xmlns:a16="http://schemas.microsoft.com/office/drawing/2014/main" id="{51D86D66-3F1E-4C43-8EC1-53F9A4A0450B}"/>
              </a:ext>
            </a:extLst>
          </p:cNvPr>
          <p:cNvSpPr/>
          <p:nvPr/>
        </p:nvSpPr>
        <p:spPr>
          <a:xfrm>
            <a:off x="2600960" y="4321446"/>
            <a:ext cx="1941529" cy="558904"/>
          </a:xfrm>
          <a:prstGeom prst="borderCallout1">
            <a:avLst>
              <a:gd name="adj1" fmla="val 105078"/>
              <a:gd name="adj2" fmla="val 46669"/>
              <a:gd name="adj3" fmla="val 91093"/>
              <a:gd name="adj4" fmla="val 28231"/>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endParaRPr lang="fr-FR" dirty="0">
              <a:solidFill>
                <a:srgbClr val="000000"/>
              </a:solidFill>
            </a:endParaRPr>
          </a:p>
          <a:p>
            <a:r>
              <a:rPr lang="fr-FR" dirty="0" err="1">
                <a:solidFill>
                  <a:srgbClr val="000000"/>
                </a:solidFill>
              </a:rPr>
              <a:t>factio</a:t>
            </a:r>
            <a:r>
              <a:rPr lang="fr-FR" dirty="0">
                <a:solidFill>
                  <a:srgbClr val="000000"/>
                </a:solidFill>
              </a:rPr>
              <a:t>, </a:t>
            </a:r>
            <a:r>
              <a:rPr lang="fr-FR" dirty="0" err="1">
                <a:solidFill>
                  <a:srgbClr val="000000"/>
                </a:solidFill>
              </a:rPr>
              <a:t>onis</a:t>
            </a:r>
            <a:r>
              <a:rPr lang="fr-FR" dirty="0">
                <a:solidFill>
                  <a:srgbClr val="000000"/>
                </a:solidFill>
              </a:rPr>
              <a:t>, f</a:t>
            </a:r>
            <a:r>
              <a:rPr lang="fr-FR" b="1" dirty="0"/>
              <a:t>  </a:t>
            </a:r>
            <a:endParaRPr lang="fr-FR" dirty="0"/>
          </a:p>
          <a:p>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Légende encadrée 1 6">
            <a:extLst>
              <a:ext uri="{FF2B5EF4-FFF2-40B4-BE49-F238E27FC236}">
                <a16:creationId xmlns:a16="http://schemas.microsoft.com/office/drawing/2014/main" id="{3F98B30A-B942-46EE-8ECE-5FAA752706DE}"/>
              </a:ext>
            </a:extLst>
          </p:cNvPr>
          <p:cNvSpPr/>
          <p:nvPr/>
        </p:nvSpPr>
        <p:spPr>
          <a:xfrm>
            <a:off x="4887930" y="4321446"/>
            <a:ext cx="1705910" cy="558904"/>
          </a:xfrm>
          <a:prstGeom prst="borderCallout1">
            <a:avLst>
              <a:gd name="adj1" fmla="val 105078"/>
              <a:gd name="adj2" fmla="val 15518"/>
              <a:gd name="adj3" fmla="val 95182"/>
              <a:gd name="adj4" fmla="val 51724"/>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pPr>
              <a:lnSpc>
                <a:spcPct val="107000"/>
              </a:lnSpc>
            </a:pPr>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Carcer,eris</a:t>
            </a: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Légende encadrée 1 9">
            <a:extLst>
              <a:ext uri="{FF2B5EF4-FFF2-40B4-BE49-F238E27FC236}">
                <a16:creationId xmlns:a16="http://schemas.microsoft.com/office/drawing/2014/main" id="{158E077E-5900-4E5B-A1C8-572DBC07C1A0}"/>
              </a:ext>
            </a:extLst>
          </p:cNvPr>
          <p:cNvSpPr/>
          <p:nvPr/>
        </p:nvSpPr>
        <p:spPr>
          <a:xfrm>
            <a:off x="249781" y="5148260"/>
            <a:ext cx="1924459" cy="489522"/>
          </a:xfrm>
          <a:prstGeom prst="borderCallout1">
            <a:avLst>
              <a:gd name="adj1" fmla="val 111849"/>
              <a:gd name="adj2" fmla="val 50395"/>
              <a:gd name="adj3" fmla="val 100819"/>
              <a:gd name="adj4" fmla="val 12164"/>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pPr>
              <a:lnSpc>
                <a:spcPct val="107000"/>
              </a:lnSpc>
            </a:pPr>
            <a:r>
              <a:rPr lang="fr-FR" dirty="0" err="1">
                <a:solidFill>
                  <a:srgbClr val="000000"/>
                </a:solidFill>
              </a:rPr>
              <a:t>Finis,is,m</a:t>
            </a:r>
            <a:r>
              <a:rPr lang="fr-FR" dirty="0">
                <a:solidFill>
                  <a:srgbClr val="000000"/>
                </a:solidFill>
              </a:rPr>
              <a:t> </a:t>
            </a:r>
            <a:r>
              <a:rPr lang="fr-FR" b="1" dirty="0">
                <a:solidFill>
                  <a:srgbClr val="000000"/>
                </a:solidFill>
              </a:rPr>
              <a:t> </a:t>
            </a: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Légende encadrée 1 7">
            <a:extLst>
              <a:ext uri="{FF2B5EF4-FFF2-40B4-BE49-F238E27FC236}">
                <a16:creationId xmlns:a16="http://schemas.microsoft.com/office/drawing/2014/main" id="{35F2D0CA-F56A-49FE-A54F-CC2991F42D7E}"/>
              </a:ext>
            </a:extLst>
          </p:cNvPr>
          <p:cNvSpPr/>
          <p:nvPr/>
        </p:nvSpPr>
        <p:spPr>
          <a:xfrm>
            <a:off x="2336800" y="5148261"/>
            <a:ext cx="2783840" cy="558904"/>
          </a:xfrm>
          <a:prstGeom prst="borderCallout1">
            <a:avLst>
              <a:gd name="adj1" fmla="val 100172"/>
              <a:gd name="adj2" fmla="val 48981"/>
              <a:gd name="adj3" fmla="val 100604"/>
              <a:gd name="adj4" fmla="val 86765"/>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pPr>
              <a:lnSpc>
                <a:spcPct val="107000"/>
              </a:lnSpc>
            </a:pPr>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Bigae</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trigae</a:t>
            </a: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quadrigae</a:t>
            </a:r>
            <a:endPar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fr-FR" dirty="0">
              <a:solidFill>
                <a:srgbClr val="000000"/>
              </a:solidFill>
            </a:endParaRPr>
          </a:p>
        </p:txBody>
      </p:sp>
    </p:spTree>
    <p:extLst>
      <p:ext uri="{BB962C8B-B14F-4D97-AF65-F5344CB8AC3E}">
        <p14:creationId xmlns:p14="http://schemas.microsoft.com/office/powerpoint/2010/main" val="146233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848191" y="6495774"/>
            <a:ext cx="5152757" cy="307777"/>
          </a:xfrm>
          <a:prstGeom prst="rect">
            <a:avLst/>
          </a:prstGeom>
          <a:noFill/>
        </p:spPr>
        <p:txBody>
          <a:bodyPr wrap="none" rtlCol="0">
            <a:spAutoFit/>
          </a:bodyPr>
          <a:lstStyle/>
          <a:p>
            <a:r>
              <a:rPr lang="fr-FR" sz="1400" b="1" dirty="0"/>
              <a:t>                                                 Académie de Versailles -  Sophie </a:t>
            </a:r>
            <a:r>
              <a:rPr lang="fr-FR" sz="1400" b="1" dirty="0" err="1"/>
              <a:t>Gauyet</a:t>
            </a:r>
            <a:r>
              <a:rPr lang="fr-FR" sz="1400" b="1" dirty="0"/>
              <a:t> </a:t>
            </a:r>
            <a:endParaRPr lang="fr-FR" sz="1400" dirty="0"/>
          </a:p>
        </p:txBody>
      </p:sp>
      <p:sp>
        <p:nvSpPr>
          <p:cNvPr id="3" name="Rectangle 2">
            <a:extLst>
              <a:ext uri="{FF2B5EF4-FFF2-40B4-BE49-F238E27FC236}">
                <a16:creationId xmlns:a16="http://schemas.microsoft.com/office/drawing/2014/main" id="{CE9698E1-A171-4ABE-9946-146C3E8792CC}"/>
              </a:ext>
            </a:extLst>
          </p:cNvPr>
          <p:cNvSpPr/>
          <p:nvPr/>
        </p:nvSpPr>
        <p:spPr>
          <a:xfrm>
            <a:off x="111125" y="1754930"/>
            <a:ext cx="5751195" cy="2862322"/>
          </a:xfrm>
          <a:prstGeom prst="rect">
            <a:avLst/>
          </a:prstGeom>
        </p:spPr>
        <p:txBody>
          <a:bodyPr wrap="square">
            <a:spAutoFit/>
          </a:bodyPr>
          <a:lstStyle/>
          <a:p>
            <a:pPr algn="just"/>
            <a:endParaRPr lang="fr-FR" sz="2000" dirty="0">
              <a:solidFill>
                <a:srgbClr val="6E2D1A"/>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fr-FR" sz="2000" dirty="0">
              <a:solidFill>
                <a:srgbClr val="6E2D1A"/>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fr-FR" sz="2000" dirty="0">
                <a:solidFill>
                  <a:srgbClr val="6E2D1A"/>
                </a:solidFill>
                <a:effectLst/>
                <a:latin typeface="Arial" panose="020B0604020202020204" pitchFamily="34" charset="0"/>
                <a:ea typeface="Times New Roman" panose="02020603050405020304" pitchFamily="18" charset="0"/>
                <a:cs typeface="Times New Roman" panose="02020603050405020304" pitchFamily="18" charset="0"/>
              </a:rPr>
              <a:t>Le professeur étudie :</a:t>
            </a:r>
          </a:p>
          <a:p>
            <a:pPr algn="just"/>
            <a:endParaRPr lang="fr-FR" sz="2000" dirty="0">
              <a:solidFill>
                <a:srgbClr val="6E2D1A"/>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fr-FR" sz="2000" dirty="0">
                <a:solidFill>
                  <a:srgbClr val="6E2D1A"/>
                </a:solidFill>
                <a:latin typeface="Arial" panose="020B0604020202020204" pitchFamily="34" charset="0"/>
                <a:ea typeface="Times New Roman" panose="02020603050405020304" pitchFamily="18" charset="0"/>
                <a:cs typeface="Times New Roman" panose="02020603050405020304" pitchFamily="18" charset="0"/>
              </a:rPr>
              <a:t>-l’étymologie et l’évolution du mot</a:t>
            </a:r>
          </a:p>
          <a:p>
            <a:pPr algn="just"/>
            <a:r>
              <a:rPr lang="fr-FR" sz="2000" dirty="0">
                <a:solidFill>
                  <a:srgbClr val="6E2D1A"/>
                </a:solidFill>
                <a:effectLst/>
                <a:latin typeface="Arial" panose="020B0604020202020204" pitchFamily="34" charset="0"/>
                <a:ea typeface="Times New Roman" panose="02020603050405020304" pitchFamily="18" charset="0"/>
                <a:cs typeface="Times New Roman" panose="02020603050405020304" pitchFamily="18" charset="0"/>
              </a:rPr>
              <a:t>-la polysémique</a:t>
            </a:r>
          </a:p>
          <a:p>
            <a:pPr algn="just"/>
            <a:r>
              <a:rPr lang="fr-FR" sz="2000" dirty="0">
                <a:solidFill>
                  <a:srgbClr val="6E2D1A"/>
                </a:solidFill>
                <a:latin typeface="Arial" panose="020B0604020202020204" pitchFamily="34" charset="0"/>
                <a:ea typeface="Times New Roman" panose="02020603050405020304" pitchFamily="18" charset="0"/>
                <a:cs typeface="Times New Roman" panose="02020603050405020304" pitchFamily="18" charset="0"/>
              </a:rPr>
              <a:t>-la synonymie</a:t>
            </a:r>
          </a:p>
          <a:p>
            <a:pPr algn="just"/>
            <a:r>
              <a:rPr lang="fr-FR" sz="2000" dirty="0">
                <a:solidFill>
                  <a:srgbClr val="6E2D1A"/>
                </a:solidFill>
                <a:effectLst/>
                <a:latin typeface="Arial" panose="020B0604020202020204" pitchFamily="34" charset="0"/>
                <a:ea typeface="Times New Roman" panose="02020603050405020304" pitchFamily="18" charset="0"/>
                <a:cs typeface="Times New Roman" panose="02020603050405020304" pitchFamily="18" charset="0"/>
              </a:rPr>
              <a:t>-l’antonymie</a:t>
            </a:r>
          </a:p>
          <a:p>
            <a:pPr algn="just"/>
            <a:r>
              <a:rPr lang="fr-FR" sz="2000" dirty="0">
                <a:solidFill>
                  <a:srgbClr val="6E2D1A"/>
                </a:solidFill>
                <a:latin typeface="Arial" panose="020B0604020202020204" pitchFamily="34" charset="0"/>
                <a:ea typeface="Times New Roman" panose="02020603050405020304" pitchFamily="18" charset="0"/>
                <a:cs typeface="Times New Roman" panose="02020603050405020304" pitchFamily="18" charset="0"/>
              </a:rPr>
              <a:t>-les expressions</a:t>
            </a:r>
            <a:endParaRPr lang="fr-FR" sz="2000" dirty="0">
              <a:solidFill>
                <a:srgbClr val="6E2D1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itre 1"/>
          <p:cNvSpPr txBox="1">
            <a:spLocks/>
          </p:cNvSpPr>
          <p:nvPr/>
        </p:nvSpPr>
        <p:spPr>
          <a:xfrm>
            <a:off x="225079" y="119141"/>
            <a:ext cx="6836122" cy="1503901"/>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fr-FR" sz="4100" b="1" dirty="0">
                <a:solidFill>
                  <a:srgbClr val="4A452A"/>
                </a:solidFill>
              </a:rPr>
              <a:t>TRAVAILLER LE LEXIQUE</a:t>
            </a:r>
          </a:p>
          <a:p>
            <a:pPr algn="l">
              <a:lnSpc>
                <a:spcPct val="120000"/>
              </a:lnSpc>
            </a:pPr>
            <a:r>
              <a:rPr lang="fr-FR" sz="2400" b="1" dirty="0">
                <a:solidFill>
                  <a:srgbClr val="A2682C"/>
                </a:solidFill>
                <a:latin typeface="Arial" panose="020B0604020202020204" pitchFamily="34" charset="0"/>
                <a:ea typeface="Calibri" panose="020F0502020204030204" pitchFamily="34" charset="0"/>
              </a:rPr>
              <a:t>Focus sur un mot : </a:t>
            </a:r>
            <a:r>
              <a:rPr lang="fr-FR" altLang="fr-FR" sz="2400" b="1" dirty="0">
                <a:solidFill>
                  <a:srgbClr val="A2682C"/>
                </a:solidFill>
                <a:cs typeface="Times New Roman" pitchFamily="18" charset="0"/>
              </a:rPr>
              <a:t> </a:t>
            </a:r>
            <a:r>
              <a:rPr lang="fr-FR" altLang="fr-FR" sz="2400" b="1" dirty="0" err="1">
                <a:solidFill>
                  <a:srgbClr val="A2682C"/>
                </a:solidFill>
                <a:cs typeface="Times New Roman" pitchFamily="18" charset="0"/>
              </a:rPr>
              <a:t>Monumentum</a:t>
            </a:r>
            <a:endParaRPr lang="fr-FR" altLang="fr-FR" sz="2400" b="1" dirty="0">
              <a:solidFill>
                <a:srgbClr val="A2682C"/>
              </a:solidFill>
              <a:cs typeface="Times New Roman" pitchFamily="18" charset="0"/>
            </a:endParaRPr>
          </a:p>
          <a:p>
            <a:pPr algn="l">
              <a:lnSpc>
                <a:spcPct val="120000"/>
              </a:lnSpc>
            </a:pPr>
            <a:r>
              <a:rPr lang="fr-FR" altLang="fr-FR" sz="2400" b="1" dirty="0">
                <a:solidFill>
                  <a:srgbClr val="A2682C"/>
                </a:solidFill>
                <a:cs typeface="Times New Roman" pitchFamily="18" charset="0"/>
              </a:rPr>
              <a:t>Le professeur propose une étude étymologique à partir de la fiche </a:t>
            </a:r>
            <a:r>
              <a:rPr lang="fr-FR" altLang="fr-FR" sz="2400" b="1" i="1" dirty="0">
                <a:solidFill>
                  <a:srgbClr val="A2682C"/>
                </a:solidFill>
                <a:cs typeface="Times New Roman" pitchFamily="18" charset="0"/>
              </a:rPr>
              <a:t>Lexique et Culture </a:t>
            </a:r>
            <a:r>
              <a:rPr lang="fr-FR" altLang="fr-FR" sz="2400" b="1" dirty="0">
                <a:solidFill>
                  <a:srgbClr val="A2682C"/>
                </a:solidFill>
                <a:cs typeface="Times New Roman" pitchFamily="18" charset="0"/>
              </a:rPr>
              <a:t>Eduscol</a:t>
            </a:r>
          </a:p>
        </p:txBody>
      </p:sp>
      <p:pic>
        <p:nvPicPr>
          <p:cNvPr id="2050" name="Picture 2" descr="Le Parthenon">
            <a:extLst>
              <a:ext uri="{FF2B5EF4-FFF2-40B4-BE49-F238E27FC236}">
                <a16:creationId xmlns:a16="http://schemas.microsoft.com/office/drawing/2014/main" id="{30B3899A-FB3A-48E1-A94B-04F57A768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886" y="1754930"/>
            <a:ext cx="4308206" cy="407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8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65229" y="6495774"/>
            <a:ext cx="6114559" cy="307777"/>
          </a:xfrm>
          <a:prstGeom prst="rect">
            <a:avLst/>
          </a:prstGeom>
          <a:noFill/>
        </p:spPr>
        <p:txBody>
          <a:bodyPr wrap="none" rtlCol="0">
            <a:spAutoFit/>
          </a:bodyPr>
          <a:lstStyle/>
          <a:p>
            <a:r>
              <a:rPr lang="fr-FR" sz="1400" b="1" dirty="0"/>
              <a:t>                                                                         Académie de Versailles -  Sophie </a:t>
            </a:r>
            <a:r>
              <a:rPr lang="fr-FR" sz="1400" b="1" dirty="0" err="1"/>
              <a:t>Gauyet</a:t>
            </a:r>
            <a:r>
              <a:rPr lang="fr-FR" sz="1400" b="1" dirty="0"/>
              <a:t> </a:t>
            </a:r>
            <a:endParaRPr lang="fr-FR" sz="1400" dirty="0"/>
          </a:p>
        </p:txBody>
      </p:sp>
      <p:sp>
        <p:nvSpPr>
          <p:cNvPr id="7" name="Rectangle 6">
            <a:extLst>
              <a:ext uri="{FF2B5EF4-FFF2-40B4-BE49-F238E27FC236}">
                <a16:creationId xmlns:a16="http://schemas.microsoft.com/office/drawing/2014/main" id="{EFF90887-16A7-4237-B64F-5C801406AD96}"/>
              </a:ext>
            </a:extLst>
          </p:cNvPr>
          <p:cNvSpPr/>
          <p:nvPr/>
        </p:nvSpPr>
        <p:spPr>
          <a:xfrm>
            <a:off x="71120" y="260968"/>
            <a:ext cx="8981440" cy="1572418"/>
          </a:xfrm>
          <a:prstGeom prst="rect">
            <a:avLst/>
          </a:prstGeom>
        </p:spPr>
        <p:txBody>
          <a:bodyPr wrap="square">
            <a:spAutoFit/>
          </a:bodyPr>
          <a:lstStyle/>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p:cNvSpPr txBox="1"/>
          <p:nvPr/>
        </p:nvSpPr>
        <p:spPr>
          <a:xfrm>
            <a:off x="91440" y="1375048"/>
            <a:ext cx="5956809" cy="1200329"/>
          </a:xfrm>
          <a:prstGeom prst="rect">
            <a:avLst/>
          </a:prstGeom>
          <a:solidFill>
            <a:srgbClr val="F0EBD4"/>
          </a:solidFill>
        </p:spPr>
        <p:txBody>
          <a:bodyPr wrap="square" rtlCol="0">
            <a:spAutoFit/>
          </a:bodyPr>
          <a:lstStyle/>
          <a:p>
            <a:r>
              <a:rPr lang="fr-FR" dirty="0">
                <a:solidFill>
                  <a:srgbClr val="4A452A"/>
                </a:solidFill>
                <a:latin typeface="Arial" panose="020B0604020202020204" pitchFamily="34" charset="0"/>
                <a:ea typeface="Times New Roman" panose="02020603050405020304" pitchFamily="18" charset="0"/>
                <a:cs typeface="Times New Roman" panose="02020603050405020304" pitchFamily="18" charset="0"/>
              </a:rPr>
              <a:t>Les élèves sont invités à rédiger une fiche  « Circus » sur le principe de la fiche « Monument » Cf. Lexique et Culture Eduscol, en classe, avec leur professeur.</a:t>
            </a:r>
          </a:p>
          <a:p>
            <a:endParaRPr lang="fr-FR" dirty="0">
              <a:solidFill>
                <a:srgbClr val="4A452A"/>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itre 1"/>
          <p:cNvSpPr txBox="1">
            <a:spLocks/>
          </p:cNvSpPr>
          <p:nvPr/>
        </p:nvSpPr>
        <p:spPr>
          <a:xfrm>
            <a:off x="257232" y="119141"/>
            <a:ext cx="9032875" cy="13946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fr-FR" sz="3200" b="1" dirty="0">
                <a:solidFill>
                  <a:srgbClr val="4A452A"/>
                </a:solidFill>
              </a:rPr>
              <a:t>TRAVAILLER LE LEXIQUE</a:t>
            </a:r>
          </a:p>
          <a:p>
            <a:pPr algn="l">
              <a:lnSpc>
                <a:spcPct val="120000"/>
              </a:lnSpc>
            </a:pPr>
            <a:r>
              <a:rPr lang="fr-FR" altLang="fr-FR" sz="2400" b="1" dirty="0">
                <a:solidFill>
                  <a:srgbClr val="A2682C"/>
                </a:solidFill>
                <a:cs typeface="Times New Roman" pitchFamily="18" charset="0"/>
              </a:rPr>
              <a:t>Focus sur un mot: Circus</a:t>
            </a:r>
          </a:p>
        </p:txBody>
      </p:sp>
      <p:pic>
        <p:nvPicPr>
          <p:cNvPr id="1026" name="Picture 2">
            <a:extLst>
              <a:ext uri="{FF2B5EF4-FFF2-40B4-BE49-F238E27FC236}">
                <a16:creationId xmlns:a16="http://schemas.microsoft.com/office/drawing/2014/main" id="{71681FFC-32E4-4A8B-92DC-051EF1295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250" y="3027680"/>
            <a:ext cx="5189019" cy="336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7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65229" y="6495774"/>
            <a:ext cx="6194709" cy="307777"/>
          </a:xfrm>
          <a:prstGeom prst="rect">
            <a:avLst/>
          </a:prstGeom>
          <a:noFill/>
        </p:spPr>
        <p:txBody>
          <a:bodyPr wrap="none" rtlCol="0">
            <a:spAutoFit/>
          </a:bodyPr>
          <a:lstStyle/>
          <a:p>
            <a:r>
              <a:rPr lang="fr-FR" sz="1400" b="1" dirty="0"/>
              <a:t>                                                                            Académie de Versailles -  Sophie </a:t>
            </a:r>
            <a:r>
              <a:rPr lang="fr-FR" sz="1400" b="1" dirty="0" err="1"/>
              <a:t>Gauyet</a:t>
            </a:r>
            <a:r>
              <a:rPr lang="fr-FR" sz="1400" b="1" dirty="0"/>
              <a:t> </a:t>
            </a:r>
            <a:endParaRPr lang="fr-FR" sz="1400" dirty="0"/>
          </a:p>
        </p:txBody>
      </p:sp>
      <p:sp>
        <p:nvSpPr>
          <p:cNvPr id="7" name="Rectangle 6">
            <a:extLst>
              <a:ext uri="{FF2B5EF4-FFF2-40B4-BE49-F238E27FC236}">
                <a16:creationId xmlns:a16="http://schemas.microsoft.com/office/drawing/2014/main" id="{EFF90887-16A7-4237-B64F-5C801406AD96}"/>
              </a:ext>
            </a:extLst>
          </p:cNvPr>
          <p:cNvSpPr/>
          <p:nvPr/>
        </p:nvSpPr>
        <p:spPr>
          <a:xfrm>
            <a:off x="71120" y="260968"/>
            <a:ext cx="8981440" cy="1572418"/>
          </a:xfrm>
          <a:prstGeom prst="rect">
            <a:avLst/>
          </a:prstGeom>
        </p:spPr>
        <p:txBody>
          <a:bodyPr wrap="square">
            <a:spAutoFit/>
          </a:bodyPr>
          <a:lstStyle/>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p:cNvSpPr txBox="1"/>
          <p:nvPr/>
        </p:nvSpPr>
        <p:spPr>
          <a:xfrm>
            <a:off x="410966" y="1655634"/>
            <a:ext cx="5770921" cy="1477328"/>
          </a:xfrm>
          <a:prstGeom prst="rect">
            <a:avLst/>
          </a:prstGeom>
          <a:solidFill>
            <a:srgbClr val="F0EBD4"/>
          </a:solidFill>
        </p:spPr>
        <p:txBody>
          <a:bodyPr wrap="square" rtlCol="0">
            <a:spAutoFit/>
          </a:bodyPr>
          <a:lstStyle/>
          <a:p>
            <a:r>
              <a:rPr lang="fr-FR" dirty="0">
                <a:solidFill>
                  <a:srgbClr val="4A452A"/>
                </a:solidFill>
                <a:latin typeface="Arial" panose="020B0604020202020204" pitchFamily="34" charset="0"/>
                <a:ea typeface="Times New Roman" panose="02020603050405020304" pitchFamily="18" charset="0"/>
                <a:cs typeface="Times New Roman" panose="02020603050405020304" pitchFamily="18" charset="0"/>
              </a:rPr>
              <a:t>Les élèves sont invités à rédiger une fiche  « spectacle » sur le principe de la fiche « </a:t>
            </a:r>
            <a:r>
              <a:rPr lang="fr-FR" dirty="0" err="1">
                <a:solidFill>
                  <a:srgbClr val="4A452A"/>
                </a:solidFill>
                <a:latin typeface="Arial" panose="020B0604020202020204" pitchFamily="34" charset="0"/>
                <a:ea typeface="Times New Roman" panose="02020603050405020304" pitchFamily="18" charset="0"/>
                <a:cs typeface="Times New Roman" panose="02020603050405020304" pitchFamily="18" charset="0"/>
              </a:rPr>
              <a:t>monumentum</a:t>
            </a:r>
            <a:r>
              <a:rPr lang="fr-FR" dirty="0">
                <a:solidFill>
                  <a:srgbClr val="4A452A"/>
                </a:solidFill>
                <a:latin typeface="Arial" panose="020B0604020202020204" pitchFamily="34" charset="0"/>
                <a:ea typeface="Times New Roman" panose="02020603050405020304" pitchFamily="18" charset="0"/>
                <a:cs typeface="Times New Roman" panose="02020603050405020304" pitchFamily="18" charset="0"/>
              </a:rPr>
              <a:t> » Cf. Lexique et Culture Eduscol, en classe, avec leur professeur.</a:t>
            </a:r>
          </a:p>
          <a:p>
            <a:endParaRPr lang="fr-FR" dirty="0">
              <a:solidFill>
                <a:srgbClr val="4A452A"/>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itre 1"/>
          <p:cNvSpPr txBox="1">
            <a:spLocks/>
          </p:cNvSpPr>
          <p:nvPr/>
        </p:nvSpPr>
        <p:spPr>
          <a:xfrm>
            <a:off x="257233" y="68341"/>
            <a:ext cx="8571808" cy="13946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fr-FR" sz="3200" b="1" dirty="0">
                <a:solidFill>
                  <a:srgbClr val="4A452A"/>
                </a:solidFill>
              </a:rPr>
              <a:t>TRAVAILLER LE LEXIQUE</a:t>
            </a:r>
          </a:p>
          <a:p>
            <a:pPr algn="l">
              <a:lnSpc>
                <a:spcPct val="120000"/>
              </a:lnSpc>
            </a:pPr>
            <a:r>
              <a:rPr lang="fr-FR" altLang="fr-FR" sz="2400" b="1" dirty="0">
                <a:solidFill>
                  <a:srgbClr val="A2682C"/>
                </a:solidFill>
                <a:cs typeface="Times New Roman" pitchFamily="18" charset="0"/>
              </a:rPr>
              <a:t>Focus sur un mot: spectacle</a:t>
            </a:r>
          </a:p>
        </p:txBody>
      </p:sp>
      <p:pic>
        <p:nvPicPr>
          <p:cNvPr id="3" name="Image 2" descr="Une image contenant extérieur, roche, zèbre, herbe&#10;&#10;Description générée automatiquement">
            <a:extLst>
              <a:ext uri="{FF2B5EF4-FFF2-40B4-BE49-F238E27FC236}">
                <a16:creationId xmlns:a16="http://schemas.microsoft.com/office/drawing/2014/main" id="{A1988A83-6560-4107-B4D4-76319C0D248C}"/>
              </a:ext>
            </a:extLst>
          </p:cNvPr>
          <p:cNvPicPr>
            <a:picLocks noChangeAspect="1"/>
          </p:cNvPicPr>
          <p:nvPr/>
        </p:nvPicPr>
        <p:blipFill>
          <a:blip r:embed="rId2"/>
          <a:stretch>
            <a:fillRect/>
          </a:stretch>
        </p:blipFill>
        <p:spPr>
          <a:xfrm>
            <a:off x="4243226" y="3325591"/>
            <a:ext cx="4247077" cy="3185308"/>
          </a:xfrm>
          <a:prstGeom prst="rect">
            <a:avLst/>
          </a:prstGeom>
        </p:spPr>
      </p:pic>
    </p:spTree>
    <p:extLst>
      <p:ext uri="{BB962C8B-B14F-4D97-AF65-F5344CB8AC3E}">
        <p14:creationId xmlns:p14="http://schemas.microsoft.com/office/powerpoint/2010/main" val="73979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848191" y="6550223"/>
            <a:ext cx="5072607" cy="307777"/>
          </a:xfrm>
          <a:prstGeom prst="rect">
            <a:avLst/>
          </a:prstGeom>
          <a:noFill/>
        </p:spPr>
        <p:txBody>
          <a:bodyPr wrap="none" rtlCol="0">
            <a:spAutoFit/>
          </a:bodyPr>
          <a:lstStyle/>
          <a:p>
            <a:r>
              <a:rPr lang="fr-FR" sz="1400" b="1" dirty="0"/>
              <a:t>                                               Académie de Versailles -  Sophie </a:t>
            </a:r>
            <a:r>
              <a:rPr lang="fr-FR" sz="1400" b="1" dirty="0" err="1"/>
              <a:t>Gauyet</a:t>
            </a:r>
            <a:r>
              <a:rPr lang="fr-FR" sz="1400" b="1" dirty="0"/>
              <a:t> </a:t>
            </a:r>
            <a:endParaRPr lang="fr-FR" sz="1400" dirty="0"/>
          </a:p>
        </p:txBody>
      </p:sp>
      <p:sp>
        <p:nvSpPr>
          <p:cNvPr id="7" name="Titre 1"/>
          <p:cNvSpPr txBox="1">
            <a:spLocks/>
          </p:cNvSpPr>
          <p:nvPr/>
        </p:nvSpPr>
        <p:spPr>
          <a:xfrm>
            <a:off x="243839" y="119141"/>
            <a:ext cx="8900161" cy="1725308"/>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5100" b="1" dirty="0">
                <a:solidFill>
                  <a:srgbClr val="4A452A"/>
                </a:solidFill>
              </a:rPr>
              <a:t>ACQUÉRIR DES ÉLÉMENTS DE CULTURE HISTORIQUE</a:t>
            </a:r>
          </a:p>
          <a:p>
            <a:pPr algn="l"/>
            <a:endParaRPr lang="fr-FR" altLang="fr-FR" sz="2200" b="1" dirty="0">
              <a:solidFill>
                <a:srgbClr val="A2682C"/>
              </a:solidFill>
              <a:cs typeface="Times New Roman" pitchFamily="18" charset="0"/>
            </a:endParaRPr>
          </a:p>
          <a:p>
            <a:pPr algn="l"/>
            <a:endParaRPr lang="fr-FR" altLang="fr-FR" sz="2200" b="1" dirty="0">
              <a:solidFill>
                <a:srgbClr val="A2682C"/>
              </a:solidFill>
              <a:cs typeface="Times New Roman" pitchFamily="18" charset="0"/>
            </a:endParaRPr>
          </a:p>
          <a:p>
            <a:pPr algn="l"/>
            <a:r>
              <a:rPr lang="fr-FR" altLang="fr-FR" sz="3600" b="1" dirty="0">
                <a:solidFill>
                  <a:srgbClr val="A2682C"/>
                </a:solidFill>
                <a:cs typeface="Times New Roman" pitchFamily="18" charset="0"/>
              </a:rPr>
              <a:t>Retenir des informations sur le cirque romain : le professeur peut proposer la rédaction d’une synthèse collective sur les jeux du cirque à partir de l’étude </a:t>
            </a:r>
            <a:r>
              <a:rPr lang="fr-FR" altLang="fr-FR" sz="3600" b="1">
                <a:solidFill>
                  <a:srgbClr val="A2682C"/>
                </a:solidFill>
                <a:cs typeface="Times New Roman" pitchFamily="18" charset="0"/>
              </a:rPr>
              <a:t>iconographique.</a:t>
            </a:r>
            <a:endParaRPr lang="fr-FR" sz="3600" b="1" dirty="0">
              <a:solidFill>
                <a:srgbClr val="A2682C"/>
              </a:solidFill>
            </a:endParaRPr>
          </a:p>
        </p:txBody>
      </p:sp>
      <p:sp>
        <p:nvSpPr>
          <p:cNvPr id="8" name="Titre 1">
            <a:extLst>
              <a:ext uri="{FF2B5EF4-FFF2-40B4-BE49-F238E27FC236}">
                <a16:creationId xmlns:a16="http://schemas.microsoft.com/office/drawing/2014/main" id="{AE9459D6-60CE-4316-A372-CF76A23CF7C3}"/>
              </a:ext>
            </a:extLst>
          </p:cNvPr>
          <p:cNvSpPr txBox="1">
            <a:spLocks/>
          </p:cNvSpPr>
          <p:nvPr/>
        </p:nvSpPr>
        <p:spPr>
          <a:xfrm>
            <a:off x="111760" y="50799"/>
            <a:ext cx="8923714" cy="64994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3200" b="1" dirty="0">
              <a:solidFill>
                <a:srgbClr val="4A452A"/>
              </a:solidFill>
            </a:endParaRPr>
          </a:p>
          <a:p>
            <a:pPr algn="l"/>
            <a:endParaRPr lang="fr-FR" sz="3200" b="1" dirty="0">
              <a:solidFill>
                <a:srgbClr val="4A452A"/>
              </a:solidFill>
            </a:endParaRPr>
          </a:p>
          <a:p>
            <a:pPr algn="l"/>
            <a:endParaRPr lang="fr-FR" sz="3200" b="1" dirty="0">
              <a:solidFill>
                <a:srgbClr val="4A452A"/>
              </a:solidFill>
            </a:endParaRPr>
          </a:p>
          <a:p>
            <a:pPr algn="l"/>
            <a:r>
              <a:rPr lang="fr-FR" sz="3200" b="1" dirty="0">
                <a:solidFill>
                  <a:srgbClr val="4A452A"/>
                </a:solidFill>
              </a:rPr>
              <a:t>ACQUÉRIR DES ÉLÉMENTS DE CULTURE ARTISTIQUE</a:t>
            </a:r>
          </a:p>
          <a:p>
            <a:pPr algn="l"/>
            <a:endParaRPr lang="fr-FR" sz="2200" b="1" dirty="0">
              <a:solidFill>
                <a:srgbClr val="A2682C"/>
              </a:solidFill>
            </a:endParaRPr>
          </a:p>
          <a:p>
            <a:pPr algn="l"/>
            <a:endParaRPr lang="fr-FR" sz="2200" b="1" dirty="0">
              <a:solidFill>
                <a:srgbClr val="A2682C"/>
              </a:solidFill>
            </a:endParaRPr>
          </a:p>
          <a:p>
            <a:pPr algn="l"/>
            <a:r>
              <a:rPr lang="fr-FR" sz="2200" b="1" dirty="0">
                <a:solidFill>
                  <a:srgbClr val="A2682C"/>
                </a:solidFill>
              </a:rPr>
              <a:t>Dans la continuité des diapos 2 et 3, les élèves découvrent la technique de fabrication de la mosaïque: le professeur peut proposer à quelques élèves la préparation d’un exposé sur le sujet.</a:t>
            </a:r>
          </a:p>
        </p:txBody>
      </p:sp>
    </p:spTree>
    <p:extLst>
      <p:ext uri="{BB962C8B-B14F-4D97-AF65-F5344CB8AC3E}">
        <p14:creationId xmlns:p14="http://schemas.microsoft.com/office/powerpoint/2010/main" val="173220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 y="54840"/>
            <a:ext cx="9072880" cy="1214359"/>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dirty="0">
                <a:solidFill>
                  <a:srgbClr val="4A452A"/>
                </a:solidFill>
              </a:rPr>
              <a:t>    ACQUÉRIR DES ÉLÉMENTS DE CULTURE LITTERAIRE</a:t>
            </a:r>
          </a:p>
          <a:p>
            <a:pPr algn="l"/>
            <a:r>
              <a:rPr lang="fr-FR" altLang="fr-FR" sz="2400" b="1" dirty="0">
                <a:solidFill>
                  <a:srgbClr val="A2682C"/>
                </a:solidFill>
                <a:cs typeface="Times New Roman" pitchFamily="18" charset="0"/>
              </a:rPr>
              <a:t>Lire et comprendre un corpus autour des jeux du cirque : le professeur choisit de lire, expliquer, traduire (le lexique ayant été anticipé), commenter les textes de son choix. </a:t>
            </a:r>
            <a:endParaRPr lang="fr-FR" sz="2200" b="1" dirty="0">
              <a:solidFill>
                <a:srgbClr val="A2682C"/>
              </a:solidFill>
            </a:endParaRPr>
          </a:p>
        </p:txBody>
      </p:sp>
      <p:sp>
        <p:nvSpPr>
          <p:cNvPr id="5" name="ZoneTexte 4"/>
          <p:cNvSpPr txBox="1"/>
          <p:nvPr/>
        </p:nvSpPr>
        <p:spPr>
          <a:xfrm>
            <a:off x="71122" y="4402502"/>
            <a:ext cx="9001760" cy="2185214"/>
          </a:xfrm>
          <a:prstGeom prst="rect">
            <a:avLst/>
          </a:prstGeom>
          <a:noFill/>
        </p:spPr>
        <p:txBody>
          <a:bodyPr wrap="square" rtlCol="0">
            <a:spAutoFit/>
          </a:bodyPr>
          <a:lstStyle/>
          <a:p>
            <a:r>
              <a:rPr lang="fr-FR" sz="2000" dirty="0">
                <a:solidFill>
                  <a:srgbClr val="4A452A"/>
                </a:solidFill>
              </a:rPr>
              <a:t>1- ROME EST TOUT ENTIÈRE AU CIRQUE. </a:t>
            </a:r>
            <a:r>
              <a:rPr lang="fr-FR" sz="2000" i="1" dirty="0">
                <a:solidFill>
                  <a:srgbClr val="4A452A"/>
                </a:solidFill>
              </a:rPr>
              <a:t>Juvénal, XI, 193-205 (extrait joint)</a:t>
            </a:r>
          </a:p>
          <a:p>
            <a:r>
              <a:rPr lang="fr-FR" sz="2000" dirty="0">
                <a:solidFill>
                  <a:srgbClr val="4A452A"/>
                </a:solidFill>
              </a:rPr>
              <a:t>2- NÉRON FOU DE CIRQUE. </a:t>
            </a:r>
            <a:r>
              <a:rPr lang="fr-FR" sz="2000" i="1" dirty="0">
                <a:solidFill>
                  <a:srgbClr val="4A452A"/>
                </a:solidFill>
              </a:rPr>
              <a:t>Suétone, Néron, XXII, 1-4 (extrait joint)</a:t>
            </a:r>
          </a:p>
          <a:p>
            <a:r>
              <a:rPr lang="fr-FR" sz="2000" dirty="0">
                <a:solidFill>
                  <a:srgbClr val="4A452A"/>
                </a:solidFill>
              </a:rPr>
              <a:t>3- CONTRE LES SPECTACLES. </a:t>
            </a:r>
            <a:r>
              <a:rPr lang="fr-FR" sz="2000" i="1" dirty="0">
                <a:solidFill>
                  <a:srgbClr val="4A452A"/>
                </a:solidFill>
              </a:rPr>
              <a:t>Tertullien , VII et VIII</a:t>
            </a:r>
          </a:p>
          <a:p>
            <a:r>
              <a:rPr lang="fr-FR" sz="2000" dirty="0">
                <a:solidFill>
                  <a:srgbClr val="4A452A"/>
                </a:solidFill>
              </a:rPr>
              <a:t>4- LES DÉMONS DU STADE. </a:t>
            </a:r>
            <a:r>
              <a:rPr lang="fr-FR" sz="2000" i="1" dirty="0">
                <a:solidFill>
                  <a:srgbClr val="4A452A"/>
                </a:solidFill>
              </a:rPr>
              <a:t>Pline le jeune, Lettres, IX,6</a:t>
            </a:r>
          </a:p>
          <a:p>
            <a:r>
              <a:rPr lang="fr-FR" sz="2000" dirty="0">
                <a:solidFill>
                  <a:srgbClr val="4A452A"/>
                </a:solidFill>
              </a:rPr>
              <a:t>5- TOUS NE VONT PAS AUX JEUX POUR LES CHEVAUX. </a:t>
            </a:r>
            <a:r>
              <a:rPr lang="fr-FR" altLang="fr-FR" sz="2000" i="1" dirty="0">
                <a:solidFill>
                  <a:srgbClr val="4A452A"/>
                </a:solidFill>
                <a:ea typeface="Times New Roman" panose="02020603050405020304" pitchFamily="18" charset="0"/>
              </a:rPr>
              <a:t>Ovide, Les Amours, III, II, 1-14</a:t>
            </a:r>
          </a:p>
          <a:p>
            <a:r>
              <a:rPr lang="fr-FR" sz="2000" dirty="0">
                <a:solidFill>
                  <a:srgbClr val="4A452A"/>
                </a:solidFill>
              </a:rPr>
              <a:t>6- UNE COURSE AU CIRQUE EN GALANTE COMPAGNIE.</a:t>
            </a:r>
            <a:r>
              <a:rPr lang="fr-FR" sz="2000" b="1" dirty="0">
                <a:solidFill>
                  <a:srgbClr val="4A452A"/>
                </a:solidFill>
              </a:rPr>
              <a:t> </a:t>
            </a:r>
            <a:r>
              <a:rPr lang="fr-FR" altLang="fr-FR" i="1" dirty="0">
                <a:solidFill>
                  <a:srgbClr val="4A452A"/>
                </a:solidFill>
                <a:latin typeface="Arial" panose="020B0604020202020204" pitchFamily="34" charset="0"/>
              </a:rPr>
              <a:t>Ovide, Les Amours, III,</a:t>
            </a:r>
            <a:r>
              <a:rPr lang="fr-FR" altLang="fr-FR" sz="1400" i="1" dirty="0">
                <a:solidFill>
                  <a:srgbClr val="4A452A"/>
                </a:solidFill>
                <a:latin typeface="Arial" panose="020B0604020202020204" pitchFamily="34" charset="0"/>
              </a:rPr>
              <a:t> </a:t>
            </a:r>
            <a:r>
              <a:rPr lang="fr-FR" altLang="fr-FR" sz="1600" i="1" dirty="0">
                <a:solidFill>
                  <a:srgbClr val="4A452A"/>
                </a:solidFill>
                <a:latin typeface="Arial" panose="020B0604020202020204" pitchFamily="34" charset="0"/>
              </a:rPr>
              <a:t>2, 65-83 (extrait joint)</a:t>
            </a:r>
            <a:endParaRPr lang="fr-FR" altLang="fr-FR" sz="1600" i="1" dirty="0">
              <a:solidFill>
                <a:srgbClr val="4A452A"/>
              </a:solidFill>
              <a:ea typeface="Times New Roman" panose="02020603050405020304" pitchFamily="18" charset="0"/>
            </a:endParaRPr>
          </a:p>
        </p:txBody>
      </p:sp>
      <p:sp>
        <p:nvSpPr>
          <p:cNvPr id="7" name="ZoneTexte 6"/>
          <p:cNvSpPr txBox="1"/>
          <p:nvPr/>
        </p:nvSpPr>
        <p:spPr>
          <a:xfrm>
            <a:off x="3851389" y="6495774"/>
            <a:ext cx="5221492" cy="307777"/>
          </a:xfrm>
          <a:prstGeom prst="rect">
            <a:avLst/>
          </a:prstGeom>
          <a:noFill/>
        </p:spPr>
        <p:txBody>
          <a:bodyPr wrap="square" rtlCol="0">
            <a:spAutoFit/>
          </a:bodyPr>
          <a:lstStyle/>
          <a:p>
            <a:r>
              <a:rPr lang="fr-FR" sz="1400" b="1" dirty="0"/>
              <a:t>                                                   Académie de Versailles -  Sophie </a:t>
            </a:r>
            <a:r>
              <a:rPr lang="fr-FR" sz="1400" b="1" dirty="0" err="1"/>
              <a:t>Gauyet</a:t>
            </a:r>
            <a:r>
              <a:rPr lang="fr-FR" sz="1400" b="1" dirty="0"/>
              <a:t> </a:t>
            </a:r>
            <a:endParaRPr lang="fr-FR" sz="1400" dirty="0"/>
          </a:p>
        </p:txBody>
      </p:sp>
      <p:pic>
        <p:nvPicPr>
          <p:cNvPr id="8" name="Picture 2">
            <a:extLst>
              <a:ext uri="{FF2B5EF4-FFF2-40B4-BE49-F238E27FC236}">
                <a16:creationId xmlns:a16="http://schemas.microsoft.com/office/drawing/2014/main" id="{4B4BA965-311A-4B6D-A6ED-3C4A5F515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079" y="1269200"/>
            <a:ext cx="4495713" cy="303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62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802585" y="6495774"/>
            <a:ext cx="4992457" cy="307777"/>
          </a:xfrm>
          <a:prstGeom prst="rect">
            <a:avLst/>
          </a:prstGeom>
          <a:noFill/>
        </p:spPr>
        <p:txBody>
          <a:bodyPr wrap="none" rtlCol="0">
            <a:spAutoFit/>
          </a:bodyPr>
          <a:lstStyle/>
          <a:p>
            <a:r>
              <a:rPr lang="fr-FR" sz="1400" b="1" dirty="0"/>
              <a:t>                                              Académie de Versailles -  Sophie </a:t>
            </a:r>
            <a:r>
              <a:rPr lang="fr-FR" sz="1400" b="1" dirty="0" err="1"/>
              <a:t>Gauyet</a:t>
            </a:r>
            <a:r>
              <a:rPr lang="fr-FR" sz="1400" b="1" dirty="0"/>
              <a:t> </a:t>
            </a:r>
            <a:endParaRPr lang="fr-FR" sz="1400" dirty="0"/>
          </a:p>
        </p:txBody>
      </p:sp>
      <p:graphicFrame>
        <p:nvGraphicFramePr>
          <p:cNvPr id="2" name="Tableau 1">
            <a:extLst>
              <a:ext uri="{FF2B5EF4-FFF2-40B4-BE49-F238E27FC236}">
                <a16:creationId xmlns:a16="http://schemas.microsoft.com/office/drawing/2014/main" id="{DA08AB26-DBCD-42C9-9DB9-850FBB5879AF}"/>
              </a:ext>
            </a:extLst>
          </p:cNvPr>
          <p:cNvGraphicFramePr>
            <a:graphicFrameLocks noGrp="1"/>
          </p:cNvGraphicFramePr>
          <p:nvPr/>
        </p:nvGraphicFramePr>
        <p:xfrm>
          <a:off x="179091" y="1348806"/>
          <a:ext cx="8791916" cy="5113347"/>
        </p:xfrm>
        <a:graphic>
          <a:graphicData uri="http://schemas.openxmlformats.org/drawingml/2006/table">
            <a:tbl>
              <a:tblPr firstRow="1" firstCol="1" bandRow="1">
                <a:tableStyleId>{5C22544A-7EE6-4342-B048-85BDC9FD1C3A}</a:tableStyleId>
              </a:tblPr>
              <a:tblGrid>
                <a:gridCol w="4421673">
                  <a:extLst>
                    <a:ext uri="{9D8B030D-6E8A-4147-A177-3AD203B41FA5}">
                      <a16:colId xmlns:a16="http://schemas.microsoft.com/office/drawing/2014/main" val="2090652030"/>
                    </a:ext>
                  </a:extLst>
                </a:gridCol>
                <a:gridCol w="4370243">
                  <a:extLst>
                    <a:ext uri="{9D8B030D-6E8A-4147-A177-3AD203B41FA5}">
                      <a16:colId xmlns:a16="http://schemas.microsoft.com/office/drawing/2014/main" val="2587704036"/>
                    </a:ext>
                  </a:extLst>
                </a:gridCol>
              </a:tblGrid>
              <a:tr h="5113347">
                <a:tc>
                  <a:txBody>
                    <a:bodyPr/>
                    <a:lstStyle/>
                    <a:p>
                      <a:pPr>
                        <a:lnSpc>
                          <a:spcPts val="2200"/>
                        </a:lnSpc>
                      </a:pPr>
                      <a:r>
                        <a:rPr lang="fr-FR" sz="1600" b="1" dirty="0">
                          <a:solidFill>
                            <a:srgbClr val="000000"/>
                          </a:solidFill>
                          <a:effectLst/>
                        </a:rPr>
                        <a:t> </a:t>
                      </a:r>
                    </a:p>
                    <a:p>
                      <a:pPr>
                        <a:lnSpc>
                          <a:spcPts val="2200"/>
                        </a:lnSpc>
                      </a:pPr>
                      <a:endParaRPr lang="fr-FR" sz="1000" dirty="0">
                        <a:solidFill>
                          <a:srgbClr val="000000"/>
                        </a:solidFill>
                        <a:effectLst/>
                      </a:endParaRPr>
                    </a:p>
                    <a:p>
                      <a:pPr>
                        <a:lnSpc>
                          <a:spcPts val="2200"/>
                        </a:lnSpc>
                      </a:pPr>
                      <a:r>
                        <a:rPr lang="fr-FR" sz="1600" dirty="0" err="1">
                          <a:solidFill>
                            <a:srgbClr val="000000"/>
                          </a:solidFill>
                          <a:effectLst/>
                        </a:rPr>
                        <a:t>I</a:t>
                      </a:r>
                      <a:r>
                        <a:rPr lang="fr-FR" sz="1600" b="0" dirty="0" err="1">
                          <a:solidFill>
                            <a:srgbClr val="000000"/>
                          </a:solidFill>
                          <a:effectLst/>
                        </a:rPr>
                        <a:t>nterea</a:t>
                      </a:r>
                      <a:r>
                        <a:rPr lang="fr-FR" sz="1600" b="0" dirty="0">
                          <a:solidFill>
                            <a:srgbClr val="000000"/>
                          </a:solidFill>
                          <a:effectLst/>
                        </a:rPr>
                        <a:t> Megalesiacae</a:t>
                      </a:r>
                      <a:r>
                        <a:rPr lang="fr-FR" sz="1600" b="0" baseline="30000" dirty="0">
                          <a:solidFill>
                            <a:srgbClr val="000000"/>
                          </a:solidFill>
                          <a:effectLst/>
                        </a:rPr>
                        <a:t>1</a:t>
                      </a:r>
                      <a:r>
                        <a:rPr lang="fr-FR" sz="1600" b="0" dirty="0">
                          <a:solidFill>
                            <a:srgbClr val="000000"/>
                          </a:solidFill>
                          <a:effectLst/>
                        </a:rPr>
                        <a:t> </a:t>
                      </a:r>
                      <a:r>
                        <a:rPr lang="fr-FR" sz="1600" b="0" dirty="0" err="1">
                          <a:solidFill>
                            <a:srgbClr val="000000"/>
                          </a:solidFill>
                          <a:effectLst/>
                        </a:rPr>
                        <a:t>spectacula</a:t>
                      </a:r>
                      <a:r>
                        <a:rPr lang="fr-FR" sz="1600" b="0" dirty="0">
                          <a:solidFill>
                            <a:srgbClr val="000000"/>
                          </a:solidFill>
                          <a:effectLst/>
                        </a:rPr>
                        <a:t> </a:t>
                      </a:r>
                      <a:r>
                        <a:rPr lang="fr-FR" sz="1600" b="0" dirty="0" err="1">
                          <a:solidFill>
                            <a:srgbClr val="000000"/>
                          </a:solidFill>
                          <a:effectLst/>
                        </a:rPr>
                        <a:t>mappae</a:t>
                      </a:r>
                      <a:br>
                        <a:rPr lang="fr-FR" sz="1600" b="0" dirty="0">
                          <a:solidFill>
                            <a:srgbClr val="000000"/>
                          </a:solidFill>
                          <a:effectLst/>
                        </a:rPr>
                      </a:br>
                      <a:r>
                        <a:rPr lang="fr-FR" sz="1600" b="0" dirty="0">
                          <a:solidFill>
                            <a:srgbClr val="000000"/>
                          </a:solidFill>
                          <a:effectLst/>
                        </a:rPr>
                        <a:t>Idaeum</a:t>
                      </a:r>
                      <a:r>
                        <a:rPr lang="fr-FR" sz="1600" b="0" baseline="30000" dirty="0">
                          <a:solidFill>
                            <a:srgbClr val="000000"/>
                          </a:solidFill>
                          <a:effectLst/>
                        </a:rPr>
                        <a:t>2</a:t>
                      </a:r>
                      <a:r>
                        <a:rPr lang="fr-FR" sz="1600" b="0" dirty="0">
                          <a:solidFill>
                            <a:srgbClr val="000000"/>
                          </a:solidFill>
                          <a:effectLst/>
                        </a:rPr>
                        <a:t> </a:t>
                      </a:r>
                      <a:r>
                        <a:rPr lang="fr-FR" sz="1600" b="0" dirty="0" err="1">
                          <a:solidFill>
                            <a:srgbClr val="000000"/>
                          </a:solidFill>
                          <a:effectLst/>
                        </a:rPr>
                        <a:t>sollemne</a:t>
                      </a:r>
                      <a:r>
                        <a:rPr lang="fr-FR" sz="1600" b="0" dirty="0">
                          <a:solidFill>
                            <a:srgbClr val="000000"/>
                          </a:solidFill>
                          <a:effectLst/>
                        </a:rPr>
                        <a:t> </a:t>
                      </a:r>
                      <a:r>
                        <a:rPr lang="fr-FR" sz="1600" b="0" dirty="0" err="1">
                          <a:solidFill>
                            <a:srgbClr val="000000"/>
                          </a:solidFill>
                          <a:effectLst/>
                        </a:rPr>
                        <a:t>colunt</a:t>
                      </a:r>
                      <a:r>
                        <a:rPr lang="fr-FR" sz="1600" b="0" dirty="0">
                          <a:solidFill>
                            <a:srgbClr val="000000"/>
                          </a:solidFill>
                          <a:effectLst/>
                        </a:rPr>
                        <a:t>, </a:t>
                      </a:r>
                      <a:r>
                        <a:rPr lang="fr-FR" sz="1600" b="0" dirty="0" err="1">
                          <a:solidFill>
                            <a:srgbClr val="000000"/>
                          </a:solidFill>
                          <a:effectLst/>
                        </a:rPr>
                        <a:t>similisque</a:t>
                      </a:r>
                      <a:r>
                        <a:rPr lang="fr-FR" sz="1600" b="0" dirty="0">
                          <a:solidFill>
                            <a:srgbClr val="000000"/>
                          </a:solidFill>
                          <a:effectLst/>
                        </a:rPr>
                        <a:t> </a:t>
                      </a:r>
                      <a:r>
                        <a:rPr lang="fr-FR" sz="1600" b="0" dirty="0" err="1">
                          <a:solidFill>
                            <a:srgbClr val="000000"/>
                          </a:solidFill>
                          <a:effectLst/>
                        </a:rPr>
                        <a:t>triumpho</a:t>
                      </a:r>
                      <a:br>
                        <a:rPr lang="fr-FR" sz="1600" b="0" dirty="0">
                          <a:solidFill>
                            <a:srgbClr val="000000"/>
                          </a:solidFill>
                          <a:effectLst/>
                        </a:rPr>
                      </a:br>
                      <a:r>
                        <a:rPr lang="fr-FR" sz="1600" b="0" dirty="0" err="1">
                          <a:solidFill>
                            <a:srgbClr val="000000"/>
                          </a:solidFill>
                          <a:effectLst/>
                        </a:rPr>
                        <a:t>praeda</a:t>
                      </a:r>
                      <a:r>
                        <a:rPr lang="fr-FR" sz="1600" b="0" dirty="0">
                          <a:solidFill>
                            <a:srgbClr val="000000"/>
                          </a:solidFill>
                          <a:effectLst/>
                        </a:rPr>
                        <a:t> </a:t>
                      </a:r>
                      <a:r>
                        <a:rPr lang="fr-FR" sz="1600" b="0" dirty="0" err="1">
                          <a:solidFill>
                            <a:srgbClr val="000000"/>
                          </a:solidFill>
                          <a:effectLst/>
                        </a:rPr>
                        <a:t>caballorum</a:t>
                      </a:r>
                      <a:r>
                        <a:rPr lang="fr-FR" sz="1600" b="0" dirty="0">
                          <a:solidFill>
                            <a:srgbClr val="000000"/>
                          </a:solidFill>
                          <a:effectLst/>
                        </a:rPr>
                        <a:t> </a:t>
                      </a:r>
                      <a:r>
                        <a:rPr lang="fr-FR" sz="1600" b="0" dirty="0" err="1">
                          <a:solidFill>
                            <a:srgbClr val="000000"/>
                          </a:solidFill>
                          <a:effectLst/>
                        </a:rPr>
                        <a:t>praetor</a:t>
                      </a:r>
                      <a:r>
                        <a:rPr lang="fr-FR" sz="1600" b="0" dirty="0">
                          <a:solidFill>
                            <a:srgbClr val="000000"/>
                          </a:solidFill>
                          <a:effectLst/>
                        </a:rPr>
                        <a:t> </a:t>
                      </a:r>
                      <a:r>
                        <a:rPr lang="fr-FR" sz="1600" b="0" dirty="0" err="1">
                          <a:solidFill>
                            <a:srgbClr val="000000"/>
                          </a:solidFill>
                          <a:effectLst/>
                        </a:rPr>
                        <a:t>sedet</a:t>
                      </a:r>
                      <a:r>
                        <a:rPr lang="fr-FR" sz="1600" b="0" dirty="0">
                          <a:solidFill>
                            <a:srgbClr val="000000"/>
                          </a:solidFill>
                          <a:effectLst/>
                        </a:rPr>
                        <a:t>, </a:t>
                      </a:r>
                      <a:r>
                        <a:rPr lang="fr-FR" sz="1600" b="0" dirty="0" err="1">
                          <a:solidFill>
                            <a:srgbClr val="000000"/>
                          </a:solidFill>
                          <a:effectLst/>
                        </a:rPr>
                        <a:t>ac</a:t>
                      </a:r>
                      <a:r>
                        <a:rPr lang="fr-FR" sz="1600" b="0" dirty="0">
                          <a:solidFill>
                            <a:srgbClr val="000000"/>
                          </a:solidFill>
                          <a:effectLst/>
                        </a:rPr>
                        <a:t> </a:t>
                      </a:r>
                      <a:r>
                        <a:rPr lang="fr-FR" sz="1600" b="0" dirty="0" err="1">
                          <a:solidFill>
                            <a:srgbClr val="000000"/>
                          </a:solidFill>
                          <a:effectLst/>
                        </a:rPr>
                        <a:t>mihi</a:t>
                      </a:r>
                      <a:r>
                        <a:rPr lang="fr-FR" sz="1600" b="0" dirty="0">
                          <a:solidFill>
                            <a:srgbClr val="000000"/>
                          </a:solidFill>
                          <a:effectLst/>
                        </a:rPr>
                        <a:t> pace</a:t>
                      </a:r>
                      <a:br>
                        <a:rPr lang="fr-FR" sz="1600" b="0" dirty="0">
                          <a:solidFill>
                            <a:srgbClr val="000000"/>
                          </a:solidFill>
                          <a:effectLst/>
                        </a:rPr>
                      </a:br>
                      <a:r>
                        <a:rPr lang="fr-FR" sz="1600" b="0" dirty="0" err="1">
                          <a:solidFill>
                            <a:srgbClr val="000000"/>
                          </a:solidFill>
                          <a:effectLst/>
                        </a:rPr>
                        <a:t>immensae</a:t>
                      </a:r>
                      <a:r>
                        <a:rPr lang="fr-FR" sz="1600" b="0" dirty="0">
                          <a:solidFill>
                            <a:srgbClr val="000000"/>
                          </a:solidFill>
                          <a:effectLst/>
                        </a:rPr>
                        <a:t> </a:t>
                      </a:r>
                      <a:r>
                        <a:rPr lang="fr-FR" sz="1600" b="0" dirty="0" err="1">
                          <a:solidFill>
                            <a:srgbClr val="000000"/>
                          </a:solidFill>
                          <a:effectLst/>
                        </a:rPr>
                        <a:t>nimiaeque</a:t>
                      </a:r>
                      <a:r>
                        <a:rPr lang="fr-FR" sz="1600" b="0" dirty="0">
                          <a:solidFill>
                            <a:srgbClr val="000000"/>
                          </a:solidFill>
                          <a:effectLst/>
                        </a:rPr>
                        <a:t> </a:t>
                      </a:r>
                      <a:r>
                        <a:rPr lang="fr-FR" sz="1600" b="0" dirty="0" err="1">
                          <a:solidFill>
                            <a:srgbClr val="000000"/>
                          </a:solidFill>
                          <a:effectLst/>
                        </a:rPr>
                        <a:t>licet</a:t>
                      </a:r>
                      <a:r>
                        <a:rPr lang="fr-FR" sz="1600" b="0" dirty="0">
                          <a:solidFill>
                            <a:srgbClr val="000000"/>
                          </a:solidFill>
                          <a:effectLst/>
                        </a:rPr>
                        <a:t> si </a:t>
                      </a:r>
                      <a:r>
                        <a:rPr lang="fr-FR" sz="1600" b="0" dirty="0" err="1">
                          <a:solidFill>
                            <a:srgbClr val="000000"/>
                          </a:solidFill>
                          <a:effectLst/>
                        </a:rPr>
                        <a:t>dicere</a:t>
                      </a:r>
                      <a:r>
                        <a:rPr lang="fr-FR" sz="1600" b="0" dirty="0">
                          <a:solidFill>
                            <a:srgbClr val="000000"/>
                          </a:solidFill>
                          <a:effectLst/>
                        </a:rPr>
                        <a:t> </a:t>
                      </a:r>
                      <a:r>
                        <a:rPr lang="fr-FR" sz="1600" b="0" dirty="0" err="1">
                          <a:solidFill>
                            <a:srgbClr val="000000"/>
                          </a:solidFill>
                          <a:effectLst/>
                        </a:rPr>
                        <a:t>plebis</a:t>
                      </a:r>
                      <a:r>
                        <a:rPr lang="fr-FR" sz="1600" b="0" dirty="0">
                          <a:solidFill>
                            <a:srgbClr val="000000"/>
                          </a:solidFill>
                          <a:effectLst/>
                        </a:rPr>
                        <a:t>,</a:t>
                      </a:r>
                      <a:br>
                        <a:rPr lang="fr-FR" sz="1600" b="0" dirty="0">
                          <a:solidFill>
                            <a:srgbClr val="000000"/>
                          </a:solidFill>
                          <a:effectLst/>
                        </a:rPr>
                      </a:br>
                      <a:r>
                        <a:rPr lang="fr-FR" sz="1600" b="0" dirty="0" err="1">
                          <a:solidFill>
                            <a:srgbClr val="000000"/>
                          </a:solidFill>
                          <a:effectLst/>
                        </a:rPr>
                        <a:t>totam</a:t>
                      </a:r>
                      <a:r>
                        <a:rPr lang="fr-FR" sz="1600" b="0" dirty="0">
                          <a:solidFill>
                            <a:srgbClr val="000000"/>
                          </a:solidFill>
                          <a:effectLst/>
                        </a:rPr>
                        <a:t> </a:t>
                      </a:r>
                      <a:r>
                        <a:rPr lang="fr-FR" sz="1600" b="0" dirty="0" err="1">
                          <a:solidFill>
                            <a:srgbClr val="000000"/>
                          </a:solidFill>
                          <a:effectLst/>
                        </a:rPr>
                        <a:t>hodie</a:t>
                      </a:r>
                      <a:r>
                        <a:rPr lang="fr-FR" sz="1600" b="0" dirty="0">
                          <a:solidFill>
                            <a:srgbClr val="000000"/>
                          </a:solidFill>
                          <a:effectLst/>
                        </a:rPr>
                        <a:t> </a:t>
                      </a:r>
                      <a:r>
                        <a:rPr lang="fr-FR" sz="1600" b="0" dirty="0" err="1">
                          <a:solidFill>
                            <a:srgbClr val="000000"/>
                          </a:solidFill>
                          <a:effectLst/>
                        </a:rPr>
                        <a:t>Romam</a:t>
                      </a:r>
                      <a:r>
                        <a:rPr lang="fr-FR" sz="1600" b="0" dirty="0">
                          <a:solidFill>
                            <a:srgbClr val="000000"/>
                          </a:solidFill>
                          <a:effectLst/>
                        </a:rPr>
                        <a:t> </a:t>
                      </a:r>
                      <a:r>
                        <a:rPr lang="fr-FR" sz="1600" b="0" dirty="0" err="1">
                          <a:solidFill>
                            <a:srgbClr val="000000"/>
                          </a:solidFill>
                          <a:effectLst/>
                        </a:rPr>
                        <a:t>circus</a:t>
                      </a:r>
                      <a:r>
                        <a:rPr lang="fr-FR" sz="1600" b="0" dirty="0">
                          <a:solidFill>
                            <a:srgbClr val="000000"/>
                          </a:solidFill>
                          <a:effectLst/>
                        </a:rPr>
                        <a:t> </a:t>
                      </a:r>
                      <a:r>
                        <a:rPr lang="fr-FR" sz="1600" b="0" dirty="0" err="1">
                          <a:solidFill>
                            <a:srgbClr val="000000"/>
                          </a:solidFill>
                          <a:effectLst/>
                        </a:rPr>
                        <a:t>capit</a:t>
                      </a:r>
                      <a:r>
                        <a:rPr lang="fr-FR" sz="1600" b="0" dirty="0">
                          <a:solidFill>
                            <a:srgbClr val="000000"/>
                          </a:solidFill>
                          <a:effectLst/>
                        </a:rPr>
                        <a:t>, et </a:t>
                      </a:r>
                      <a:r>
                        <a:rPr lang="fr-FR" sz="1600" b="0" dirty="0" err="1">
                          <a:solidFill>
                            <a:srgbClr val="000000"/>
                          </a:solidFill>
                          <a:effectLst/>
                        </a:rPr>
                        <a:t>fragor</a:t>
                      </a:r>
                      <a:r>
                        <a:rPr lang="fr-FR" sz="1600" b="0" dirty="0">
                          <a:solidFill>
                            <a:srgbClr val="000000"/>
                          </a:solidFill>
                          <a:effectLst/>
                        </a:rPr>
                        <a:t> </a:t>
                      </a:r>
                      <a:r>
                        <a:rPr lang="fr-FR" sz="1600" b="0" dirty="0" err="1">
                          <a:solidFill>
                            <a:srgbClr val="000000"/>
                          </a:solidFill>
                          <a:effectLst/>
                        </a:rPr>
                        <a:t>aurem</a:t>
                      </a:r>
                      <a:br>
                        <a:rPr lang="fr-FR" sz="1600" b="0" dirty="0">
                          <a:solidFill>
                            <a:srgbClr val="000000"/>
                          </a:solidFill>
                          <a:effectLst/>
                        </a:rPr>
                      </a:br>
                      <a:r>
                        <a:rPr lang="fr-FR" sz="1600" b="0" dirty="0" err="1">
                          <a:solidFill>
                            <a:srgbClr val="000000"/>
                          </a:solidFill>
                          <a:effectLst/>
                        </a:rPr>
                        <a:t>percutit</a:t>
                      </a:r>
                      <a:r>
                        <a:rPr lang="fr-FR" sz="1600" b="0" dirty="0">
                          <a:solidFill>
                            <a:srgbClr val="000000"/>
                          </a:solidFill>
                          <a:effectLst/>
                        </a:rPr>
                        <a:t>, </a:t>
                      </a:r>
                      <a:r>
                        <a:rPr lang="fr-FR" sz="1600" b="0" dirty="0" err="1">
                          <a:solidFill>
                            <a:srgbClr val="000000"/>
                          </a:solidFill>
                          <a:effectLst/>
                        </a:rPr>
                        <a:t>eventum</a:t>
                      </a:r>
                      <a:r>
                        <a:rPr lang="fr-FR" sz="1600" b="0" dirty="0">
                          <a:solidFill>
                            <a:srgbClr val="000000"/>
                          </a:solidFill>
                          <a:effectLst/>
                        </a:rPr>
                        <a:t> viridis quo </a:t>
                      </a:r>
                      <a:r>
                        <a:rPr lang="fr-FR" sz="1600" b="0" dirty="0" err="1">
                          <a:solidFill>
                            <a:srgbClr val="000000"/>
                          </a:solidFill>
                          <a:effectLst/>
                        </a:rPr>
                        <a:t>colligo</a:t>
                      </a:r>
                      <a:r>
                        <a:rPr lang="fr-FR" sz="1600" b="0" dirty="0">
                          <a:solidFill>
                            <a:srgbClr val="000000"/>
                          </a:solidFill>
                          <a:effectLst/>
                        </a:rPr>
                        <a:t> panni</a:t>
                      </a:r>
                      <a:r>
                        <a:rPr lang="fr-FR" sz="1600" b="0" baseline="30000" dirty="0">
                          <a:solidFill>
                            <a:srgbClr val="000000"/>
                          </a:solidFill>
                          <a:effectLst/>
                        </a:rPr>
                        <a:t>3</a:t>
                      </a:r>
                      <a:r>
                        <a:rPr lang="fr-FR" sz="1600" b="0" dirty="0">
                          <a:solidFill>
                            <a:srgbClr val="000000"/>
                          </a:solidFill>
                          <a:effectLst/>
                        </a:rPr>
                        <a:t>.</a:t>
                      </a:r>
                      <a:br>
                        <a:rPr lang="fr-FR" sz="1600" b="0" dirty="0">
                          <a:solidFill>
                            <a:srgbClr val="000000"/>
                          </a:solidFill>
                          <a:effectLst/>
                        </a:rPr>
                      </a:br>
                      <a:r>
                        <a:rPr lang="fr-FR" sz="1600" b="0" dirty="0">
                          <a:solidFill>
                            <a:srgbClr val="000000"/>
                          </a:solidFill>
                          <a:effectLst/>
                        </a:rPr>
                        <a:t>Nam si </a:t>
                      </a:r>
                      <a:r>
                        <a:rPr lang="fr-FR" sz="1600" b="0" dirty="0" err="1">
                          <a:solidFill>
                            <a:srgbClr val="000000"/>
                          </a:solidFill>
                          <a:effectLst/>
                        </a:rPr>
                        <a:t>deficeret</a:t>
                      </a:r>
                      <a:r>
                        <a:rPr lang="fr-FR" sz="1600" b="0" dirty="0">
                          <a:solidFill>
                            <a:srgbClr val="000000"/>
                          </a:solidFill>
                          <a:effectLst/>
                        </a:rPr>
                        <a:t>, </a:t>
                      </a:r>
                      <a:r>
                        <a:rPr lang="fr-FR" sz="1600" b="0" dirty="0" err="1">
                          <a:solidFill>
                            <a:srgbClr val="000000"/>
                          </a:solidFill>
                          <a:effectLst/>
                        </a:rPr>
                        <a:t>maestam</a:t>
                      </a:r>
                      <a:r>
                        <a:rPr lang="fr-FR" sz="1600" b="0" dirty="0">
                          <a:solidFill>
                            <a:srgbClr val="000000"/>
                          </a:solidFill>
                          <a:effectLst/>
                        </a:rPr>
                        <a:t> </a:t>
                      </a:r>
                      <a:r>
                        <a:rPr lang="fr-FR" sz="1600" b="0" dirty="0" err="1">
                          <a:solidFill>
                            <a:srgbClr val="000000"/>
                          </a:solidFill>
                          <a:effectLst/>
                        </a:rPr>
                        <a:t>attonitamque</a:t>
                      </a:r>
                      <a:r>
                        <a:rPr lang="fr-FR" sz="1600" b="0" dirty="0">
                          <a:solidFill>
                            <a:srgbClr val="000000"/>
                          </a:solidFill>
                          <a:effectLst/>
                        </a:rPr>
                        <a:t> </a:t>
                      </a:r>
                      <a:r>
                        <a:rPr lang="fr-FR" sz="1600" b="0" dirty="0" err="1">
                          <a:solidFill>
                            <a:srgbClr val="000000"/>
                          </a:solidFill>
                          <a:effectLst/>
                        </a:rPr>
                        <a:t>videres</a:t>
                      </a:r>
                      <a:br>
                        <a:rPr lang="fr-FR" sz="1600" b="0" dirty="0">
                          <a:solidFill>
                            <a:srgbClr val="000000"/>
                          </a:solidFill>
                          <a:effectLst/>
                        </a:rPr>
                      </a:br>
                      <a:r>
                        <a:rPr lang="fr-FR" sz="1600" b="0" dirty="0" err="1">
                          <a:solidFill>
                            <a:srgbClr val="000000"/>
                          </a:solidFill>
                          <a:effectLst/>
                        </a:rPr>
                        <a:t>hanc</a:t>
                      </a:r>
                      <a:r>
                        <a:rPr lang="fr-FR" sz="1600" b="0" dirty="0">
                          <a:solidFill>
                            <a:srgbClr val="000000"/>
                          </a:solidFill>
                          <a:effectLst/>
                        </a:rPr>
                        <a:t> </a:t>
                      </a:r>
                      <a:r>
                        <a:rPr lang="fr-FR" sz="1600" b="0" dirty="0" err="1">
                          <a:solidFill>
                            <a:srgbClr val="000000"/>
                          </a:solidFill>
                          <a:effectLst/>
                        </a:rPr>
                        <a:t>urbem</a:t>
                      </a:r>
                      <a:r>
                        <a:rPr lang="fr-FR" sz="1600" b="0" dirty="0">
                          <a:solidFill>
                            <a:srgbClr val="000000"/>
                          </a:solidFill>
                          <a:effectLst/>
                        </a:rPr>
                        <a:t> </a:t>
                      </a:r>
                      <a:r>
                        <a:rPr lang="fr-FR" sz="1600" b="0" dirty="0" err="1">
                          <a:solidFill>
                            <a:srgbClr val="000000"/>
                          </a:solidFill>
                          <a:effectLst/>
                        </a:rPr>
                        <a:t>veluti</a:t>
                      </a:r>
                      <a:r>
                        <a:rPr lang="fr-FR" sz="1600" b="0" dirty="0">
                          <a:solidFill>
                            <a:srgbClr val="000000"/>
                          </a:solidFill>
                          <a:effectLst/>
                        </a:rPr>
                        <a:t> Cannarum</a:t>
                      </a:r>
                      <a:r>
                        <a:rPr lang="fr-FR" sz="1600" b="0" baseline="30000" dirty="0">
                          <a:solidFill>
                            <a:srgbClr val="000000"/>
                          </a:solidFill>
                          <a:effectLst/>
                        </a:rPr>
                        <a:t>4</a:t>
                      </a:r>
                      <a:r>
                        <a:rPr lang="fr-FR" sz="1600" b="0" dirty="0">
                          <a:solidFill>
                            <a:srgbClr val="000000"/>
                          </a:solidFill>
                          <a:effectLst/>
                        </a:rPr>
                        <a:t> in </a:t>
                      </a:r>
                      <a:r>
                        <a:rPr lang="fr-FR" sz="1600" b="0" dirty="0" err="1">
                          <a:solidFill>
                            <a:srgbClr val="000000"/>
                          </a:solidFill>
                          <a:effectLst/>
                        </a:rPr>
                        <a:t>pulvere</a:t>
                      </a:r>
                      <a:r>
                        <a:rPr lang="fr-FR" sz="1600" b="0" dirty="0">
                          <a:solidFill>
                            <a:srgbClr val="000000"/>
                          </a:solidFill>
                          <a:effectLst/>
                        </a:rPr>
                        <a:t> victis </a:t>
                      </a:r>
                      <a:br>
                        <a:rPr lang="fr-FR" sz="1600" b="0" dirty="0">
                          <a:solidFill>
                            <a:srgbClr val="000000"/>
                          </a:solidFill>
                          <a:effectLst/>
                        </a:rPr>
                      </a:br>
                      <a:r>
                        <a:rPr lang="fr-FR" sz="1600" b="0" dirty="0" err="1">
                          <a:solidFill>
                            <a:srgbClr val="000000"/>
                          </a:solidFill>
                          <a:effectLst/>
                        </a:rPr>
                        <a:t>consulibus</a:t>
                      </a:r>
                      <a:r>
                        <a:rPr lang="fr-FR" sz="1600" b="0" dirty="0">
                          <a:solidFill>
                            <a:srgbClr val="000000"/>
                          </a:solidFill>
                          <a:effectLst/>
                        </a:rPr>
                        <a:t>. </a:t>
                      </a:r>
                      <a:r>
                        <a:rPr lang="fr-FR" sz="1600" b="0" dirty="0" err="1">
                          <a:solidFill>
                            <a:srgbClr val="000000"/>
                          </a:solidFill>
                          <a:effectLst/>
                        </a:rPr>
                        <a:t>Spectent</a:t>
                      </a:r>
                      <a:r>
                        <a:rPr lang="fr-FR" sz="1600" b="0" dirty="0">
                          <a:solidFill>
                            <a:srgbClr val="000000"/>
                          </a:solidFill>
                          <a:effectLst/>
                        </a:rPr>
                        <a:t> </a:t>
                      </a:r>
                      <a:r>
                        <a:rPr lang="fr-FR" sz="1600" b="0" dirty="0" err="1">
                          <a:solidFill>
                            <a:srgbClr val="000000"/>
                          </a:solidFill>
                          <a:effectLst/>
                        </a:rPr>
                        <a:t>iuvenes</a:t>
                      </a:r>
                      <a:r>
                        <a:rPr lang="fr-FR" sz="1600" b="0" dirty="0">
                          <a:solidFill>
                            <a:srgbClr val="000000"/>
                          </a:solidFill>
                          <a:effectLst/>
                        </a:rPr>
                        <a:t>, </a:t>
                      </a:r>
                      <a:r>
                        <a:rPr lang="fr-FR" sz="1600" b="0" dirty="0" err="1">
                          <a:solidFill>
                            <a:srgbClr val="000000"/>
                          </a:solidFill>
                          <a:effectLst/>
                        </a:rPr>
                        <a:t>quos</a:t>
                      </a:r>
                      <a:r>
                        <a:rPr lang="fr-FR" sz="1600" b="0" dirty="0">
                          <a:solidFill>
                            <a:srgbClr val="000000"/>
                          </a:solidFill>
                          <a:effectLst/>
                        </a:rPr>
                        <a:t> </a:t>
                      </a:r>
                      <a:r>
                        <a:rPr lang="fr-FR" sz="1600" b="0" dirty="0" err="1">
                          <a:solidFill>
                            <a:srgbClr val="000000"/>
                          </a:solidFill>
                          <a:effectLst/>
                        </a:rPr>
                        <a:t>clamor</a:t>
                      </a:r>
                      <a:r>
                        <a:rPr lang="fr-FR" sz="1600" b="0" dirty="0">
                          <a:solidFill>
                            <a:srgbClr val="000000"/>
                          </a:solidFill>
                          <a:effectLst/>
                        </a:rPr>
                        <a:t> et </a:t>
                      </a:r>
                      <a:r>
                        <a:rPr lang="fr-FR" sz="1600" b="0" dirty="0" err="1">
                          <a:solidFill>
                            <a:srgbClr val="000000"/>
                          </a:solidFill>
                          <a:effectLst/>
                        </a:rPr>
                        <a:t>audax</a:t>
                      </a:r>
                      <a:br>
                        <a:rPr lang="fr-FR" sz="1600" b="0" dirty="0">
                          <a:solidFill>
                            <a:srgbClr val="000000"/>
                          </a:solidFill>
                          <a:effectLst/>
                        </a:rPr>
                      </a:br>
                      <a:r>
                        <a:rPr lang="fr-FR" sz="1600" b="0" dirty="0" err="1">
                          <a:solidFill>
                            <a:srgbClr val="000000"/>
                          </a:solidFill>
                          <a:effectLst/>
                        </a:rPr>
                        <a:t>sponsio</a:t>
                      </a:r>
                      <a:r>
                        <a:rPr lang="fr-FR" sz="1600" b="0" dirty="0">
                          <a:solidFill>
                            <a:srgbClr val="000000"/>
                          </a:solidFill>
                          <a:effectLst/>
                        </a:rPr>
                        <a:t>, </a:t>
                      </a:r>
                      <a:r>
                        <a:rPr lang="fr-FR" sz="1600" b="0" dirty="0" err="1">
                          <a:solidFill>
                            <a:srgbClr val="000000"/>
                          </a:solidFill>
                          <a:effectLst/>
                        </a:rPr>
                        <a:t>quos</a:t>
                      </a:r>
                      <a:r>
                        <a:rPr lang="fr-FR" sz="1600" b="0" dirty="0">
                          <a:solidFill>
                            <a:srgbClr val="000000"/>
                          </a:solidFill>
                          <a:effectLst/>
                        </a:rPr>
                        <a:t> </a:t>
                      </a:r>
                      <a:r>
                        <a:rPr lang="fr-FR" sz="1600" b="0" dirty="0" err="1">
                          <a:solidFill>
                            <a:srgbClr val="000000"/>
                          </a:solidFill>
                          <a:effectLst/>
                        </a:rPr>
                        <a:t>cultae</a:t>
                      </a:r>
                      <a:r>
                        <a:rPr lang="fr-FR" sz="1600" b="0" dirty="0">
                          <a:solidFill>
                            <a:srgbClr val="000000"/>
                          </a:solidFill>
                          <a:effectLst/>
                        </a:rPr>
                        <a:t> </a:t>
                      </a:r>
                      <a:r>
                        <a:rPr lang="fr-FR" sz="1600" b="0" dirty="0" err="1">
                          <a:solidFill>
                            <a:srgbClr val="000000"/>
                          </a:solidFill>
                          <a:effectLst/>
                        </a:rPr>
                        <a:t>decet</a:t>
                      </a:r>
                      <a:r>
                        <a:rPr lang="fr-FR" sz="1600" b="0" dirty="0">
                          <a:solidFill>
                            <a:srgbClr val="000000"/>
                          </a:solidFill>
                          <a:effectLst/>
                        </a:rPr>
                        <a:t> </a:t>
                      </a:r>
                      <a:r>
                        <a:rPr lang="fr-FR" sz="1600" b="0" dirty="0" err="1">
                          <a:solidFill>
                            <a:srgbClr val="000000"/>
                          </a:solidFill>
                          <a:effectLst/>
                        </a:rPr>
                        <a:t>assedisse</a:t>
                      </a:r>
                      <a:r>
                        <a:rPr lang="fr-FR" sz="1600" b="0" dirty="0">
                          <a:solidFill>
                            <a:srgbClr val="000000"/>
                          </a:solidFill>
                          <a:effectLst/>
                        </a:rPr>
                        <a:t> </a:t>
                      </a:r>
                      <a:r>
                        <a:rPr lang="fr-FR" sz="1600" b="0" dirty="0" err="1">
                          <a:solidFill>
                            <a:srgbClr val="000000"/>
                          </a:solidFill>
                          <a:effectLst/>
                        </a:rPr>
                        <a:t>puellae</a:t>
                      </a:r>
                      <a:r>
                        <a:rPr lang="fr-FR" sz="1600" b="0" dirty="0">
                          <a:solidFill>
                            <a:srgbClr val="000000"/>
                          </a:solidFill>
                          <a:effectLst/>
                        </a:rPr>
                        <a:t>.</a:t>
                      </a:r>
                      <a:br>
                        <a:rPr lang="fr-FR" sz="1600" b="0" dirty="0">
                          <a:solidFill>
                            <a:srgbClr val="000000"/>
                          </a:solidFill>
                          <a:effectLst/>
                        </a:rPr>
                      </a:br>
                      <a:r>
                        <a:rPr lang="fr-FR" sz="1600" b="0" dirty="0">
                          <a:solidFill>
                            <a:srgbClr val="000000"/>
                          </a:solidFill>
                          <a:effectLst/>
                        </a:rPr>
                        <a:t>Nostra </a:t>
                      </a:r>
                      <a:r>
                        <a:rPr lang="fr-FR" sz="1600" b="0" dirty="0" err="1">
                          <a:solidFill>
                            <a:srgbClr val="000000"/>
                          </a:solidFill>
                          <a:effectLst/>
                        </a:rPr>
                        <a:t>bibat</a:t>
                      </a:r>
                      <a:r>
                        <a:rPr lang="fr-FR" sz="1600" b="0" dirty="0">
                          <a:solidFill>
                            <a:srgbClr val="000000"/>
                          </a:solidFill>
                          <a:effectLst/>
                        </a:rPr>
                        <a:t> </a:t>
                      </a:r>
                      <a:r>
                        <a:rPr lang="fr-FR" sz="1600" b="0" dirty="0" err="1">
                          <a:solidFill>
                            <a:srgbClr val="000000"/>
                          </a:solidFill>
                          <a:effectLst/>
                        </a:rPr>
                        <a:t>vernum</a:t>
                      </a:r>
                      <a:r>
                        <a:rPr lang="fr-FR" sz="1600" b="0" dirty="0">
                          <a:solidFill>
                            <a:srgbClr val="000000"/>
                          </a:solidFill>
                          <a:effectLst/>
                        </a:rPr>
                        <a:t> contracta </a:t>
                      </a:r>
                      <a:r>
                        <a:rPr lang="fr-FR" sz="1600" b="0" dirty="0" err="1">
                          <a:solidFill>
                            <a:srgbClr val="000000"/>
                          </a:solidFill>
                          <a:effectLst/>
                        </a:rPr>
                        <a:t>cuticula</a:t>
                      </a:r>
                      <a:r>
                        <a:rPr lang="fr-FR" sz="1600" b="0" dirty="0">
                          <a:solidFill>
                            <a:srgbClr val="000000"/>
                          </a:solidFill>
                          <a:effectLst/>
                        </a:rPr>
                        <a:t> </a:t>
                      </a:r>
                      <a:r>
                        <a:rPr lang="fr-FR" sz="1600" b="0" dirty="0" err="1">
                          <a:solidFill>
                            <a:srgbClr val="000000"/>
                          </a:solidFill>
                          <a:effectLst/>
                        </a:rPr>
                        <a:t>solem</a:t>
                      </a:r>
                      <a:br>
                        <a:rPr lang="fr-FR" sz="1600" b="0" dirty="0">
                          <a:solidFill>
                            <a:srgbClr val="000000"/>
                          </a:solidFill>
                          <a:effectLst/>
                        </a:rPr>
                      </a:br>
                      <a:r>
                        <a:rPr lang="fr-FR" sz="1600" b="0" dirty="0" err="1">
                          <a:solidFill>
                            <a:srgbClr val="000000"/>
                          </a:solidFill>
                          <a:effectLst/>
                        </a:rPr>
                        <a:t>effugiatque</a:t>
                      </a:r>
                      <a:r>
                        <a:rPr lang="fr-FR" sz="1600" b="0" dirty="0">
                          <a:solidFill>
                            <a:srgbClr val="000000"/>
                          </a:solidFill>
                          <a:effectLst/>
                        </a:rPr>
                        <a:t> togam</a:t>
                      </a:r>
                      <a:r>
                        <a:rPr lang="fr-FR" sz="1600" b="0" baseline="30000" dirty="0">
                          <a:solidFill>
                            <a:srgbClr val="000000"/>
                          </a:solidFill>
                          <a:effectLst/>
                        </a:rPr>
                        <a:t>5</a:t>
                      </a:r>
                      <a:r>
                        <a:rPr lang="fr-FR" sz="1600" b="0" dirty="0">
                          <a:solidFill>
                            <a:srgbClr val="000000"/>
                          </a:solidFill>
                          <a:effectLst/>
                        </a:rPr>
                        <a:t>.</a:t>
                      </a:r>
                    </a:p>
                    <a:p>
                      <a:pPr algn="r"/>
                      <a:endParaRPr lang="fr-FR" sz="1600" b="1" dirty="0">
                        <a:solidFill>
                          <a:srgbClr val="000000"/>
                        </a:solidFill>
                        <a:effectLst/>
                      </a:endParaRPr>
                    </a:p>
                  </a:txBody>
                  <a:tcPr marL="68580" marR="68580" marT="0" marB="0">
                    <a:solidFill>
                      <a:srgbClr val="F2F2F2"/>
                    </a:solidFill>
                  </a:tcPr>
                </a:tc>
                <a:tc>
                  <a:txBody>
                    <a:bodyPr/>
                    <a:lstStyle/>
                    <a:p>
                      <a:pPr>
                        <a:lnSpc>
                          <a:spcPts val="2200"/>
                        </a:lnSpc>
                      </a:pPr>
                      <a:r>
                        <a:rPr lang="fr-FR" sz="1200" dirty="0">
                          <a:effectLst/>
                        </a:rPr>
                        <a:t> </a:t>
                      </a:r>
                      <a:r>
                        <a:rPr lang="fr-FR" sz="1600" b="0" dirty="0">
                          <a:solidFill>
                            <a:srgbClr val="000000"/>
                          </a:solidFill>
                          <a:effectLst/>
                        </a:rPr>
                        <a:t>Pendant ce temps, au signal de la serviette, les jeux mégalésiens célèbrent la fête de la déesse de l'Ida.</a:t>
                      </a:r>
                      <a:br>
                        <a:rPr lang="fr-FR" sz="1600" b="0" dirty="0">
                          <a:solidFill>
                            <a:srgbClr val="000000"/>
                          </a:solidFill>
                          <a:effectLst/>
                        </a:rPr>
                      </a:br>
                      <a:r>
                        <a:rPr lang="fr-FR" sz="1600" b="0" dirty="0">
                          <a:solidFill>
                            <a:srgbClr val="000000"/>
                          </a:solidFill>
                          <a:effectLst/>
                        </a:rPr>
                        <a:t>Tel un triomphateur, le préteur trône, alors qu'il est la proie des chevaux.</a:t>
                      </a:r>
                      <a:br>
                        <a:rPr lang="fr-FR" sz="1600" b="0" dirty="0">
                          <a:solidFill>
                            <a:srgbClr val="000000"/>
                          </a:solidFill>
                          <a:effectLst/>
                        </a:rPr>
                      </a:br>
                      <a:r>
                        <a:rPr lang="fr-FR" sz="1600" b="0" dirty="0">
                          <a:solidFill>
                            <a:srgbClr val="000000"/>
                          </a:solidFill>
                          <a:effectLst/>
                        </a:rPr>
                        <a:t>Si je peux le dire sans offenser le peuple immense qui déborde, Rome, aujourd'hui, est tout entière au cirque.</a:t>
                      </a:r>
                      <a:br>
                        <a:rPr lang="fr-FR" sz="1600" b="0" dirty="0">
                          <a:solidFill>
                            <a:srgbClr val="000000"/>
                          </a:solidFill>
                          <a:effectLst/>
                        </a:rPr>
                      </a:br>
                      <a:r>
                        <a:rPr lang="fr-FR" sz="1600" b="0" dirty="0">
                          <a:solidFill>
                            <a:srgbClr val="000000"/>
                          </a:solidFill>
                          <a:effectLst/>
                        </a:rPr>
                        <a:t>Le fracas frappe mon oreille : j'en conclus à la victoire de la loque verte. Si elle était battue, on verrait cette ville morne et abattue, comme au jour où les consuls se firent écraser dans la poussière de Cannes.</a:t>
                      </a:r>
                      <a:br>
                        <a:rPr lang="fr-FR" sz="1600" b="0" dirty="0">
                          <a:solidFill>
                            <a:srgbClr val="000000"/>
                          </a:solidFill>
                          <a:effectLst/>
                        </a:rPr>
                      </a:br>
                      <a:r>
                        <a:rPr lang="fr-FR" sz="1600" b="0" dirty="0">
                          <a:solidFill>
                            <a:srgbClr val="000000"/>
                          </a:solidFill>
                          <a:effectLst/>
                        </a:rPr>
                        <a:t>Que les jeunes regardent !</a:t>
                      </a:r>
                      <a:br>
                        <a:rPr lang="fr-FR" sz="1600" b="0" dirty="0">
                          <a:solidFill>
                            <a:srgbClr val="000000"/>
                          </a:solidFill>
                          <a:effectLst/>
                        </a:rPr>
                      </a:br>
                      <a:r>
                        <a:rPr lang="fr-FR" sz="1600" b="0" dirty="0">
                          <a:solidFill>
                            <a:srgbClr val="000000"/>
                          </a:solidFill>
                          <a:effectLst/>
                        </a:rPr>
                        <a:t>Les cris, les paris audacieux, la place à côté d'une jeune fille en toilette, tout cela est de leur âge.</a:t>
                      </a:r>
                      <a:br>
                        <a:rPr lang="fr-FR" sz="1600" b="0" dirty="0">
                          <a:solidFill>
                            <a:srgbClr val="000000"/>
                          </a:solidFill>
                          <a:effectLst/>
                        </a:rPr>
                      </a:br>
                      <a:r>
                        <a:rPr lang="fr-FR" sz="1600" b="0" dirty="0">
                          <a:solidFill>
                            <a:srgbClr val="000000"/>
                          </a:solidFill>
                          <a:effectLst/>
                        </a:rPr>
                        <a:t>Pour nous, enlevons notre toge et que notre peau ridée boive le soleil du printemps !</a:t>
                      </a:r>
                      <a:endParaRPr lang="fr-FR"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EBEBEB"/>
                    </a:solidFill>
                  </a:tcPr>
                </a:tc>
                <a:extLst>
                  <a:ext uri="{0D108BD9-81ED-4DB2-BD59-A6C34878D82A}">
                    <a16:rowId xmlns:a16="http://schemas.microsoft.com/office/drawing/2014/main" val="1723363889"/>
                  </a:ext>
                </a:extLst>
              </a:tr>
            </a:tbl>
          </a:graphicData>
        </a:graphic>
      </p:graphicFrame>
      <p:sp>
        <p:nvSpPr>
          <p:cNvPr id="8" name="Titre 1"/>
          <p:cNvSpPr txBox="1">
            <a:spLocks/>
          </p:cNvSpPr>
          <p:nvPr/>
        </p:nvSpPr>
        <p:spPr>
          <a:xfrm>
            <a:off x="191510" y="54840"/>
            <a:ext cx="8779497" cy="121435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dirty="0">
                <a:solidFill>
                  <a:srgbClr val="4A452A"/>
                </a:solidFill>
              </a:rPr>
              <a:t>1- ROME EST TOUT ENTIÈRE AU CIRQUE</a:t>
            </a:r>
          </a:p>
          <a:p>
            <a:pPr algn="l"/>
            <a:r>
              <a:rPr lang="fr-FR" sz="2400" b="1" dirty="0">
                <a:solidFill>
                  <a:srgbClr val="A2682C"/>
                </a:solidFill>
              </a:rPr>
              <a:t>Juvénal, XI, 193-205</a:t>
            </a:r>
            <a:endParaRPr lang="fr-FR" sz="2200" b="1" dirty="0">
              <a:solidFill>
                <a:srgbClr val="A2682C"/>
              </a:solidFill>
            </a:endParaRPr>
          </a:p>
        </p:txBody>
      </p:sp>
    </p:spTree>
    <p:extLst>
      <p:ext uri="{BB962C8B-B14F-4D97-AF65-F5344CB8AC3E}">
        <p14:creationId xmlns:p14="http://schemas.microsoft.com/office/powerpoint/2010/main" val="158544515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TotalTime>
  <Words>970</Words>
  <Application>Microsoft Office PowerPoint</Application>
  <PresentationFormat>Affichage à l'écran (4:3)</PresentationFormat>
  <Paragraphs>148</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Mobilisation  ENSEMBLE POUR UN PAYS DE LECTEURS Dossier du Ministère du 12/10</dc:title>
  <dc:creator>Suzanne Nadot</dc:creator>
  <cp:lastModifiedBy>Marie-Anne Bernolle</cp:lastModifiedBy>
  <cp:revision>237</cp:revision>
  <cp:lastPrinted>2019-05-18T18:25:42Z</cp:lastPrinted>
  <dcterms:created xsi:type="dcterms:W3CDTF">2018-02-07T16:27:05Z</dcterms:created>
  <dcterms:modified xsi:type="dcterms:W3CDTF">2019-10-07T12:26:06Z</dcterms:modified>
</cp:coreProperties>
</file>