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8" r:id="rId10"/>
    <p:sldId id="267" r:id="rId11"/>
    <p:sldId id="269" r:id="rId12"/>
    <p:sldId id="266" r:id="rId13"/>
    <p:sldId id="270" r:id="rId14"/>
    <p:sldId id="271" r:id="rId15"/>
    <p:sldId id="273" r:id="rId16"/>
    <p:sldId id="278" r:id="rId17"/>
    <p:sldId id="286" r:id="rId18"/>
    <p:sldId id="281" r:id="rId19"/>
    <p:sldId id="287" r:id="rId20"/>
    <p:sldId id="276" r:id="rId21"/>
    <p:sldId id="272" r:id="rId22"/>
    <p:sldId id="277" r:id="rId23"/>
    <p:sldId id="274" r:id="rId24"/>
    <p:sldId id="275" r:id="rId25"/>
    <p:sldId id="280" r:id="rId26"/>
    <p:sldId id="289" r:id="rId27"/>
    <p:sldId id="283" r:id="rId28"/>
    <p:sldId id="282" r:id="rId29"/>
    <p:sldId id="284" r:id="rId30"/>
    <p:sldId id="290" r:id="rId31"/>
    <p:sldId id="293" r:id="rId32"/>
    <p:sldId id="291" r:id="rId33"/>
    <p:sldId id="294" r:id="rId34"/>
    <p:sldId id="295" r:id="rId35"/>
    <p:sldId id="296" r:id="rId36"/>
    <p:sldId id="298" r:id="rId37"/>
    <p:sldId id="297" r:id="rId38"/>
    <p:sldId id="305" r:id="rId39"/>
    <p:sldId id="301" r:id="rId40"/>
    <p:sldId id="303" r:id="rId41"/>
    <p:sldId id="302" r:id="rId42"/>
    <p:sldId id="292" r:id="rId43"/>
    <p:sldId id="300" r:id="rId44"/>
    <p:sldId id="299" r:id="rId45"/>
    <p:sldId id="30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03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56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70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12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336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02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44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7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29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88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505381D-60F6-41CE-B213-F5A55199758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B74C844-D50D-42DB-828B-656257A2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915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timelin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magistere.education.fr/ac-versailles/mod/hvp/view.php?id=37880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hyperlink" Target="https://h5p.org/column" TargetMode="External"/><Relationship Id="rId26" Type="http://schemas.openxmlformats.org/officeDocument/2006/relationships/hyperlink" Target="https://h5p.org/drag-and-drop" TargetMode="External"/><Relationship Id="rId39" Type="http://schemas.openxmlformats.org/officeDocument/2006/relationships/image" Target="../media/image31.png"/><Relationship Id="rId21" Type="http://schemas.openxmlformats.org/officeDocument/2006/relationships/image" Target="../media/image22.png"/><Relationship Id="rId34" Type="http://schemas.openxmlformats.org/officeDocument/2006/relationships/hyperlink" Target="https://h5p.org/find-multiple-hotspots" TargetMode="External"/><Relationship Id="rId42" Type="http://schemas.openxmlformats.org/officeDocument/2006/relationships/hyperlink" Target="https://h5p.org/image-slider" TargetMode="External"/><Relationship Id="rId47" Type="http://schemas.openxmlformats.org/officeDocument/2006/relationships/image" Target="../media/image35.png"/><Relationship Id="rId50" Type="http://schemas.openxmlformats.org/officeDocument/2006/relationships/hyperlink" Target="https://h5p.org/multichoice" TargetMode="External"/><Relationship Id="rId55" Type="http://schemas.openxmlformats.org/officeDocument/2006/relationships/image" Target="../media/image39.png"/><Relationship Id="rId63" Type="http://schemas.openxmlformats.org/officeDocument/2006/relationships/image" Target="../media/image43.png"/><Relationship Id="rId68" Type="http://schemas.openxmlformats.org/officeDocument/2006/relationships/hyperlink" Target="https://h5p.org/true-false" TargetMode="External"/><Relationship Id="rId76" Type="http://schemas.openxmlformats.org/officeDocument/2006/relationships/image" Target="../media/image2.jpg"/><Relationship Id="rId7" Type="http://schemas.openxmlformats.org/officeDocument/2006/relationships/image" Target="../media/image15.png"/><Relationship Id="rId71" Type="http://schemas.openxmlformats.org/officeDocument/2006/relationships/image" Target="../media/image46.png"/><Relationship Id="rId2" Type="http://schemas.openxmlformats.org/officeDocument/2006/relationships/hyperlink" Target="https://h5p.org/presentation" TargetMode="External"/><Relationship Id="rId16" Type="http://schemas.openxmlformats.org/officeDocument/2006/relationships/hyperlink" Target="https://h5p.org/collage" TargetMode="External"/><Relationship Id="rId29" Type="http://schemas.openxmlformats.org/officeDocument/2006/relationships/image" Target="../media/image26.png"/><Relationship Id="rId11" Type="http://schemas.openxmlformats.org/officeDocument/2006/relationships/image" Target="../media/image17.png"/><Relationship Id="rId24" Type="http://schemas.openxmlformats.org/officeDocument/2006/relationships/hyperlink" Target="https://h5p.org/documentation-tool" TargetMode="External"/><Relationship Id="rId32" Type="http://schemas.openxmlformats.org/officeDocument/2006/relationships/hyperlink" Target="https://h5p.org/fill-in-the-blanks" TargetMode="External"/><Relationship Id="rId37" Type="http://schemas.openxmlformats.org/officeDocument/2006/relationships/image" Target="../media/image30.png"/><Relationship Id="rId40" Type="http://schemas.openxmlformats.org/officeDocument/2006/relationships/hyperlink" Target="https://h5p.org/content-types/image-sequencing" TargetMode="External"/><Relationship Id="rId45" Type="http://schemas.openxmlformats.org/officeDocument/2006/relationships/image" Target="../media/image34.png"/><Relationship Id="rId53" Type="http://schemas.openxmlformats.org/officeDocument/2006/relationships/image" Target="../media/image38.png"/><Relationship Id="rId58" Type="http://schemas.openxmlformats.org/officeDocument/2006/relationships/hyperlink" Target="https://h5p.org/single-choice-set" TargetMode="External"/><Relationship Id="rId66" Type="http://schemas.openxmlformats.org/officeDocument/2006/relationships/hyperlink" Target="https://h5p.org/timeline" TargetMode="External"/><Relationship Id="rId74" Type="http://schemas.openxmlformats.org/officeDocument/2006/relationships/image" Target="../media/image48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hyperlink" Target="https://h5p.org/drag-the-words" TargetMode="External"/><Relationship Id="rId36" Type="http://schemas.openxmlformats.org/officeDocument/2006/relationships/hyperlink" Target="https://h5p.org/image-hotspot-question" TargetMode="External"/><Relationship Id="rId49" Type="http://schemas.openxmlformats.org/officeDocument/2006/relationships/image" Target="../media/image36.png"/><Relationship Id="rId57" Type="http://schemas.openxmlformats.org/officeDocument/2006/relationships/image" Target="../media/image40.png"/><Relationship Id="rId61" Type="http://schemas.openxmlformats.org/officeDocument/2006/relationships/image" Target="../media/image42.png"/><Relationship Id="rId10" Type="http://schemas.openxmlformats.org/officeDocument/2006/relationships/hyperlink" Target="https://h5p.org/arithmetic-quiz" TargetMode="External"/><Relationship Id="rId19" Type="http://schemas.openxmlformats.org/officeDocument/2006/relationships/image" Target="../media/image21.png"/><Relationship Id="rId31" Type="http://schemas.openxmlformats.org/officeDocument/2006/relationships/image" Target="../media/image27.png"/><Relationship Id="rId44" Type="http://schemas.openxmlformats.org/officeDocument/2006/relationships/hyperlink" Target="https://h5p.org/impressive-presentation" TargetMode="External"/><Relationship Id="rId52" Type="http://schemas.openxmlformats.org/officeDocument/2006/relationships/hyperlink" Target="https://h5p.org/personality-quiz" TargetMode="External"/><Relationship Id="rId60" Type="http://schemas.openxmlformats.org/officeDocument/2006/relationships/hyperlink" Target="https://h5p.org/speak-the-words" TargetMode="External"/><Relationship Id="rId65" Type="http://schemas.openxmlformats.org/officeDocument/2006/relationships/image" Target="../media/image44.png"/><Relationship Id="rId73" Type="http://schemas.openxmlformats.org/officeDocument/2006/relationships/image" Target="../media/image47.png"/><Relationship Id="rId4" Type="http://schemas.openxmlformats.org/officeDocument/2006/relationships/hyperlink" Target="https://h5p.org/branching-scenario" TargetMode="External"/><Relationship Id="rId9" Type="http://schemas.openxmlformats.org/officeDocument/2006/relationships/image" Target="../media/image16.png"/><Relationship Id="rId14" Type="http://schemas.openxmlformats.org/officeDocument/2006/relationships/hyperlink" Target="https://h5p.org/chart" TargetMode="External"/><Relationship Id="rId22" Type="http://schemas.openxmlformats.org/officeDocument/2006/relationships/hyperlink" Target="https://h5p.org/dictation" TargetMode="External"/><Relationship Id="rId27" Type="http://schemas.openxmlformats.org/officeDocument/2006/relationships/image" Target="../media/image25.png"/><Relationship Id="rId30" Type="http://schemas.openxmlformats.org/officeDocument/2006/relationships/hyperlink" Target="https://h5p.org/content-types/essay" TargetMode="External"/><Relationship Id="rId35" Type="http://schemas.openxmlformats.org/officeDocument/2006/relationships/image" Target="../media/image29.png"/><Relationship Id="rId43" Type="http://schemas.openxmlformats.org/officeDocument/2006/relationships/image" Target="../media/image33.png"/><Relationship Id="rId48" Type="http://schemas.openxmlformats.org/officeDocument/2006/relationships/hyperlink" Target="https://h5p.org/memory-game" TargetMode="External"/><Relationship Id="rId56" Type="http://schemas.openxmlformats.org/officeDocument/2006/relationships/hyperlink" Target="https://h5p.org/question-set" TargetMode="External"/><Relationship Id="rId64" Type="http://schemas.openxmlformats.org/officeDocument/2006/relationships/hyperlink" Target="https://h5p.org/summary" TargetMode="External"/><Relationship Id="rId69" Type="http://schemas.openxmlformats.org/officeDocument/2006/relationships/image" Target="../media/image45.png"/><Relationship Id="rId8" Type="http://schemas.openxmlformats.org/officeDocument/2006/relationships/hyperlink" Target="https://h5p.org/content-types/agamotto" TargetMode="External"/><Relationship Id="rId51" Type="http://schemas.openxmlformats.org/officeDocument/2006/relationships/image" Target="../media/image37.png"/><Relationship Id="rId72" Type="http://schemas.openxmlformats.org/officeDocument/2006/relationships/hyperlink" Target="https://h5p.org/interactive-video" TargetMode="External"/><Relationship Id="rId3" Type="http://schemas.openxmlformats.org/officeDocument/2006/relationships/image" Target="../media/image13.png"/><Relationship Id="rId12" Type="http://schemas.openxmlformats.org/officeDocument/2006/relationships/hyperlink" Target="https://h5p.org/audio-recorder" TargetMode="Externa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hyperlink" Target="https://h5p.org/image-pairing" TargetMode="External"/><Relationship Id="rId46" Type="http://schemas.openxmlformats.org/officeDocument/2006/relationships/hyperlink" Target="https://h5p.org/mark-the-words" TargetMode="External"/><Relationship Id="rId59" Type="http://schemas.openxmlformats.org/officeDocument/2006/relationships/image" Target="../media/image41.png"/><Relationship Id="rId67" Type="http://schemas.openxmlformats.org/officeDocument/2006/relationships/image" Target="../media/image12.png"/><Relationship Id="rId20" Type="http://schemas.openxmlformats.org/officeDocument/2006/relationships/hyperlink" Target="https://h5p.org/dialog-cards" TargetMode="External"/><Relationship Id="rId41" Type="http://schemas.openxmlformats.org/officeDocument/2006/relationships/image" Target="../media/image32.png"/><Relationship Id="rId54" Type="http://schemas.openxmlformats.org/officeDocument/2006/relationships/hyperlink" Target="https://h5p.org/questionnaire" TargetMode="External"/><Relationship Id="rId62" Type="http://schemas.openxmlformats.org/officeDocument/2006/relationships/hyperlink" Target="https://h5p.org/speak-the-words-set" TargetMode="External"/><Relationship Id="rId70" Type="http://schemas.openxmlformats.org/officeDocument/2006/relationships/hyperlink" Target="https://h5p.org/virtual-tour-360" TargetMode="External"/><Relationship Id="rId75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5p.org/accord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hyperlink" Target="https://h5p.org/column" TargetMode="External"/><Relationship Id="rId26" Type="http://schemas.openxmlformats.org/officeDocument/2006/relationships/hyperlink" Target="https://h5p.org/drag-and-drop" TargetMode="External"/><Relationship Id="rId39" Type="http://schemas.openxmlformats.org/officeDocument/2006/relationships/image" Target="../media/image31.png"/><Relationship Id="rId21" Type="http://schemas.openxmlformats.org/officeDocument/2006/relationships/image" Target="../media/image22.png"/><Relationship Id="rId34" Type="http://schemas.openxmlformats.org/officeDocument/2006/relationships/hyperlink" Target="https://h5p.org/find-multiple-hotspots" TargetMode="External"/><Relationship Id="rId42" Type="http://schemas.openxmlformats.org/officeDocument/2006/relationships/hyperlink" Target="https://h5p.org/image-slider" TargetMode="External"/><Relationship Id="rId47" Type="http://schemas.openxmlformats.org/officeDocument/2006/relationships/image" Target="../media/image35.png"/><Relationship Id="rId50" Type="http://schemas.openxmlformats.org/officeDocument/2006/relationships/hyperlink" Target="https://h5p.org/multichoice" TargetMode="External"/><Relationship Id="rId55" Type="http://schemas.openxmlformats.org/officeDocument/2006/relationships/image" Target="../media/image39.png"/><Relationship Id="rId63" Type="http://schemas.openxmlformats.org/officeDocument/2006/relationships/image" Target="../media/image43.png"/><Relationship Id="rId68" Type="http://schemas.openxmlformats.org/officeDocument/2006/relationships/hyperlink" Target="https://h5p.org/true-false" TargetMode="External"/><Relationship Id="rId76" Type="http://schemas.openxmlformats.org/officeDocument/2006/relationships/image" Target="../media/image50.png"/><Relationship Id="rId7" Type="http://schemas.openxmlformats.org/officeDocument/2006/relationships/image" Target="../media/image15.png"/><Relationship Id="rId71" Type="http://schemas.openxmlformats.org/officeDocument/2006/relationships/image" Target="../media/image46.png"/><Relationship Id="rId2" Type="http://schemas.openxmlformats.org/officeDocument/2006/relationships/hyperlink" Target="https://h5p.org/presentation" TargetMode="External"/><Relationship Id="rId16" Type="http://schemas.openxmlformats.org/officeDocument/2006/relationships/hyperlink" Target="https://h5p.org/collage" TargetMode="External"/><Relationship Id="rId29" Type="http://schemas.openxmlformats.org/officeDocument/2006/relationships/image" Target="../media/image26.png"/><Relationship Id="rId11" Type="http://schemas.openxmlformats.org/officeDocument/2006/relationships/image" Target="../media/image17.png"/><Relationship Id="rId24" Type="http://schemas.openxmlformats.org/officeDocument/2006/relationships/hyperlink" Target="https://h5p.org/documentation-tool" TargetMode="External"/><Relationship Id="rId32" Type="http://schemas.openxmlformats.org/officeDocument/2006/relationships/hyperlink" Target="https://h5p.org/fill-in-the-blanks" TargetMode="External"/><Relationship Id="rId37" Type="http://schemas.openxmlformats.org/officeDocument/2006/relationships/image" Target="../media/image30.png"/><Relationship Id="rId40" Type="http://schemas.openxmlformats.org/officeDocument/2006/relationships/hyperlink" Target="https://h5p.org/content-types/image-sequencing" TargetMode="External"/><Relationship Id="rId45" Type="http://schemas.openxmlformats.org/officeDocument/2006/relationships/image" Target="../media/image34.png"/><Relationship Id="rId53" Type="http://schemas.openxmlformats.org/officeDocument/2006/relationships/image" Target="../media/image38.png"/><Relationship Id="rId58" Type="http://schemas.openxmlformats.org/officeDocument/2006/relationships/hyperlink" Target="https://h5p.org/single-choice-set" TargetMode="External"/><Relationship Id="rId66" Type="http://schemas.openxmlformats.org/officeDocument/2006/relationships/hyperlink" Target="https://h5p.org/timeline" TargetMode="External"/><Relationship Id="rId74" Type="http://schemas.openxmlformats.org/officeDocument/2006/relationships/image" Target="../media/image48.png"/><Relationship Id="rId79" Type="http://schemas.openxmlformats.org/officeDocument/2006/relationships/hyperlink" Target="https://h5p.org/image-hotspots" TargetMode="External"/><Relationship Id="rId5" Type="http://schemas.openxmlformats.org/officeDocument/2006/relationships/image" Target="../media/image14.png"/><Relationship Id="rId61" Type="http://schemas.openxmlformats.org/officeDocument/2006/relationships/image" Target="../media/image42.png"/><Relationship Id="rId82" Type="http://schemas.openxmlformats.org/officeDocument/2006/relationships/image" Target="../media/image2.jpg"/><Relationship Id="rId10" Type="http://schemas.openxmlformats.org/officeDocument/2006/relationships/hyperlink" Target="https://h5p.org/arithmetic-quiz" TargetMode="External"/><Relationship Id="rId19" Type="http://schemas.openxmlformats.org/officeDocument/2006/relationships/image" Target="../media/image21.png"/><Relationship Id="rId31" Type="http://schemas.openxmlformats.org/officeDocument/2006/relationships/image" Target="../media/image27.png"/><Relationship Id="rId44" Type="http://schemas.openxmlformats.org/officeDocument/2006/relationships/hyperlink" Target="https://h5p.org/impressive-presentation" TargetMode="External"/><Relationship Id="rId52" Type="http://schemas.openxmlformats.org/officeDocument/2006/relationships/hyperlink" Target="https://h5p.org/personality-quiz" TargetMode="External"/><Relationship Id="rId60" Type="http://schemas.openxmlformats.org/officeDocument/2006/relationships/hyperlink" Target="https://h5p.org/speak-the-words" TargetMode="External"/><Relationship Id="rId65" Type="http://schemas.openxmlformats.org/officeDocument/2006/relationships/image" Target="../media/image44.png"/><Relationship Id="rId73" Type="http://schemas.openxmlformats.org/officeDocument/2006/relationships/image" Target="../media/image47.png"/><Relationship Id="rId78" Type="http://schemas.openxmlformats.org/officeDocument/2006/relationships/hyperlink" Target="https://magistere.education.fr/ac-versailles/mod/glossary/view.php?id=306030&amp;mode=entry&amp;hook=3672" TargetMode="External"/><Relationship Id="rId81" Type="http://schemas.openxmlformats.org/officeDocument/2006/relationships/hyperlink" Target="https://magistere.education.fr/ac-versailles/mod/glossary/view.php?id=306030&amp;mode=entry&amp;hook=3683" TargetMode="External"/><Relationship Id="rId4" Type="http://schemas.openxmlformats.org/officeDocument/2006/relationships/hyperlink" Target="https://h5p.org/branching-scenario" TargetMode="External"/><Relationship Id="rId9" Type="http://schemas.openxmlformats.org/officeDocument/2006/relationships/image" Target="../media/image16.png"/><Relationship Id="rId14" Type="http://schemas.openxmlformats.org/officeDocument/2006/relationships/hyperlink" Target="https://h5p.org/chart" TargetMode="External"/><Relationship Id="rId22" Type="http://schemas.openxmlformats.org/officeDocument/2006/relationships/hyperlink" Target="https://h5p.org/dictation" TargetMode="External"/><Relationship Id="rId27" Type="http://schemas.openxmlformats.org/officeDocument/2006/relationships/image" Target="../media/image25.png"/><Relationship Id="rId30" Type="http://schemas.openxmlformats.org/officeDocument/2006/relationships/hyperlink" Target="https://h5p.org/content-types/essay" TargetMode="External"/><Relationship Id="rId35" Type="http://schemas.openxmlformats.org/officeDocument/2006/relationships/image" Target="../media/image29.png"/><Relationship Id="rId43" Type="http://schemas.openxmlformats.org/officeDocument/2006/relationships/image" Target="../media/image33.png"/><Relationship Id="rId48" Type="http://schemas.openxmlformats.org/officeDocument/2006/relationships/hyperlink" Target="https://h5p.org/memory-game" TargetMode="External"/><Relationship Id="rId56" Type="http://schemas.openxmlformats.org/officeDocument/2006/relationships/hyperlink" Target="https://h5p.org/question-set" TargetMode="External"/><Relationship Id="rId64" Type="http://schemas.openxmlformats.org/officeDocument/2006/relationships/hyperlink" Target="https://h5p.org/summary" TargetMode="External"/><Relationship Id="rId69" Type="http://schemas.openxmlformats.org/officeDocument/2006/relationships/image" Target="../media/image45.png"/><Relationship Id="rId77" Type="http://schemas.openxmlformats.org/officeDocument/2006/relationships/hyperlink" Target="https://magistere.education.fr/ac-versailles/mod/glossary/view.php?id=306030&amp;mode=entry&amp;hook=3674" TargetMode="External"/><Relationship Id="rId8" Type="http://schemas.openxmlformats.org/officeDocument/2006/relationships/hyperlink" Target="https://h5p.org/content-types/agamotto" TargetMode="External"/><Relationship Id="rId51" Type="http://schemas.openxmlformats.org/officeDocument/2006/relationships/image" Target="../media/image37.png"/><Relationship Id="rId72" Type="http://schemas.openxmlformats.org/officeDocument/2006/relationships/hyperlink" Target="https://h5p.org/interactive-video" TargetMode="External"/><Relationship Id="rId80" Type="http://schemas.openxmlformats.org/officeDocument/2006/relationships/image" Target="../media/image51.png"/><Relationship Id="rId3" Type="http://schemas.openxmlformats.org/officeDocument/2006/relationships/image" Target="../media/image13.png"/><Relationship Id="rId12" Type="http://schemas.openxmlformats.org/officeDocument/2006/relationships/hyperlink" Target="https://h5p.org/audio-recorder" TargetMode="Externa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hyperlink" Target="https://h5p.org/image-pairing" TargetMode="External"/><Relationship Id="rId46" Type="http://schemas.openxmlformats.org/officeDocument/2006/relationships/hyperlink" Target="https://h5p.org/mark-the-words" TargetMode="External"/><Relationship Id="rId59" Type="http://schemas.openxmlformats.org/officeDocument/2006/relationships/image" Target="../media/image41.png"/><Relationship Id="rId67" Type="http://schemas.openxmlformats.org/officeDocument/2006/relationships/image" Target="../media/image12.png"/><Relationship Id="rId20" Type="http://schemas.openxmlformats.org/officeDocument/2006/relationships/hyperlink" Target="https://h5p.org/dialog-cards" TargetMode="External"/><Relationship Id="rId41" Type="http://schemas.openxmlformats.org/officeDocument/2006/relationships/image" Target="../media/image32.png"/><Relationship Id="rId54" Type="http://schemas.openxmlformats.org/officeDocument/2006/relationships/hyperlink" Target="https://h5p.org/questionnaire" TargetMode="External"/><Relationship Id="rId62" Type="http://schemas.openxmlformats.org/officeDocument/2006/relationships/hyperlink" Target="https://h5p.org/speak-the-words-set" TargetMode="External"/><Relationship Id="rId70" Type="http://schemas.openxmlformats.org/officeDocument/2006/relationships/hyperlink" Target="https://h5p.org/virtual-tour-360" TargetMode="External"/><Relationship Id="rId75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5p.org/accordion" TargetMode="External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hyperlink" Target="https://h5p.org/drag-the-words" TargetMode="External"/><Relationship Id="rId36" Type="http://schemas.openxmlformats.org/officeDocument/2006/relationships/hyperlink" Target="https://h5p.org/image-hotspot-question" TargetMode="External"/><Relationship Id="rId49" Type="http://schemas.openxmlformats.org/officeDocument/2006/relationships/image" Target="../media/image36.png"/><Relationship Id="rId57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h5p.org/accordion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43.png"/><Relationship Id="rId12" Type="http://schemas.openxmlformats.org/officeDocument/2006/relationships/image" Target="../media/image2.jpg"/><Relationship Id="rId2" Type="http://schemas.openxmlformats.org/officeDocument/2006/relationships/hyperlink" Target="https://h5p.org/interactive-vide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5p.org/speak-the-words-set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42.png"/><Relationship Id="rId10" Type="http://schemas.openxmlformats.org/officeDocument/2006/relationships/hyperlink" Target="https://h5p.org/personality-quiz" TargetMode="External"/><Relationship Id="rId4" Type="http://schemas.openxmlformats.org/officeDocument/2006/relationships/hyperlink" Target="https://h5p.org/speak-the-words" TargetMode="External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h5p.org/impressive-presentation" TargetMode="External"/><Relationship Id="rId18" Type="http://schemas.openxmlformats.org/officeDocument/2006/relationships/image" Target="../media/image51.png"/><Relationship Id="rId3" Type="http://schemas.openxmlformats.org/officeDocument/2006/relationships/image" Target="../media/image46.png"/><Relationship Id="rId21" Type="http://schemas.openxmlformats.org/officeDocument/2006/relationships/hyperlink" Target="https://h5p.org/image-hotspot-question" TargetMode="External"/><Relationship Id="rId7" Type="http://schemas.openxmlformats.org/officeDocument/2006/relationships/hyperlink" Target="https://h5p.org/collage" TargetMode="External"/><Relationship Id="rId12" Type="http://schemas.openxmlformats.org/officeDocument/2006/relationships/image" Target="../media/image52.png"/><Relationship Id="rId17" Type="http://schemas.openxmlformats.org/officeDocument/2006/relationships/hyperlink" Target="https://h5p.org/image-hotspots" TargetMode="External"/><Relationship Id="rId2" Type="http://schemas.openxmlformats.org/officeDocument/2006/relationships/hyperlink" Target="https://h5p.org/virtual-tour-360" TargetMode="External"/><Relationship Id="rId16" Type="http://schemas.openxmlformats.org/officeDocument/2006/relationships/image" Target="../media/image33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hyperlink" Target="https://h5p.org/image-juxtaposition" TargetMode="External"/><Relationship Id="rId5" Type="http://schemas.openxmlformats.org/officeDocument/2006/relationships/hyperlink" Target="https://h5p.org/content-types/agamotto" TargetMode="External"/><Relationship Id="rId15" Type="http://schemas.openxmlformats.org/officeDocument/2006/relationships/hyperlink" Target="https://h5p.org/image-slider" TargetMode="External"/><Relationship Id="rId10" Type="http://schemas.openxmlformats.org/officeDocument/2006/relationships/image" Target="../media/image29.png"/><Relationship Id="rId19" Type="http://schemas.openxmlformats.org/officeDocument/2006/relationships/hyperlink" Target="https://h5p.org/dialog-cards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h5p.org/find-multiple-hotspots" TargetMode="External"/><Relationship Id="rId14" Type="http://schemas.openxmlformats.org/officeDocument/2006/relationships/image" Target="../media/image34.png"/><Relationship Id="rId2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8C5FCC-25EE-4A0C-A998-BCDF42279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863" y="1907204"/>
            <a:ext cx="6487761" cy="3043590"/>
          </a:xfrm>
        </p:spPr>
        <p:txBody>
          <a:bodyPr>
            <a:normAutofit/>
          </a:bodyPr>
          <a:lstStyle/>
          <a:p>
            <a:r>
              <a:rPr lang="fr-FR" sz="5600" dirty="0">
                <a:solidFill>
                  <a:schemeClr val="tx1"/>
                </a:solidFill>
              </a:rPr>
              <a:t>La frise </a:t>
            </a:r>
            <a:br>
              <a:rPr lang="fr-FR" sz="5600" dirty="0">
                <a:solidFill>
                  <a:schemeClr val="tx1"/>
                </a:solidFill>
              </a:rPr>
            </a:br>
            <a:br>
              <a:rPr lang="fr-FR" sz="5600" dirty="0">
                <a:solidFill>
                  <a:schemeClr val="tx1"/>
                </a:solidFill>
              </a:rPr>
            </a:br>
            <a:r>
              <a:rPr lang="fr-FR" sz="5600" dirty="0">
                <a:solidFill>
                  <a:schemeClr val="tx1"/>
                </a:solidFill>
              </a:rPr>
              <a:t>chronologique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748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A474FAB3-E3BB-4F3C-A0C1-7FFE69BA3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D02C6D-E2D1-4220-BDFF-ABEB635BA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1" y="2116343"/>
            <a:ext cx="2661920" cy="2661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E582FF-2726-4721-B1DC-6C26FD41F22D}"/>
              </a:ext>
            </a:extLst>
          </p:cNvPr>
          <p:cNvSpPr/>
          <p:nvPr/>
        </p:nvSpPr>
        <p:spPr>
          <a:xfrm>
            <a:off x="4559803" y="244801"/>
            <a:ext cx="73176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 rendez-vous des lettres </a:t>
            </a:r>
            <a:r>
              <a:rPr lang="fr-FR" sz="40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35992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47871-1106-4C70-9C13-78860E57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Élaborer une frise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DAB39D-92FA-4FE0-88F6-0A70FD96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944210"/>
            <a:ext cx="10817446" cy="48383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C’EST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 choisir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 classer</a:t>
            </a:r>
            <a:r>
              <a:rPr lang="fr-FR" dirty="0"/>
              <a:t>  </a:t>
            </a:r>
            <a:r>
              <a:rPr lang="fr-FR" b="1" dirty="0"/>
              <a:t>organiser	</a:t>
            </a:r>
            <a:r>
              <a:rPr lang="fr-FR" dirty="0"/>
              <a:t>	les éléments à faire figurer dans la frise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 ordonner  hiérarchiser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/>
              <a:t>C’EST  DONC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comprendre les </a:t>
            </a:r>
            <a:r>
              <a:rPr lang="fr-FR" b="1" dirty="0"/>
              <a:t>liens de filiation </a:t>
            </a:r>
            <a:r>
              <a:rPr lang="fr-FR" dirty="0"/>
              <a:t>et les </a:t>
            </a:r>
            <a:r>
              <a:rPr lang="fr-FR" b="1" dirty="0"/>
              <a:t>éléments de rupture </a:t>
            </a:r>
          </a:p>
          <a:p>
            <a:pPr marL="0" indent="0">
              <a:buNone/>
            </a:pPr>
            <a:r>
              <a:rPr lang="fr-FR" dirty="0"/>
              <a:t>	qui président 	à la </a:t>
            </a:r>
            <a:r>
              <a:rPr lang="fr-FR" b="1" dirty="0"/>
              <a:t>naissance</a:t>
            </a:r>
          </a:p>
          <a:p>
            <a:pPr marL="0" indent="0">
              <a:buNone/>
            </a:pPr>
            <a:r>
              <a:rPr lang="fr-FR" dirty="0"/>
              <a:t>			au </a:t>
            </a:r>
            <a:r>
              <a:rPr lang="fr-FR" b="1" dirty="0"/>
              <a:t>déclin </a:t>
            </a:r>
          </a:p>
          <a:p>
            <a:pPr marL="0" indent="0">
              <a:buNone/>
            </a:pPr>
            <a:r>
              <a:rPr lang="fr-FR" dirty="0"/>
              <a:t>			aux </a:t>
            </a:r>
            <a:r>
              <a:rPr lang="fr-FR" b="1" dirty="0"/>
              <a:t>mutations </a:t>
            </a:r>
            <a:r>
              <a:rPr lang="fr-FR" dirty="0"/>
              <a:t>		</a:t>
            </a:r>
            <a:r>
              <a:rPr lang="fr-FR" b="1" dirty="0"/>
              <a:t>des idées</a:t>
            </a:r>
          </a:p>
          <a:p>
            <a:pPr marL="0" indent="0">
              <a:buNone/>
            </a:pPr>
            <a:r>
              <a:rPr lang="fr-FR" dirty="0"/>
              <a:t>			à la </a:t>
            </a:r>
            <a:r>
              <a:rPr lang="fr-FR" b="1" dirty="0"/>
              <a:t>résurgence</a:t>
            </a:r>
          </a:p>
          <a:p>
            <a:pPr marL="0" indent="0">
              <a:buNone/>
            </a:pPr>
            <a:r>
              <a:rPr lang="fr-FR" dirty="0"/>
              <a:t>			à la </a:t>
            </a:r>
            <a:r>
              <a:rPr lang="fr-FR" b="1" dirty="0"/>
              <a:t>pérennité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A2D7378-F402-41BB-AF76-E85341302BEF}"/>
              </a:ext>
            </a:extLst>
          </p:cNvPr>
          <p:cNvCxnSpPr>
            <a:cxnSpLocks/>
          </p:cNvCxnSpPr>
          <p:nvPr/>
        </p:nvCxnSpPr>
        <p:spPr>
          <a:xfrm>
            <a:off x="5903651" y="4776186"/>
            <a:ext cx="0" cy="18909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CCE01D72-235D-4167-AA15-C0A5FF19C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0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47871-1106-4C70-9C13-78860E57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Élaborer une frise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DAB39D-92FA-4FE0-88F6-0A70FD96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46" y="1871592"/>
            <a:ext cx="11385754" cy="4913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C’EST  FINALEMENT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 rendre compte comment s’entremêlent et se nourrissent</a:t>
            </a:r>
          </a:p>
          <a:p>
            <a:pPr marL="0" indent="0">
              <a:buNone/>
            </a:pPr>
            <a:r>
              <a:rPr lang="fr-FR" dirty="0"/>
              <a:t>	les histoires 	littéraire </a:t>
            </a:r>
            <a:br>
              <a:rPr lang="fr-FR" dirty="0"/>
            </a:br>
            <a:r>
              <a:rPr lang="fr-FR" dirty="0"/>
              <a:t>			artistique</a:t>
            </a:r>
            <a:br>
              <a:rPr lang="fr-FR" dirty="0"/>
            </a:br>
            <a:r>
              <a:rPr lang="fr-FR" dirty="0"/>
              <a:t>			culturelles</a:t>
            </a:r>
            <a:br>
              <a:rPr lang="fr-FR" dirty="0"/>
            </a:br>
            <a:r>
              <a:rPr lang="fr-FR" dirty="0"/>
              <a:t>			sociale</a:t>
            </a:r>
          </a:p>
          <a:p>
            <a:pPr marL="0" indent="0">
              <a:buNone/>
            </a:pPr>
            <a:r>
              <a:rPr lang="fr-FR" dirty="0"/>
              <a:t>	histoire des idées</a:t>
            </a:r>
          </a:p>
          <a:p>
            <a:pPr marL="0" indent="0">
              <a:buNone/>
            </a:pPr>
            <a:r>
              <a:rPr lang="fr-FR" dirty="0"/>
              <a:t>	histoire événementielle</a:t>
            </a:r>
            <a:br>
              <a:rPr lang="fr-FR" dirty="0"/>
            </a:b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b="1" dirty="0"/>
              <a:t>appréhender la culture littéraire et artistique </a:t>
            </a:r>
            <a:r>
              <a:rPr lang="fr-FR" dirty="0"/>
              <a:t>dans sa </a:t>
            </a:r>
            <a:r>
              <a:rPr lang="fr-FR" b="1" dirty="0"/>
              <a:t>pluralité</a:t>
            </a:r>
            <a:r>
              <a:rPr lang="fr-FR" dirty="0"/>
              <a:t>, sa </a:t>
            </a:r>
            <a:r>
              <a:rPr lang="fr-FR" b="1" dirty="0"/>
              <a:t>diversité </a:t>
            </a:r>
            <a:r>
              <a:rPr lang="fr-FR" dirty="0"/>
              <a:t>et sa</a:t>
            </a:r>
            <a:r>
              <a:rPr lang="fr-FR" b="1" dirty="0"/>
              <a:t> complexité</a:t>
            </a:r>
            <a:br>
              <a:rPr lang="fr-FR" b="1" dirty="0"/>
            </a:br>
            <a:endParaRPr lang="fr-FR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b="1" dirty="0"/>
              <a:t>saisir la culture dans son mouvement propre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0075FC2-1D7E-433D-81ED-50474D24B049}"/>
              </a:ext>
            </a:extLst>
          </p:cNvPr>
          <p:cNvCxnSpPr>
            <a:cxnSpLocks/>
          </p:cNvCxnSpPr>
          <p:nvPr/>
        </p:nvCxnSpPr>
        <p:spPr>
          <a:xfrm flipH="1">
            <a:off x="3439953" y="2885886"/>
            <a:ext cx="8878" cy="11452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A4E61070-D3EE-4B49-8A72-67F66DCEF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3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DAB39D-92FA-4FE0-88F6-0A70FD96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986" y="701039"/>
            <a:ext cx="6872737" cy="567638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FAIRE ÉLABORER LA FRISE</a:t>
            </a:r>
            <a:br>
              <a:rPr lang="fr-FR" dirty="0"/>
            </a:b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BBCAF6-AE3C-49AF-A9C6-C18B5D516DA8}"/>
              </a:ext>
            </a:extLst>
          </p:cNvPr>
          <p:cNvSpPr txBox="1"/>
          <p:nvPr/>
        </p:nvSpPr>
        <p:spPr>
          <a:xfrm>
            <a:off x="809064" y="2551836"/>
            <a:ext cx="3339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Quelle 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alternative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258DFD-2436-4630-9709-032529853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9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795DD3-ECE7-4C98-B860-27841A236C8B}"/>
              </a:ext>
            </a:extLst>
          </p:cNvPr>
          <p:cNvSpPr/>
          <p:nvPr/>
        </p:nvSpPr>
        <p:spPr>
          <a:xfrm>
            <a:off x="1402672" y="2175120"/>
            <a:ext cx="10280342" cy="3487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de la frise </a:t>
            </a: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outil pédagogique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re-construire</a:t>
            </a: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Culture 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son évolution, sa diversité, sa richesse et sa complexité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co-construire</a:t>
            </a: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culture commune et partagée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niveau de la classe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construire une culture personnelle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E6825E0-99B4-4790-8583-CA3F182C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72" y="248665"/>
            <a:ext cx="9784080" cy="1508760"/>
          </a:xfrm>
        </p:spPr>
        <p:txBody>
          <a:bodyPr/>
          <a:lstStyle/>
          <a:p>
            <a:r>
              <a:rPr lang="fr-FR" b="1" dirty="0"/>
              <a:t>FAIRE Élaborer LA frise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614959-F5BE-4831-AAF1-A68834894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65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8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39A6E-20A4-45F0-9AA9-2163176C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FAIRE ÉLABORER LA FRISE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15D22D-68DA-4EC3-BD1E-D2EC77B4F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Rendre les élèves acteurs 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collectivement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et/ou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titre individuel 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dans un travail 	de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découverte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d’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appréhension 	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d’une culture 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d’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appropriation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9C32C69-76AD-4CF2-8785-153EC174C40D}"/>
              </a:ext>
            </a:extLst>
          </p:cNvPr>
          <p:cNvSpPr/>
          <p:nvPr/>
        </p:nvSpPr>
        <p:spPr>
          <a:xfrm>
            <a:off x="1420426" y="2494624"/>
            <a:ext cx="674703" cy="381740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008AFA5-DD77-4BBB-B81E-1F8BE4843171}"/>
              </a:ext>
            </a:extLst>
          </p:cNvPr>
          <p:cNvCxnSpPr>
            <a:cxnSpLocks/>
          </p:cNvCxnSpPr>
          <p:nvPr/>
        </p:nvCxnSpPr>
        <p:spPr>
          <a:xfrm flipH="1">
            <a:off x="7048870" y="3613211"/>
            <a:ext cx="8878" cy="11452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DC9A-817E-495D-B99B-EE4BADA9C75C}"/>
              </a:ext>
            </a:extLst>
          </p:cNvPr>
          <p:cNvSpPr/>
          <p:nvPr/>
        </p:nvSpPr>
        <p:spPr>
          <a:xfrm>
            <a:off x="2095129" y="5756255"/>
            <a:ext cx="8273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La frise chronologique - un outil vivant de construction active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D6C88D-4B79-4F27-A6CE-0C5BC6ED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53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9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2BCD36-EA40-4E57-8968-1697073D0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080" y="774551"/>
            <a:ext cx="6927919" cy="54433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b="1" dirty="0"/>
              <a:t>Que serait la frise idéale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1C314A-E26E-46A4-B335-772C011E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49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CD3617-1A44-4EE8-974E-ACF00206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995" y="774549"/>
            <a:ext cx="6287476" cy="54433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DES EXEMPLES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0" indent="0" algn="ctr">
              <a:buNone/>
            </a:pPr>
            <a:r>
              <a:rPr lang="fr-FR" sz="3600" b="1" dirty="0"/>
              <a:t>POUR FAIRE RÉFLÉCHIR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1C314A-E26E-46A4-B335-772C011E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"/>
            <a:ext cx="701039" cy="7010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F43A12B-262E-4F6F-ABFC-AB385274DA85}"/>
              </a:ext>
            </a:extLst>
          </p:cNvPr>
          <p:cNvSpPr txBox="1"/>
          <p:nvPr/>
        </p:nvSpPr>
        <p:spPr>
          <a:xfrm>
            <a:off x="931372" y="2828834"/>
            <a:ext cx="3339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Pour commencer</a:t>
            </a:r>
          </a:p>
        </p:txBody>
      </p:sp>
    </p:spTree>
    <p:extLst>
      <p:ext uri="{BB962C8B-B14F-4D97-AF65-F5344CB8AC3E}">
        <p14:creationId xmlns:p14="http://schemas.microsoft.com/office/powerpoint/2010/main" val="341707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A6BCA-65F7-4EF4-9F6F-B4ADE90B9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7" y="1815872"/>
            <a:ext cx="5118776" cy="50421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5D43AC6-4767-40BC-9C73-65D426A87638}"/>
              </a:ext>
            </a:extLst>
          </p:cNvPr>
          <p:cNvSpPr txBox="1"/>
          <p:nvPr/>
        </p:nvSpPr>
        <p:spPr>
          <a:xfrm>
            <a:off x="7358380" y="57231"/>
            <a:ext cx="4607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i="1" dirty="0" err="1">
                <a:solidFill>
                  <a:schemeClr val="bg2"/>
                </a:solidFill>
              </a:rPr>
              <a:t>Concentric</a:t>
            </a:r>
            <a:r>
              <a:rPr lang="fr-FR" sz="2400" b="1" i="1" dirty="0">
                <a:solidFill>
                  <a:schemeClr val="bg2"/>
                </a:solidFill>
              </a:rPr>
              <a:t> Chart of </a:t>
            </a:r>
            <a:r>
              <a:rPr lang="fr-FR" sz="2400" b="1" i="1" dirty="0" err="1">
                <a:solidFill>
                  <a:schemeClr val="bg2"/>
                </a:solidFill>
              </a:rPr>
              <a:t>History</a:t>
            </a:r>
            <a:endParaRPr lang="fr-FR" sz="2400" b="1" i="1" dirty="0">
              <a:solidFill>
                <a:schemeClr val="bg2"/>
              </a:solidFill>
            </a:endParaRPr>
          </a:p>
          <a:p>
            <a:pPr algn="r"/>
            <a:r>
              <a:rPr lang="fr-FR" sz="2000" b="1" dirty="0">
                <a:solidFill>
                  <a:schemeClr val="bg2"/>
                </a:solidFill>
              </a:rPr>
              <a:t>LUDLOW - </a:t>
            </a:r>
            <a:r>
              <a:rPr lang="fr-FR" b="1" dirty="0">
                <a:solidFill>
                  <a:schemeClr val="bg2"/>
                </a:solidFill>
              </a:rPr>
              <a:t>1885</a:t>
            </a:r>
          </a:p>
          <a:p>
            <a:pPr algn="r"/>
            <a:r>
              <a:rPr lang="en-US" i="1" dirty="0" err="1">
                <a:solidFill>
                  <a:schemeClr val="bg2"/>
                </a:solidFill>
              </a:rPr>
              <a:t>Projet</a:t>
            </a:r>
            <a:r>
              <a:rPr lang="en-US" i="1" dirty="0">
                <a:solidFill>
                  <a:schemeClr val="bg2"/>
                </a:solidFill>
              </a:rPr>
              <a:t> Time </a:t>
            </a:r>
            <a:r>
              <a:rPr lang="en-US" i="1" dirty="0" err="1">
                <a:solidFill>
                  <a:schemeClr val="bg2"/>
                </a:solidFill>
              </a:rPr>
              <a:t>OnLine</a:t>
            </a:r>
            <a:r>
              <a:rPr lang="en-US" i="1" dirty="0">
                <a:solidFill>
                  <a:schemeClr val="bg2"/>
                </a:solidFill>
              </a:rPr>
              <a:t>  </a:t>
            </a:r>
            <a:r>
              <a:rPr lang="en-US" dirty="0">
                <a:solidFill>
                  <a:schemeClr val="bg2"/>
                </a:solidFill>
              </a:rPr>
              <a:t>de Daniel Rosenberg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err="1">
                <a:solidFill>
                  <a:schemeClr val="bg2"/>
                </a:solidFill>
              </a:rPr>
              <a:t>Université</a:t>
            </a:r>
            <a:r>
              <a:rPr lang="en-US" dirty="0">
                <a:solidFill>
                  <a:schemeClr val="bg2"/>
                </a:solidFill>
              </a:rPr>
              <a:t> de </a:t>
            </a:r>
            <a:r>
              <a:rPr lang="en-US" dirty="0" err="1">
                <a:solidFill>
                  <a:schemeClr val="bg2"/>
                </a:solidFill>
              </a:rPr>
              <a:t>l’Orégon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C7DC7E-764F-477F-BB86-6490E0EB9D95}"/>
              </a:ext>
            </a:extLst>
          </p:cNvPr>
          <p:cNvSpPr txBox="1"/>
          <p:nvPr/>
        </p:nvSpPr>
        <p:spPr>
          <a:xfrm>
            <a:off x="226111" y="115114"/>
            <a:ext cx="4607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chemeClr val="bg2"/>
                </a:solidFill>
              </a:rPr>
              <a:t>Discus</a:t>
            </a:r>
            <a:r>
              <a:rPr lang="fr-FR" sz="2400" b="1" i="1" dirty="0">
                <a:solidFill>
                  <a:schemeClr val="bg2"/>
                </a:solidFill>
              </a:rPr>
              <a:t> </a:t>
            </a:r>
            <a:r>
              <a:rPr lang="fr-FR" sz="2400" b="1" i="1" dirty="0" err="1">
                <a:solidFill>
                  <a:schemeClr val="bg2"/>
                </a:solidFill>
              </a:rPr>
              <a:t>chronologicus</a:t>
            </a:r>
            <a:endParaRPr lang="fr-FR" sz="2400" b="1" i="1" dirty="0">
              <a:solidFill>
                <a:schemeClr val="bg2"/>
              </a:solidFill>
            </a:endParaRPr>
          </a:p>
          <a:p>
            <a:r>
              <a:rPr lang="fr-FR" sz="2000" b="1" dirty="0">
                <a:solidFill>
                  <a:schemeClr val="bg2"/>
                </a:solidFill>
              </a:rPr>
              <a:t>WEIGEL Christoph</a:t>
            </a:r>
            <a:br>
              <a:rPr lang="fr-FR" sz="2000" b="1" dirty="0">
                <a:solidFill>
                  <a:schemeClr val="bg2"/>
                </a:solidFill>
              </a:rPr>
            </a:br>
            <a:r>
              <a:rPr lang="fr-FR" sz="2000" b="1" dirty="0">
                <a:solidFill>
                  <a:schemeClr val="bg2"/>
                </a:solidFill>
              </a:rPr>
              <a:t>Nuremberg – 1720</a:t>
            </a:r>
          </a:p>
          <a:p>
            <a:r>
              <a:rPr lang="en-US" sz="2000" dirty="0">
                <a:solidFill>
                  <a:schemeClr val="bg2"/>
                </a:solidFill>
                <a:latin typeface="Corbel" panose="020B0503020204020204" pitchFamily="34" charset="0"/>
              </a:rPr>
              <a:t>David Rumsey Historical Map Collection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0C0F5B-17CD-43DC-ACBF-911F68459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94" y="1873102"/>
            <a:ext cx="5806595" cy="49276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06C7C98-3D26-4693-9781-F0A3BE1B4AE8}"/>
              </a:ext>
            </a:extLst>
          </p:cNvPr>
          <p:cNvSpPr txBox="1"/>
          <p:nvPr/>
        </p:nvSpPr>
        <p:spPr>
          <a:xfrm>
            <a:off x="0" y="1446540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Donner à voir sur une même ligne ce qui se passe à une même date dans différents territoires.</a:t>
            </a:r>
          </a:p>
        </p:txBody>
      </p:sp>
    </p:spTree>
    <p:extLst>
      <p:ext uri="{BB962C8B-B14F-4D97-AF65-F5344CB8AC3E}">
        <p14:creationId xmlns:p14="http://schemas.microsoft.com/office/powerpoint/2010/main" val="3319143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9">
            <a:extLst>
              <a:ext uri="{FF2B5EF4-FFF2-40B4-BE49-F238E27FC236}">
                <a16:creationId xmlns:a16="http://schemas.microsoft.com/office/drawing/2014/main" id="{63F43E42-B309-403D-B6DA-5C7403A4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ce réservé du contenu 4">
            <a:extLst>
              <a:ext uri="{FF2B5EF4-FFF2-40B4-BE49-F238E27FC236}">
                <a16:creationId xmlns:a16="http://schemas.microsoft.com/office/drawing/2014/main" id="{B9616596-A36B-49DB-BCF7-547C626D0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5" r="2" b="2868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0E5AA1-D3EF-41F7-8258-87FA3FF1F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DAE89C39-D1F5-44C4-9AF0-D093C9C53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6" r="1" b="1"/>
          <a:stretch/>
        </p:blipFill>
        <p:spPr>
          <a:xfrm>
            <a:off x="6423321" y="643467"/>
            <a:ext cx="5130799" cy="557106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CE2C697-8E28-4300-BC79-29ECF5E5F4EB}"/>
              </a:ext>
            </a:extLst>
          </p:cNvPr>
          <p:cNvSpPr txBox="1"/>
          <p:nvPr/>
        </p:nvSpPr>
        <p:spPr>
          <a:xfrm>
            <a:off x="6844683" y="213360"/>
            <a:ext cx="474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i="1" dirty="0">
                <a:solidFill>
                  <a:schemeClr val="bg2"/>
                </a:solidFill>
              </a:rPr>
              <a:t>Tableau synoptique de l’histoire de France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1988AE9-AF86-4E5D-BAA9-CEE1258BD209}"/>
              </a:ext>
            </a:extLst>
          </p:cNvPr>
          <p:cNvSpPr txBox="1"/>
          <p:nvPr/>
        </p:nvSpPr>
        <p:spPr>
          <a:xfrm>
            <a:off x="643467" y="213360"/>
            <a:ext cx="260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bg2"/>
                </a:solidFill>
              </a:rPr>
              <a:t>L’histoire de la terre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5CA2164-DC74-400D-863E-0258792C1F15}"/>
              </a:ext>
            </a:extLst>
          </p:cNvPr>
          <p:cNvSpPr txBox="1"/>
          <p:nvPr/>
        </p:nvSpPr>
        <p:spPr>
          <a:xfrm>
            <a:off x="4098215" y="6459974"/>
            <a:ext cx="431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Cécil</a:t>
            </a:r>
            <a:r>
              <a:rPr lang="fr-FR" dirty="0"/>
              <a:t> </a:t>
            </a:r>
            <a:r>
              <a:rPr lang="fr-FR" dirty="0" err="1"/>
              <a:t>Baboulène</a:t>
            </a:r>
            <a:r>
              <a:rPr lang="fr-FR" dirty="0"/>
              <a:t> - Editions ENTOUCA</a:t>
            </a:r>
          </a:p>
        </p:txBody>
      </p:sp>
    </p:spTree>
    <p:extLst>
      <p:ext uri="{BB962C8B-B14F-4D97-AF65-F5344CB8AC3E}">
        <p14:creationId xmlns:p14="http://schemas.microsoft.com/office/powerpoint/2010/main" val="280447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1F1059-1D3A-4FAE-9734-A65714419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717010"/>
            <a:ext cx="9784080" cy="2134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Elles ont l’intérêt de </a:t>
            </a:r>
            <a:r>
              <a:rPr lang="fr-FR" b="1" dirty="0"/>
              <a:t>présenter une réalité</a:t>
            </a:r>
            <a:r>
              <a:rPr lang="fr-FR" dirty="0"/>
              <a:t> :</a:t>
            </a:r>
            <a:br>
              <a:rPr lang="fr-FR" dirty="0"/>
            </a:br>
            <a:br>
              <a:rPr lang="fr-FR" dirty="0"/>
            </a:br>
            <a:endParaRPr lang="fr-FR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400" dirty="0"/>
              <a:t> </a:t>
            </a:r>
            <a:r>
              <a:rPr lang="fr-FR" sz="2400" b="1" dirty="0"/>
              <a:t>dans sa diachronie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400" dirty="0"/>
              <a:t> </a:t>
            </a:r>
            <a:r>
              <a:rPr lang="fr-FR" sz="2400" b="1" dirty="0"/>
              <a:t>dans son évolution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400" dirty="0"/>
              <a:t> </a:t>
            </a:r>
            <a:r>
              <a:rPr lang="fr-FR" sz="2400" b="1" dirty="0"/>
              <a:t>dans son épaisseur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0706D1-6135-4F71-AB34-1BE2BE235D22}"/>
              </a:ext>
            </a:extLst>
          </p:cNvPr>
          <p:cNvSpPr txBox="1"/>
          <p:nvPr/>
        </p:nvSpPr>
        <p:spPr>
          <a:xfrm>
            <a:off x="2182124" y="640080"/>
            <a:ext cx="7825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</a:rPr>
              <a:t>Réalisations graphiques de </a:t>
            </a:r>
            <a:r>
              <a:rPr lang="fr-FR" sz="3200" b="1" dirty="0" err="1">
                <a:solidFill>
                  <a:schemeClr val="bg2"/>
                </a:solidFill>
              </a:rPr>
              <a:t>Cécil</a:t>
            </a:r>
            <a:r>
              <a:rPr lang="fr-FR" sz="3200" b="1" dirty="0">
                <a:solidFill>
                  <a:schemeClr val="bg2"/>
                </a:solidFill>
              </a:rPr>
              <a:t> </a:t>
            </a:r>
            <a:r>
              <a:rPr lang="fr-FR" sz="3200" b="1" dirty="0" err="1">
                <a:solidFill>
                  <a:schemeClr val="bg2"/>
                </a:solidFill>
              </a:rPr>
              <a:t>Baboulène</a:t>
            </a:r>
            <a:endParaRPr lang="fr-FR" sz="3200" b="1" dirty="0">
              <a:solidFill>
                <a:schemeClr val="bg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BCC830-7CFF-4E8A-B6F2-B3CCE26A4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28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7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22F12-A15B-4D2E-B2AE-0761AED5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fr-FR" b="1"/>
              <a:t>Introduction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F6B1CC-642D-447A-9249-7220B90F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1" y="1842363"/>
            <a:ext cx="11813060" cy="5015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Au</a:t>
            </a:r>
            <a:r>
              <a:rPr lang="fr-FR" b="1" dirty="0"/>
              <a:t> COLLEGE  </a:t>
            </a:r>
            <a:r>
              <a:rPr lang="fr-FR" dirty="0"/>
              <a:t>attendu de fin de cycle 4 : </a:t>
            </a:r>
          </a:p>
          <a:p>
            <a:pPr marL="0" indent="0" algn="ctr">
              <a:buNone/>
            </a:pPr>
            <a:r>
              <a:rPr lang="fr-FR" i="1" dirty="0"/>
              <a:t>savoir situer les textes littéraires dans leur contexte historique et culturel</a:t>
            </a:r>
            <a:r>
              <a:rPr lang="fr-FR" dirty="0"/>
              <a:t>.  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Au </a:t>
            </a:r>
            <a:r>
              <a:rPr lang="fr-FR" b="1" dirty="0"/>
              <a:t>LYCEE</a:t>
            </a:r>
            <a:r>
              <a:rPr lang="fr-FR" dirty="0"/>
              <a:t>, dans la continuité, </a:t>
            </a:r>
            <a:r>
              <a:rPr lang="fr-FR" b="1" dirty="0"/>
              <a:t>l’enseignement des lettres </a:t>
            </a:r>
            <a:r>
              <a:rPr lang="fr-FR" dirty="0"/>
              <a:t>doit </a:t>
            </a:r>
            <a:br>
              <a:rPr lang="fr-FR" dirty="0"/>
            </a:br>
            <a:endParaRPr lang="fr-F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/>
              <a:t> </a:t>
            </a:r>
            <a:r>
              <a:rPr lang="fr-FR" dirty="0"/>
              <a:t>contribuer à la </a:t>
            </a:r>
            <a:r>
              <a:rPr lang="fr-FR" b="1" dirty="0"/>
              <a:t>construction d’une culture littéraire </a:t>
            </a:r>
          </a:p>
          <a:p>
            <a:pPr marL="228600" lvl="1" indent="0">
              <a:buNone/>
            </a:pPr>
            <a:r>
              <a:rPr lang="fr-FR" dirty="0"/>
              <a:t>	</a:t>
            </a:r>
            <a:r>
              <a:rPr lang="fr-FR" b="1" dirty="0"/>
              <a:t>commune</a:t>
            </a:r>
          </a:p>
          <a:p>
            <a:pPr marL="228600" lvl="1" indent="0">
              <a:buNone/>
            </a:pPr>
            <a:r>
              <a:rPr lang="fr-FR" b="1" dirty="0"/>
              <a:t>	ouverte 	     </a:t>
            </a:r>
            <a:r>
              <a:rPr lang="fr-FR" dirty="0"/>
              <a:t>sur les autres</a:t>
            </a:r>
            <a:r>
              <a:rPr lang="fr-FR" b="1" dirty="0"/>
              <a:t> arts</a:t>
            </a:r>
            <a:r>
              <a:rPr lang="fr-FR" dirty="0"/>
              <a:t>, </a:t>
            </a:r>
          </a:p>
          <a:p>
            <a:pPr marL="228600" lvl="1" indent="0">
              <a:buNone/>
            </a:pPr>
            <a:r>
              <a:rPr lang="fr-FR" dirty="0"/>
              <a:t>		     sur les </a:t>
            </a:r>
            <a:r>
              <a:rPr lang="fr-FR" b="1" dirty="0"/>
              <a:t>différents champs du savoir</a:t>
            </a:r>
            <a:r>
              <a:rPr lang="fr-FR" dirty="0"/>
              <a:t>, </a:t>
            </a:r>
          </a:p>
          <a:p>
            <a:pPr marL="228600" lvl="1" indent="0">
              <a:buNone/>
            </a:pPr>
            <a:r>
              <a:rPr lang="fr-FR" dirty="0"/>
              <a:t>		     et sur la</a:t>
            </a:r>
            <a:r>
              <a:rPr lang="fr-FR" b="1" dirty="0"/>
              <a:t> société.</a:t>
            </a:r>
            <a:br>
              <a:rPr lang="fr-FR" dirty="0"/>
            </a:br>
            <a:endParaRPr lang="fr-F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/>
              <a:t> structurer cette culture</a:t>
            </a:r>
          </a:p>
          <a:p>
            <a:pPr marL="228600" lvl="1" indent="0">
              <a:buNone/>
            </a:pPr>
            <a:r>
              <a:rPr lang="fr-FR" b="1" dirty="0"/>
              <a:t>	</a:t>
            </a:r>
            <a:r>
              <a:rPr lang="fr-FR" dirty="0"/>
              <a:t> en faisant droit à la </a:t>
            </a:r>
            <a:r>
              <a:rPr lang="fr-FR" b="1" dirty="0"/>
              <a:t>sensibilité et à la créativité</a:t>
            </a:r>
            <a:r>
              <a:rPr lang="fr-FR" dirty="0"/>
              <a:t> des élèves </a:t>
            </a:r>
          </a:p>
          <a:p>
            <a:pPr marL="228600" lvl="1" indent="0">
              <a:buNone/>
            </a:pPr>
            <a:r>
              <a:rPr lang="fr-FR" b="1" dirty="0"/>
              <a:t>		</a:t>
            </a:r>
            <a:r>
              <a:rPr lang="fr-FR" dirty="0"/>
              <a:t>dans l’</a:t>
            </a:r>
            <a:r>
              <a:rPr lang="fr-FR" b="1" dirty="0"/>
              <a:t>approche</a:t>
            </a:r>
            <a:r>
              <a:rPr lang="fr-FR" dirty="0"/>
              <a:t> des </a:t>
            </a:r>
            <a:r>
              <a:rPr lang="fr-FR" b="1" dirty="0"/>
              <a:t>formes</a:t>
            </a:r>
            <a:r>
              <a:rPr lang="fr-FR" dirty="0"/>
              <a:t>, des </a:t>
            </a:r>
            <a:r>
              <a:rPr lang="fr-FR" b="1" dirty="0"/>
              <a:t>œuvres </a:t>
            </a:r>
            <a:r>
              <a:rPr lang="fr-FR" dirty="0"/>
              <a:t>et des </a:t>
            </a:r>
            <a:r>
              <a:rPr lang="fr-FR" b="1" dirty="0"/>
              <a:t>textes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	</a:t>
            </a:r>
            <a:br>
              <a:rPr lang="fr-FR" dirty="0"/>
            </a:br>
            <a:r>
              <a:rPr lang="fr-FR" dirty="0"/>
              <a:t>	en faisant toute sa place à la </a:t>
            </a:r>
            <a:r>
              <a:rPr lang="fr-FR" b="1" dirty="0"/>
              <a:t>dimension historique</a:t>
            </a:r>
            <a:r>
              <a:rPr lang="fr-FR" dirty="0"/>
              <a:t> </a:t>
            </a:r>
          </a:p>
          <a:p>
            <a:pPr marL="228600" lvl="1" indent="0">
              <a:buNone/>
            </a:pPr>
            <a:r>
              <a:rPr lang="fr-FR" dirty="0"/>
              <a:t>		qui permet de donner aux élèves des </a:t>
            </a:r>
            <a:r>
              <a:rPr lang="fr-FR" b="1" dirty="0"/>
              <a:t>repères clairs et solides.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43512E4-50B6-4320-AD1E-C1EE1EA3C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43"/>
            <a:ext cx="701039" cy="701039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89A44C3-DF5E-47D5-8311-46DF59C3C1EE}"/>
              </a:ext>
            </a:extLst>
          </p:cNvPr>
          <p:cNvCxnSpPr>
            <a:cxnSpLocks/>
          </p:cNvCxnSpPr>
          <p:nvPr/>
        </p:nvCxnSpPr>
        <p:spPr>
          <a:xfrm>
            <a:off x="2334827" y="3879664"/>
            <a:ext cx="0" cy="8256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362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19987E5-205A-480E-9368-6FA718730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51" y="1916544"/>
            <a:ext cx="9336705" cy="4890655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B6083D0-A156-4F90-92D7-BEF64B54743E}"/>
              </a:ext>
            </a:extLst>
          </p:cNvPr>
          <p:cNvSpPr txBox="1"/>
          <p:nvPr/>
        </p:nvSpPr>
        <p:spPr>
          <a:xfrm>
            <a:off x="1518151" y="335831"/>
            <a:ext cx="100826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2"/>
                </a:solidFill>
              </a:rPr>
              <a:t>WARD SHELLEY  </a:t>
            </a:r>
            <a:r>
              <a:rPr lang="fr-FR" sz="3600" b="1" i="1" dirty="0">
                <a:solidFill>
                  <a:schemeClr val="bg2"/>
                </a:solidFill>
              </a:rPr>
              <a:t>Histoire de la science fiction </a:t>
            </a:r>
            <a:br>
              <a:rPr lang="fr-FR" sz="2400" i="1" dirty="0">
                <a:solidFill>
                  <a:schemeClr val="bg2"/>
                </a:solidFill>
              </a:rPr>
            </a:br>
            <a:br>
              <a:rPr lang="fr-FR" sz="2400" i="1" dirty="0">
                <a:solidFill>
                  <a:schemeClr val="bg2"/>
                </a:solidFill>
              </a:rPr>
            </a:br>
            <a:r>
              <a:rPr lang="fr-FR" dirty="0">
                <a:solidFill>
                  <a:schemeClr val="bg2"/>
                </a:solidFill>
              </a:rPr>
              <a:t>Artiste new-yorkais né en 1950. Ses projets allient le plus souvent architecture, sculpture et performance.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26CEEA-7DFF-4351-B539-1BBFDDEFF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04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3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63585B-CD99-43C7-B4D3-031F625D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1849120"/>
            <a:ext cx="10806201" cy="587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Pourquoi sa représentation schématique est-elle intellectuellement séduisante ?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50E9E1EF-9939-47C4-A9D3-607BB9FF6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32" y="182881"/>
            <a:ext cx="3112536" cy="163037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976C0A-60A5-40EF-8516-7510DAD1C9D1}"/>
              </a:ext>
            </a:extLst>
          </p:cNvPr>
          <p:cNvSpPr/>
          <p:nvPr/>
        </p:nvSpPr>
        <p:spPr>
          <a:xfrm>
            <a:off x="1202918" y="2497435"/>
            <a:ext cx="108976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Ward Shelley fait des </a:t>
            </a:r>
            <a:r>
              <a:rPr lang="fr-FR" sz="2000" b="1" dirty="0"/>
              <a:t>choix</a:t>
            </a:r>
            <a:r>
              <a:rPr lang="fr-FR" sz="2000" dirty="0"/>
              <a:t> et assume sa </a:t>
            </a:r>
            <a:r>
              <a:rPr lang="fr-FR" sz="2000" b="1" dirty="0"/>
              <a:t>subjectivité</a:t>
            </a:r>
            <a:r>
              <a:rPr lang="fr-FR" sz="2000" dirty="0"/>
              <a:t>. </a:t>
            </a:r>
            <a:br>
              <a:rPr lang="fr-FR" sz="2000" dirty="0"/>
            </a:b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Les </a:t>
            </a:r>
            <a:r>
              <a:rPr lang="fr-FR" sz="2000" b="1" dirty="0"/>
              <a:t>formes</a:t>
            </a:r>
            <a:r>
              <a:rPr lang="fr-FR" sz="2000" dirty="0"/>
              <a:t> ne sont pas droites, rigides, claires, mais </a:t>
            </a:r>
            <a:r>
              <a:rPr lang="fr-FR" sz="2000" b="1" dirty="0"/>
              <a:t>sinueuses</a:t>
            </a:r>
            <a:br>
              <a:rPr lang="fr-FR" sz="2000" dirty="0"/>
            </a:br>
            <a:r>
              <a:rPr lang="fr-FR" sz="2000" dirty="0"/>
              <a:t>et elles mettent en scène de </a:t>
            </a:r>
            <a:r>
              <a:rPr lang="fr-FR" sz="2000" b="1" dirty="0"/>
              <a:t>multiples rhizomes</a:t>
            </a:r>
            <a:r>
              <a:rPr lang="fr-FR" sz="2000" dirty="0"/>
              <a:t>.</a:t>
            </a:r>
            <a:br>
              <a:rPr lang="fr-FR" sz="2000" dirty="0"/>
            </a:b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L’artiste réussit à </a:t>
            </a:r>
            <a:r>
              <a:rPr lang="fr-FR" sz="2000" b="1" dirty="0"/>
              <a:t>suggérer l’épaisseur de la réalité et du temps </a:t>
            </a:r>
            <a:br>
              <a:rPr lang="fr-FR" sz="2000" dirty="0"/>
            </a:br>
            <a:r>
              <a:rPr lang="fr-FR" sz="2000" dirty="0"/>
              <a:t>- avec des  « racines tentacules » ou espèce de sangsues qui plongent à gauche,</a:t>
            </a:r>
            <a:br>
              <a:rPr lang="fr-FR" sz="2000" dirty="0"/>
            </a:br>
            <a:r>
              <a:rPr lang="fr-FR" sz="2000" dirty="0"/>
              <a:t>- avec des lignes qui ne mènent nulle part et s’évanouissent ou sombrent dans les limbes de la frise…. À charge à elles de ressurgir quand bon leur semblera… </a:t>
            </a:r>
            <a:br>
              <a:rPr lang="fr-FR" sz="2000" dirty="0"/>
            </a:b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L’artiste laisse entendre que tout cela était (est?) bien </a:t>
            </a:r>
            <a:r>
              <a:rPr lang="fr-FR" sz="2000" b="1" dirty="0"/>
              <a:t>vivant</a:t>
            </a:r>
            <a:r>
              <a:rPr lang="fr-FR" sz="2000" dirty="0"/>
              <a:t>, grâce à la </a:t>
            </a:r>
            <a:r>
              <a:rPr lang="fr-FR" sz="2000" b="1" dirty="0"/>
              <a:t>métaphore organique des vaisseaux sanguins</a:t>
            </a:r>
            <a:r>
              <a:rPr lang="fr-FR" sz="2000" dirty="0"/>
              <a:t>.</a:t>
            </a:r>
          </a:p>
          <a:p>
            <a:br>
              <a:rPr lang="fr-FR" sz="2000" dirty="0"/>
            </a:br>
            <a:r>
              <a:rPr lang="fr-FR" dirty="0"/>
              <a:t>[Exemple et analyse proposés par Ingrid MARY]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E62A72-C2D9-4657-A566-7BF94E1B8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1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43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1C314A-E26E-46A4-B335-772C011E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"/>
            <a:ext cx="701039" cy="701039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CD3617-1A44-4EE8-974E-ACF00206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837" y="3024892"/>
            <a:ext cx="5060272" cy="731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/>
              <a:t>POUR LA FRISE IDÉALE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90D4D5-0B06-404A-8F10-DC4FA73BEF50}"/>
              </a:ext>
            </a:extLst>
          </p:cNvPr>
          <p:cNvSpPr txBox="1"/>
          <p:nvPr/>
        </p:nvSpPr>
        <p:spPr>
          <a:xfrm>
            <a:off x="864197" y="3024892"/>
            <a:ext cx="333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Quels critères ?</a:t>
            </a:r>
          </a:p>
        </p:txBody>
      </p:sp>
    </p:spTree>
    <p:extLst>
      <p:ext uri="{BB962C8B-B14F-4D97-AF65-F5344CB8AC3E}">
        <p14:creationId xmlns:p14="http://schemas.microsoft.com/office/powerpoint/2010/main" val="3704759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E69BB-4EB7-4324-8BC3-725AD8AA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CRITÈRE 1</a:t>
            </a:r>
            <a:r>
              <a:rPr lang="fr-FR" sz="3600" b="1" baseline="30000" dirty="0"/>
              <a:t>ER  </a:t>
            </a:r>
            <a:r>
              <a:rPr lang="fr-FR" sz="3600" b="1" dirty="0"/>
              <a:t>- la lisibilité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63585B-CD99-43C7-B4D3-031F625D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245850"/>
            <a:ext cx="10453462" cy="250425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La frise doit </a:t>
            </a:r>
            <a:r>
              <a:rPr lang="fr-FR" sz="2800" b="1" dirty="0"/>
              <a:t>être simple dans sa première approche</a:t>
            </a:r>
            <a:r>
              <a:rPr lang="fr-FR" sz="2800" dirty="0"/>
              <a:t>.</a:t>
            </a:r>
            <a:br>
              <a:rPr lang="fr-FR" sz="2800" dirty="0"/>
            </a:br>
            <a:endParaRPr lang="fr-F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 Elle doit pouvoir </a:t>
            </a:r>
            <a:r>
              <a:rPr lang="fr-FR" sz="2800" b="1" dirty="0"/>
              <a:t>offrir</a:t>
            </a:r>
            <a:r>
              <a:rPr lang="fr-FR" sz="2800" dirty="0"/>
              <a:t> </a:t>
            </a:r>
            <a:r>
              <a:rPr lang="fr-FR" sz="2800" b="1" dirty="0"/>
              <a:t>une lecture immédiate</a:t>
            </a:r>
            <a:r>
              <a:rPr lang="fr-FR" sz="2800" dirty="0"/>
              <a:t>.</a:t>
            </a:r>
            <a:br>
              <a:rPr lang="fr-FR" sz="2800" dirty="0"/>
            </a:br>
            <a:endParaRPr lang="fr-F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Elle a pour rôle de </a:t>
            </a:r>
            <a:r>
              <a:rPr lang="fr-FR" sz="2800" b="1" dirty="0"/>
              <a:t>donner des repères</a:t>
            </a:r>
            <a:r>
              <a:rPr lang="fr-FR" sz="2800" dirty="0"/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3EE15B-A551-4BE0-9302-44D120A37371}"/>
              </a:ext>
            </a:extLst>
          </p:cNvPr>
          <p:cNvSpPr txBox="1"/>
          <p:nvPr/>
        </p:nvSpPr>
        <p:spPr>
          <a:xfrm>
            <a:off x="102531" y="5362821"/>
            <a:ext cx="11984855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b="1" dirty="0"/>
              <a:t>Au risque de proposer une représentation simpliste, caricaturale, gauchie voire fausse de la réalité.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D5297D-B752-4CA2-9DB5-F1CA4E8C2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" y="188844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90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E69BB-4EB7-4324-8BC3-725AD8AA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AUTRES critères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63585B-CD99-43C7-B4D3-031F625D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100459"/>
            <a:ext cx="9912801" cy="4344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Mais parallèlement, la frise chronologique idéale devrait :</a:t>
            </a:r>
            <a:br>
              <a:rPr lang="fr-FR" dirty="0"/>
            </a:b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b="1" dirty="0"/>
              <a:t>rendre sensible la complexité </a:t>
            </a:r>
            <a:r>
              <a:rPr lang="fr-FR" dirty="0"/>
              <a:t>de la réalité littéraire, culturelle, artistique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b="1" dirty="0"/>
              <a:t>rendre compte des ramifications </a:t>
            </a:r>
          </a:p>
          <a:p>
            <a:pPr marL="457200" lvl="2" indent="0">
              <a:buNone/>
            </a:pPr>
            <a:r>
              <a:rPr lang="fr-FR" sz="2200" u="sng" dirty="0"/>
              <a:t>en synchronie </a:t>
            </a:r>
            <a:br>
              <a:rPr lang="fr-FR" sz="2200" dirty="0"/>
            </a:br>
            <a:r>
              <a:rPr lang="fr-FR" sz="2200" b="1" dirty="0"/>
              <a:t>entre les  différents domaines</a:t>
            </a:r>
            <a:br>
              <a:rPr lang="fr-FR" sz="2200" dirty="0"/>
            </a:br>
            <a:r>
              <a:rPr lang="fr-FR" sz="2200" dirty="0"/>
              <a:t> littéraires / artistiques / sociétaux / politiques / scientifiques / techniques…</a:t>
            </a:r>
          </a:p>
          <a:p>
            <a:pPr marL="457200" lvl="2" indent="0">
              <a:buNone/>
            </a:pPr>
            <a:r>
              <a:rPr lang="fr-FR" sz="2200" u="sng" dirty="0"/>
              <a:t>en diachronie </a:t>
            </a:r>
            <a:br>
              <a:rPr lang="fr-FR" sz="2200" dirty="0"/>
            </a:br>
            <a:r>
              <a:rPr lang="fr-FR" sz="2200" b="1" dirty="0"/>
              <a:t>entre les mouvements et courants </a:t>
            </a:r>
            <a:r>
              <a:rPr lang="fr-FR" sz="2200" dirty="0"/>
              <a:t>qui traversent le temps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b="1" dirty="0"/>
              <a:t>donner à voir ce qui est souterrain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b="1" dirty="0"/>
              <a:t>redonner son épaisseur au temps et à la réalité culturelle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B9C9FE-BF78-4E20-A77E-3BB91F782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722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32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F0424C-7C0E-48E4-9BD6-A73D8387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668" y="707314"/>
            <a:ext cx="5541362" cy="54433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b="1" dirty="0"/>
              <a:t>ESSAI DE MODÉLISATION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D8D8B2-567F-471D-AFBF-0B929C32F5EA}"/>
              </a:ext>
            </a:extLst>
          </p:cNvPr>
          <p:cNvSpPr txBox="1"/>
          <p:nvPr/>
        </p:nvSpPr>
        <p:spPr>
          <a:xfrm>
            <a:off x="864197" y="3024892"/>
            <a:ext cx="3339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Sous quelle forme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2ED3BF-6B52-48F2-8574-2A056F852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0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D5FA3-3AB3-4E99-8A96-34C99E6E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frise, sous quelle forme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CE9A58-97E1-4F04-9E69-35E3BC3E1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976170"/>
            <a:ext cx="9784080" cy="42062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Les exemples présentés précédemment </a:t>
            </a:r>
            <a:br>
              <a:rPr lang="fr-FR" dirty="0"/>
            </a:br>
            <a:endParaRPr lang="fr-FR" dirty="0"/>
          </a:p>
          <a:p>
            <a:pPr marL="228600" lvl="1" indent="0">
              <a:buNone/>
            </a:pPr>
            <a:r>
              <a:rPr lang="fr-FR" dirty="0"/>
              <a:t>SOIT, </a:t>
            </a:r>
            <a:r>
              <a:rPr lang="fr-FR" u="sng" dirty="0"/>
              <a:t>pour les modèles anciens</a:t>
            </a:r>
            <a:r>
              <a:rPr lang="fr-FR" dirty="0"/>
              <a:t>, répondent uniquement à la </a:t>
            </a:r>
            <a:r>
              <a:rPr lang="fr-FR" b="1" dirty="0"/>
              <a:t>volonté de présenter une réalité plurielle en synchronie</a:t>
            </a:r>
            <a:br>
              <a:rPr lang="fr-FR" b="1" dirty="0"/>
            </a:br>
            <a:endParaRPr lang="fr-FR" b="1" dirty="0"/>
          </a:p>
          <a:p>
            <a:pPr marL="228600" lvl="1" indent="0">
              <a:buNone/>
            </a:pPr>
            <a:r>
              <a:rPr lang="fr-FR" dirty="0"/>
              <a:t>SOIT, </a:t>
            </a:r>
            <a:r>
              <a:rPr lang="fr-FR" u="sng" dirty="0"/>
              <a:t>pour les exemples modernes</a:t>
            </a:r>
            <a:r>
              <a:rPr lang="fr-FR" dirty="0"/>
              <a:t>, sont </a:t>
            </a:r>
            <a:r>
              <a:rPr lang="fr-FR" b="1" dirty="0"/>
              <a:t>très élaborés</a:t>
            </a:r>
          </a:p>
          <a:p>
            <a:pPr marL="228600" lvl="1" indent="0">
              <a:buNone/>
            </a:pPr>
            <a:r>
              <a:rPr lang="fr-FR" b="1" dirty="0"/>
              <a:t>Mais</a:t>
            </a:r>
            <a:br>
              <a:rPr lang="fr-FR" dirty="0"/>
            </a:br>
            <a:r>
              <a:rPr lang="fr-FR" dirty="0"/>
              <a:t>ils répondent d’abord à une intention esthétique</a:t>
            </a:r>
            <a:br>
              <a:rPr lang="fr-FR" dirty="0"/>
            </a:br>
            <a:r>
              <a:rPr lang="fr-FR" dirty="0"/>
              <a:t>ils restent complexes à lire</a:t>
            </a:r>
            <a:br>
              <a:rPr lang="fr-FR" dirty="0"/>
            </a:br>
            <a:r>
              <a:rPr lang="fr-FR" dirty="0"/>
              <a:t>ils sont impossibles à reproduire </a:t>
            </a:r>
            <a:br>
              <a:rPr lang="fr-FR" dirty="0"/>
            </a:br>
            <a:r>
              <a:rPr lang="fr-FR" dirty="0"/>
              <a:t>ils ne peuvent pas faire l’objet d’une modélisation type à finalité pédagogique.</a:t>
            </a:r>
          </a:p>
          <a:p>
            <a:pPr marL="228600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Quels modèles adopter pour penser la frise chronologique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DCB7CE-5995-4721-94FC-8FDE95B11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83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53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2560-CDA6-46A0-9B8B-39A93D58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3155"/>
            <a:ext cx="9784080" cy="1100741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Comment représenter le temps littéraire, artistique, culturel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C1352D-5F86-4F10-AFE5-B3D09EEEC189}"/>
              </a:ext>
            </a:extLst>
          </p:cNvPr>
          <p:cNvSpPr txBox="1"/>
          <p:nvPr/>
        </p:nvSpPr>
        <p:spPr>
          <a:xfrm>
            <a:off x="0" y="1313896"/>
            <a:ext cx="12192000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Le temps littéraire/artistique/culturel peut être pensé comme une manière de </a:t>
            </a:r>
            <a:r>
              <a:rPr lang="fr-FR" sz="2200" b="1" dirty="0"/>
              <a:t>palimpseste.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4B76F73-3A89-4639-A2A9-229242773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468"/>
            <a:ext cx="7732643" cy="509723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A028A0F-7B58-45BE-A65E-4C24AB38682B}"/>
              </a:ext>
            </a:extLst>
          </p:cNvPr>
          <p:cNvSpPr txBox="1"/>
          <p:nvPr/>
        </p:nvSpPr>
        <p:spPr>
          <a:xfrm>
            <a:off x="7931426" y="1948070"/>
            <a:ext cx="409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Tel ce </a:t>
            </a:r>
            <a:r>
              <a:rPr lang="fr-FR" b="1" i="1" dirty="0"/>
              <a:t>Palimpseste photographique </a:t>
            </a:r>
            <a:r>
              <a:rPr lang="fr-FR" dirty="0"/>
              <a:t>[#45</a:t>
            </a:r>
            <a:r>
              <a:rPr lang="fr-FR" sz="1600" dirty="0"/>
              <a:t>]</a:t>
            </a:r>
            <a:br>
              <a:rPr lang="fr-FR" i="1" dirty="0"/>
            </a:br>
            <a:r>
              <a:rPr lang="fr-FR" b="1" dirty="0"/>
              <a:t>Jean-Pascal BIVILLE</a:t>
            </a:r>
            <a:r>
              <a:rPr lang="fr-FR" dirty="0"/>
              <a:t>– exposé en ligne </a:t>
            </a:r>
            <a:br>
              <a:rPr lang="fr-FR" dirty="0"/>
            </a:br>
            <a:r>
              <a:rPr lang="fr-FR" dirty="0"/>
              <a:t>http://www.jpbiville.fr/galeries/palimpsestes-photographiques/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4E7A544-6144-41C2-9EF9-129E6853EC77}"/>
              </a:ext>
            </a:extLst>
          </p:cNvPr>
          <p:cNvSpPr txBox="1"/>
          <p:nvPr/>
        </p:nvSpPr>
        <p:spPr>
          <a:xfrm>
            <a:off x="7931426" y="4203170"/>
            <a:ext cx="4094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 temps littéraire / artistique / culturel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 s’écrit et se réécrit éternellement 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sur le même espace.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FBE952B-5F86-4C78-9439-51EC8BC22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77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4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FA498-BD7D-4CC3-BE60-B9623305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84176"/>
            <a:ext cx="9784080" cy="97647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La coupe géologique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E427E7-6855-439C-A09F-6831E32E6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0" y="1949534"/>
            <a:ext cx="8037990" cy="47960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388748D-6456-4D59-BE3A-070BFC688510}"/>
              </a:ext>
            </a:extLst>
          </p:cNvPr>
          <p:cNvSpPr txBox="1"/>
          <p:nvPr/>
        </p:nvSpPr>
        <p:spPr>
          <a:xfrm>
            <a:off x="0" y="1420427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modèle de la </a:t>
            </a:r>
            <a:r>
              <a:rPr lang="fr-FR" b="1" dirty="0"/>
              <a:t>coupe géologique </a:t>
            </a:r>
            <a:r>
              <a:rPr lang="fr-FR" dirty="0"/>
              <a:t>peut permettre de penser </a:t>
            </a:r>
            <a:r>
              <a:rPr lang="fr-FR" b="1" dirty="0"/>
              <a:t>le temps littéraire/artistique/culturel.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3A29FA-4DFB-4EF2-B9C8-EBEDD5C9B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86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58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B6C5C2-9905-44E4-AAC7-8F044910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99545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Pour filer la métaphore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540BF3-F30A-436A-91FB-EEAD20839228}"/>
              </a:ext>
            </a:extLst>
          </p:cNvPr>
          <p:cNvSpPr txBox="1"/>
          <p:nvPr/>
        </p:nvSpPr>
        <p:spPr>
          <a:xfrm>
            <a:off x="486123" y="4279579"/>
            <a:ext cx="1708946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>
                    <a:lumMod val="75000"/>
                  </a:schemeClr>
                </a:solidFill>
              </a:rPr>
              <a:t>Faille</a:t>
            </a:r>
            <a:br>
              <a:rPr lang="fr-FR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Rupture de l’histoire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8B51AF-D3B3-4BEB-904E-37FA28C5A0B0}"/>
              </a:ext>
            </a:extLst>
          </p:cNvPr>
          <p:cNvSpPr txBox="1"/>
          <p:nvPr/>
        </p:nvSpPr>
        <p:spPr>
          <a:xfrm>
            <a:off x="382820" y="3142484"/>
            <a:ext cx="1813330" cy="738664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>
                    <a:lumMod val="75000"/>
                  </a:schemeClr>
                </a:solidFill>
              </a:rPr>
              <a:t>Perte</a:t>
            </a:r>
            <a:br>
              <a:rPr lang="fr-FR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Expérience éphémère restée infructueuse.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C729FE-1EA4-4048-8086-194118BF6224}"/>
              </a:ext>
            </a:extLst>
          </p:cNvPr>
          <p:cNvSpPr txBox="1"/>
          <p:nvPr/>
        </p:nvSpPr>
        <p:spPr>
          <a:xfrm>
            <a:off x="10212877" y="3186874"/>
            <a:ext cx="1979123" cy="738664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Succession des courants et des époques qui se superposent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73442839-02A1-493C-8158-6933BC536975}"/>
              </a:ext>
            </a:extLst>
          </p:cNvPr>
          <p:cNvSpPr/>
          <p:nvPr/>
        </p:nvSpPr>
        <p:spPr>
          <a:xfrm>
            <a:off x="10002645" y="2858610"/>
            <a:ext cx="152813" cy="1420969"/>
          </a:xfrm>
          <a:prstGeom prst="rightBrace">
            <a:avLst/>
          </a:prstGeom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id="{132BDC79-EF50-448C-9E21-A454CA01B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06" y="1859930"/>
            <a:ext cx="7802062" cy="478128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AFB1530-741B-4D23-B1FE-F66E7F1907ED}"/>
              </a:ext>
            </a:extLst>
          </p:cNvPr>
          <p:cNvSpPr txBox="1"/>
          <p:nvPr/>
        </p:nvSpPr>
        <p:spPr>
          <a:xfrm>
            <a:off x="104927" y="6169637"/>
            <a:ext cx="2641102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>
                    <a:lumMod val="75000"/>
                  </a:schemeClr>
                </a:solidFill>
              </a:rPr>
              <a:t>Chevauchement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 donnant à voir la complexité de l’histoire culturelle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211C9D-F3B6-4D69-A818-1A045063BF55}"/>
              </a:ext>
            </a:extLst>
          </p:cNvPr>
          <p:cNvSpPr txBox="1"/>
          <p:nvPr/>
        </p:nvSpPr>
        <p:spPr>
          <a:xfrm>
            <a:off x="9647011" y="4671266"/>
            <a:ext cx="1708946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Vivier / école nourris par un courant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623FFC-CD4B-40A6-9805-001E0CF57DF8}"/>
              </a:ext>
            </a:extLst>
          </p:cNvPr>
          <p:cNvSpPr txBox="1"/>
          <p:nvPr/>
        </p:nvSpPr>
        <p:spPr>
          <a:xfrm>
            <a:off x="8993334" y="5289767"/>
            <a:ext cx="1949760" cy="30777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Résurgences culturelles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0B548D4-011B-47A7-A5B0-E87898D7D577}"/>
              </a:ext>
            </a:extLst>
          </p:cNvPr>
          <p:cNvSpPr txBox="1"/>
          <p:nvPr/>
        </p:nvSpPr>
        <p:spPr>
          <a:xfrm>
            <a:off x="8697862" y="5755352"/>
            <a:ext cx="2289137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Poche culturelle sans postérité jusqu’aujourd’hui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8409E6-A705-494D-BE62-24832C7579A0}"/>
              </a:ext>
            </a:extLst>
          </p:cNvPr>
          <p:cNvSpPr txBox="1"/>
          <p:nvPr/>
        </p:nvSpPr>
        <p:spPr>
          <a:xfrm>
            <a:off x="6911198" y="6327810"/>
            <a:ext cx="3573329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>
                    <a:lumMod val="75000"/>
                  </a:schemeClr>
                </a:solidFill>
              </a:rPr>
              <a:t>Rivières souterraines – 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Connexions souterraines entre les courants et les périodes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6A49CA-9D2F-47EE-846E-28B9FB857079}"/>
              </a:ext>
            </a:extLst>
          </p:cNvPr>
          <p:cNvSpPr txBox="1"/>
          <p:nvPr/>
        </p:nvSpPr>
        <p:spPr>
          <a:xfrm>
            <a:off x="3435658" y="6544558"/>
            <a:ext cx="2243892" cy="30777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>
                    <a:lumMod val="75000"/>
                  </a:schemeClr>
                </a:solidFill>
              </a:rPr>
              <a:t>Faille - 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Rupture de l’histoire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4F671DF-C808-4C9E-8AD0-FF2A4212D108}"/>
              </a:ext>
            </a:extLst>
          </p:cNvPr>
          <p:cNvSpPr txBox="1"/>
          <p:nvPr/>
        </p:nvSpPr>
        <p:spPr>
          <a:xfrm>
            <a:off x="0" y="1420427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modèle de la </a:t>
            </a:r>
            <a:r>
              <a:rPr lang="fr-FR" b="1" dirty="0"/>
              <a:t>coupe géologique </a:t>
            </a:r>
            <a:r>
              <a:rPr lang="fr-FR" dirty="0"/>
              <a:t>peut permettre de penser </a:t>
            </a:r>
            <a:r>
              <a:rPr lang="fr-FR" b="1" dirty="0"/>
              <a:t>le temps littéraire.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0E0E304-C700-4E70-B5EC-AEAE49F27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42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0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2BCD36-EA40-4E57-8968-1697073D0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080" y="1956930"/>
            <a:ext cx="7916881" cy="325425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4400" dirty="0"/>
              <a:t>Si on faisait </a:t>
            </a:r>
          </a:p>
          <a:p>
            <a:pPr marL="0" indent="0" algn="ctr">
              <a:buNone/>
            </a:pPr>
            <a:r>
              <a:rPr lang="fr-FR" sz="4400" dirty="0"/>
              <a:t>une </a:t>
            </a:r>
            <a:r>
              <a:rPr lang="fr-FR" sz="4400" b="1" dirty="0"/>
              <a:t>frise chronologique </a:t>
            </a:r>
            <a:r>
              <a:rPr lang="fr-FR" sz="4400" dirty="0"/>
              <a:t>?</a:t>
            </a:r>
          </a:p>
          <a:p>
            <a:pPr marL="0" indent="0" algn="ctr">
              <a:buNone/>
            </a:pPr>
            <a:endParaRPr lang="fr-FR" sz="4400" dirty="0"/>
          </a:p>
          <a:p>
            <a:pPr marL="0" indent="0" algn="ctr">
              <a:buNone/>
            </a:pPr>
            <a:r>
              <a:rPr lang="fr-FR" sz="4400" dirty="0"/>
              <a:t>Et pourquoi pas ?!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1C314A-E26E-46A4-B335-772C011E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99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BC7EC2-5E2F-4CB4-9F46-0205BEB7B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701039" cy="701039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86D1FEF-8053-43CE-AC02-166CF670E92A}"/>
              </a:ext>
            </a:extLst>
          </p:cNvPr>
          <p:cNvSpPr txBox="1">
            <a:spLocks/>
          </p:cNvSpPr>
          <p:nvPr/>
        </p:nvSpPr>
        <p:spPr>
          <a:xfrm>
            <a:off x="4661580" y="701039"/>
            <a:ext cx="6927919" cy="5443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sz="4400" b="1" dirty="0"/>
              <a:t>La frise chronologique </a:t>
            </a:r>
            <a:br>
              <a:rPr lang="fr-FR" sz="4400" b="1" dirty="0"/>
            </a:br>
            <a:r>
              <a:rPr lang="fr-FR" sz="4400" b="1" dirty="0"/>
              <a:t>3.0</a:t>
            </a:r>
          </a:p>
          <a:p>
            <a:pPr marL="0" indent="0" algn="ctr">
              <a:buFont typeface="Wingdings" pitchFamily="2" charset="2"/>
              <a:buNone/>
            </a:pPr>
            <a:endParaRPr lang="fr-FR" sz="4400" b="1" dirty="0"/>
          </a:p>
          <a:p>
            <a:pPr marL="0" indent="0" algn="ctr">
              <a:buFont typeface="Wingdings" pitchFamily="2" charset="2"/>
              <a:buNone/>
            </a:pPr>
            <a:r>
              <a:rPr lang="fr-FR" sz="4000" dirty="0"/>
              <a:t>La piste des outils numériques</a:t>
            </a:r>
          </a:p>
        </p:txBody>
      </p:sp>
    </p:spTree>
    <p:extLst>
      <p:ext uri="{BB962C8B-B14F-4D97-AF65-F5344CB8AC3E}">
        <p14:creationId xmlns:p14="http://schemas.microsoft.com/office/powerpoint/2010/main" val="1126119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F0424C-7C0E-48E4-9BD6-A73D8387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887" y="774549"/>
            <a:ext cx="6346889" cy="54433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QUELS ESPACES</a:t>
            </a:r>
            <a:br>
              <a:rPr lang="fr-FR" sz="3600" b="1" dirty="0"/>
            </a:br>
            <a:r>
              <a:rPr lang="fr-FR" sz="3600" b="1" dirty="0"/>
              <a:t> </a:t>
            </a:r>
          </a:p>
          <a:p>
            <a:pPr marL="0" indent="0">
              <a:buNone/>
            </a:pPr>
            <a:r>
              <a:rPr lang="fr-FR" sz="3600" b="1" dirty="0"/>
              <a:t>POUR ÉLABORER LA FRISE ? </a:t>
            </a:r>
            <a:endParaRPr lang="en-US" sz="36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2ED3BF-6B52-48F2-8574-2A056F852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701039" cy="70103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3AD8B51-C26E-432C-9B4D-EE6A2E437F49}"/>
              </a:ext>
            </a:extLst>
          </p:cNvPr>
          <p:cNvSpPr txBox="1"/>
          <p:nvPr/>
        </p:nvSpPr>
        <p:spPr>
          <a:xfrm>
            <a:off x="1124136" y="2896070"/>
            <a:ext cx="2530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Apports du numérique</a:t>
            </a:r>
          </a:p>
        </p:txBody>
      </p:sp>
    </p:spTree>
    <p:extLst>
      <p:ext uri="{BB962C8B-B14F-4D97-AF65-F5344CB8AC3E}">
        <p14:creationId xmlns:p14="http://schemas.microsoft.com/office/powerpoint/2010/main" val="3971678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1F10A-6BDF-4F0D-8E17-BB537FB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364074"/>
            <a:ext cx="6738446" cy="130492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Les espaces </a:t>
            </a:r>
            <a:r>
              <a:rPr lang="fr-FR" sz="3600" b="1" dirty="0" err="1"/>
              <a:t>numÉriques</a:t>
            </a:r>
            <a:r>
              <a:rPr lang="fr-FR" sz="3600" b="1" dirty="0"/>
              <a:t> </a:t>
            </a:r>
            <a:br>
              <a:rPr lang="fr-FR" sz="3600" b="1" dirty="0"/>
            </a:br>
            <a:r>
              <a:rPr lang="fr-FR" sz="3600" b="1" dirty="0"/>
              <a:t>pour implanter la frise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FBA9B-13B9-4776-A9A6-A9D3083A6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69295"/>
            <a:ext cx="10861834" cy="44246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 donnent la possibilité d’un </a:t>
            </a:r>
            <a:r>
              <a:rPr lang="fr-FR" sz="2400" b="1" dirty="0"/>
              <a:t>espace partagé professeur(s) / élèves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  offrent un </a:t>
            </a:r>
            <a:r>
              <a:rPr lang="fr-FR" sz="2400" b="1" dirty="0"/>
              <a:t>hébergement pour des pages Web dédiées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 donnent accès à des </a:t>
            </a:r>
            <a:r>
              <a:rPr lang="fr-FR" sz="2400" b="1" dirty="0"/>
              <a:t>ressources</a:t>
            </a:r>
            <a:r>
              <a:rPr lang="fr-FR" sz="2400" dirty="0"/>
              <a:t> et des </a:t>
            </a:r>
            <a:r>
              <a:rPr lang="fr-FR" sz="2400" b="1" dirty="0"/>
              <a:t>outils pédagogiques</a:t>
            </a:r>
            <a:endParaRPr lang="fr-FR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2400" b="1" dirty="0"/>
              <a:t> dans et hors la classe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b="1" dirty="0"/>
              <a:t>À NOTER</a:t>
            </a:r>
            <a:br>
              <a:rPr lang="fr-FR" dirty="0"/>
            </a:br>
            <a:r>
              <a:rPr lang="fr-FR" dirty="0"/>
              <a:t>L’offre s’est beaucoup enrichie dans les dernières configurations : </a:t>
            </a:r>
            <a:r>
              <a:rPr lang="fr-FR" b="1" dirty="0"/>
              <a:t>outils de production de documents multimédias</a:t>
            </a:r>
            <a:endParaRPr lang="fr-FR" dirty="0"/>
          </a:p>
          <a:p>
            <a:pPr marL="0" indent="0">
              <a:buNone/>
            </a:pPr>
            <a:r>
              <a:rPr lang="fr-FR" u="sng" dirty="0"/>
              <a:t>En collège</a:t>
            </a:r>
            <a:r>
              <a:rPr lang="fr-FR" dirty="0"/>
              <a:t> – plateforme </a:t>
            </a:r>
            <a:r>
              <a:rPr lang="fr-FR" b="1" dirty="0"/>
              <a:t>OZE</a:t>
            </a:r>
            <a:r>
              <a:rPr lang="fr-FR" dirty="0"/>
              <a:t> (en cours de déploiement) / </a:t>
            </a:r>
            <a:r>
              <a:rPr lang="fr-FR" b="1" dirty="0"/>
              <a:t>moncollege.net</a:t>
            </a:r>
          </a:p>
          <a:p>
            <a:pPr marL="0" indent="0">
              <a:buNone/>
            </a:pPr>
            <a:r>
              <a:rPr lang="fr-FR" u="sng" dirty="0"/>
              <a:t>En lycée</a:t>
            </a:r>
            <a:r>
              <a:rPr lang="fr-FR" dirty="0"/>
              <a:t> – </a:t>
            </a:r>
            <a:r>
              <a:rPr lang="fr-FR" b="1" dirty="0"/>
              <a:t>monlycee.net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9E72D3-208E-4029-908B-061FE3F36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87"/>
            <a:ext cx="701039" cy="70103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63C14F3-A7E2-4B1A-9381-7221E39F0D30}"/>
              </a:ext>
            </a:extLst>
          </p:cNvPr>
          <p:cNvSpPr txBox="1">
            <a:spLocks/>
          </p:cNvSpPr>
          <p:nvPr/>
        </p:nvSpPr>
        <p:spPr>
          <a:xfrm>
            <a:off x="9283147" y="364074"/>
            <a:ext cx="2531165" cy="130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/>
              <a:t>1</a:t>
            </a:r>
            <a:r>
              <a:rPr lang="fr-FR" sz="2000" b="1" baseline="30000" dirty="0"/>
              <a:t>ère</a:t>
            </a:r>
            <a:r>
              <a:rPr lang="fr-FR" sz="2000" b="1" dirty="0"/>
              <a:t> condition</a:t>
            </a:r>
            <a:br>
              <a:rPr lang="fr-FR" sz="2000" b="1" dirty="0"/>
            </a:br>
            <a:endParaRPr lang="fr-FR" sz="2000" b="1" dirty="0"/>
          </a:p>
          <a:p>
            <a:pPr algn="ctr"/>
            <a:r>
              <a:rPr lang="fr-FR" sz="4400" b="1" dirty="0" err="1"/>
              <a:t>ent</a:t>
            </a:r>
            <a:r>
              <a:rPr lang="fr-FR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273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FBA9B-13B9-4776-A9A6-A9D3083A6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109334"/>
            <a:ext cx="10861834" cy="4482246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fr-FR" sz="2400" b="1" dirty="0"/>
              <a:t> Espaces de stockage de documents </a:t>
            </a:r>
            <a:br>
              <a:rPr lang="fr-FR" sz="2400" b="1" dirty="0"/>
            </a:br>
            <a:r>
              <a:rPr lang="fr-FR" sz="2400" b="1" dirty="0"/>
              <a:t>  </a:t>
            </a:r>
            <a:r>
              <a:rPr lang="fr-FR" sz="2400" dirty="0"/>
              <a:t>Ils peuvent être partagés par :</a:t>
            </a:r>
          </a:p>
          <a:p>
            <a:pPr marL="685800" lvl="3" indent="0">
              <a:buNone/>
            </a:pPr>
            <a:r>
              <a:rPr lang="fr-FR" sz="2000" b="1" dirty="0"/>
              <a:t>-</a:t>
            </a:r>
            <a:r>
              <a:rPr lang="fr-FR" sz="2000" dirty="0"/>
              <a:t> un </a:t>
            </a:r>
            <a:r>
              <a:rPr lang="fr-FR" sz="2000" b="1" dirty="0"/>
              <a:t>groupe d’utilisateurs spécifiés </a:t>
            </a:r>
            <a:r>
              <a:rPr lang="fr-FR" sz="2000" dirty="0"/>
              <a:t>[par exemple de TPE]</a:t>
            </a:r>
            <a:br>
              <a:rPr lang="fr-FR" sz="2000" b="1" dirty="0"/>
            </a:br>
            <a:r>
              <a:rPr lang="fr-FR" sz="2000" b="1" dirty="0"/>
              <a:t>- </a:t>
            </a:r>
            <a:r>
              <a:rPr lang="fr-FR" sz="2000" dirty="0"/>
              <a:t>une </a:t>
            </a:r>
            <a:r>
              <a:rPr lang="fr-FR" sz="2000" b="1" dirty="0"/>
              <a:t>classe</a:t>
            </a:r>
            <a:br>
              <a:rPr lang="fr-FR" sz="2000" b="1" dirty="0"/>
            </a:br>
            <a:r>
              <a:rPr lang="fr-FR" sz="2000" b="1" dirty="0"/>
              <a:t>- </a:t>
            </a:r>
            <a:r>
              <a:rPr lang="fr-FR" sz="2000" dirty="0"/>
              <a:t>un</a:t>
            </a:r>
            <a:r>
              <a:rPr lang="fr-FR" sz="2000" b="1" dirty="0"/>
              <a:t> niveau </a:t>
            </a:r>
            <a:r>
              <a:rPr lang="fr-FR" sz="2000" dirty="0"/>
              <a:t>[toutes les 4</a:t>
            </a:r>
            <a:r>
              <a:rPr lang="fr-FR" sz="2000" baseline="30000" dirty="0"/>
              <a:t>èmes</a:t>
            </a:r>
            <a:r>
              <a:rPr lang="fr-FR" sz="2000" dirty="0"/>
              <a:t>]</a:t>
            </a:r>
            <a:br>
              <a:rPr lang="fr-FR" sz="2000" b="1" dirty="0"/>
            </a:br>
            <a:r>
              <a:rPr lang="fr-FR" sz="2000" b="1" dirty="0"/>
              <a:t>- </a:t>
            </a:r>
            <a:r>
              <a:rPr lang="fr-FR" sz="2000" dirty="0"/>
              <a:t>une </a:t>
            </a:r>
            <a:r>
              <a:rPr lang="fr-FR" sz="2000" b="1" dirty="0"/>
              <a:t>promotion</a:t>
            </a:r>
            <a:br>
              <a:rPr lang="fr-FR" sz="2000" b="1" dirty="0"/>
            </a:br>
            <a:endParaRPr lang="fr-FR" sz="2000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400" b="1" dirty="0"/>
              <a:t> Dossier « Lettres »</a:t>
            </a:r>
          </a:p>
          <a:p>
            <a:pPr marL="685800" lvl="3" indent="0">
              <a:buNone/>
            </a:pPr>
            <a:r>
              <a:rPr lang="fr-FR" sz="2000" b="1" dirty="0"/>
              <a:t>- </a:t>
            </a:r>
            <a:r>
              <a:rPr lang="fr-FR" sz="2000" dirty="0"/>
              <a:t>pensé comme une sorte de </a:t>
            </a:r>
            <a:r>
              <a:rPr lang="fr-FR" sz="2000" b="1" dirty="0"/>
              <a:t>trésor partagé </a:t>
            </a:r>
            <a:r>
              <a:rPr lang="fr-FR" sz="2000" dirty="0"/>
              <a:t>ou de </a:t>
            </a:r>
            <a:r>
              <a:rPr lang="fr-FR" sz="2000" b="1" dirty="0"/>
              <a:t>caverne d’Ali Baba </a:t>
            </a:r>
          </a:p>
          <a:p>
            <a:pPr lvl="3">
              <a:buFontTx/>
              <a:buChar char="-"/>
            </a:pPr>
            <a:r>
              <a:rPr lang="fr-FR" sz="2000" b="1" dirty="0"/>
              <a:t>espace de dépôt </a:t>
            </a:r>
          </a:p>
          <a:p>
            <a:pPr marL="914400" lvl="4" indent="0">
              <a:buNone/>
            </a:pPr>
            <a:r>
              <a:rPr lang="fr-FR" sz="2000" dirty="0"/>
              <a:t>des </a:t>
            </a:r>
            <a:r>
              <a:rPr lang="fr-FR" sz="2000" b="1" dirty="0"/>
              <a:t>contenus proposés </a:t>
            </a:r>
            <a:r>
              <a:rPr lang="fr-FR" sz="2000" dirty="0"/>
              <a:t>par les professeurs / </a:t>
            </a:r>
            <a:r>
              <a:rPr lang="fr-FR" sz="2000" b="1" dirty="0"/>
              <a:t>élaborés individuellement </a:t>
            </a:r>
            <a:r>
              <a:rPr lang="fr-FR" sz="2000" dirty="0"/>
              <a:t>/ </a:t>
            </a:r>
            <a:r>
              <a:rPr lang="fr-FR" sz="2000" b="1" dirty="0" err="1"/>
              <a:t>co-construits</a:t>
            </a:r>
            <a:r>
              <a:rPr lang="fr-FR" sz="2000" b="1" dirty="0"/>
              <a:t> </a:t>
            </a:r>
            <a:br>
              <a:rPr lang="fr-FR" sz="2000" b="1" dirty="0"/>
            </a:br>
            <a:r>
              <a:rPr lang="fr-FR" sz="2000" b="1" dirty="0"/>
              <a:t>en classe </a:t>
            </a:r>
            <a:r>
              <a:rPr lang="fr-FR" sz="2000" dirty="0"/>
              <a:t>ou </a:t>
            </a:r>
            <a:r>
              <a:rPr lang="fr-FR" sz="2000" b="1" dirty="0"/>
              <a:t>à la maison</a:t>
            </a:r>
            <a:br>
              <a:rPr lang="fr-FR" sz="2000" dirty="0"/>
            </a:br>
            <a:r>
              <a:rPr lang="fr-FR" sz="2000" b="1" dirty="0"/>
              <a:t>séquence après séquence </a:t>
            </a:r>
            <a:r>
              <a:rPr lang="fr-FR" sz="2000" dirty="0"/>
              <a:t>- comme les strates géologiques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9E72D3-208E-4029-908B-061FE3F36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87"/>
            <a:ext cx="701039" cy="70103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9F0D961-D95F-4648-97BD-822D9416BD17}"/>
              </a:ext>
            </a:extLst>
          </p:cNvPr>
          <p:cNvSpPr txBox="1">
            <a:spLocks/>
          </p:cNvSpPr>
          <p:nvPr/>
        </p:nvSpPr>
        <p:spPr>
          <a:xfrm>
            <a:off x="1202919" y="364074"/>
            <a:ext cx="6738446" cy="130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/>
              <a:t>Les espaces </a:t>
            </a:r>
            <a:r>
              <a:rPr lang="fr-FR" sz="3600" b="1" dirty="0" err="1"/>
              <a:t>numÉriques</a:t>
            </a:r>
            <a:r>
              <a:rPr lang="fr-FR" sz="3600" b="1" dirty="0"/>
              <a:t> </a:t>
            </a:r>
            <a:br>
              <a:rPr lang="fr-FR" sz="3600" b="1" dirty="0"/>
            </a:br>
            <a:r>
              <a:rPr lang="fr-FR" sz="3600" b="1" dirty="0"/>
              <a:t>pour implanter la frise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FDA9BBD-0181-43CF-B3F3-B9F73DCAAD74}"/>
              </a:ext>
            </a:extLst>
          </p:cNvPr>
          <p:cNvSpPr txBox="1">
            <a:spLocks/>
          </p:cNvSpPr>
          <p:nvPr/>
        </p:nvSpPr>
        <p:spPr>
          <a:xfrm>
            <a:off x="8191806" y="240854"/>
            <a:ext cx="3872947" cy="1686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/>
              <a:t>2</a:t>
            </a:r>
            <a:r>
              <a:rPr lang="fr-FR" sz="2000" b="1" baseline="30000" dirty="0"/>
              <a:t>ème</a:t>
            </a:r>
            <a:r>
              <a:rPr lang="fr-FR" sz="2000" b="1" dirty="0"/>
              <a:t> condition</a:t>
            </a:r>
            <a:br>
              <a:rPr lang="fr-FR" sz="2000" b="1" dirty="0"/>
            </a:br>
            <a:endParaRPr lang="fr-FR" sz="2000" b="1" dirty="0"/>
          </a:p>
          <a:p>
            <a:pPr algn="ctr"/>
            <a:r>
              <a:rPr lang="fr-FR" sz="4400" b="1" dirty="0"/>
              <a:t>Le dossier partagé </a:t>
            </a:r>
          </a:p>
        </p:txBody>
      </p:sp>
    </p:spTree>
    <p:extLst>
      <p:ext uri="{BB962C8B-B14F-4D97-AF65-F5344CB8AC3E}">
        <p14:creationId xmlns:p14="http://schemas.microsoft.com/office/powerpoint/2010/main" val="910607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1F10A-6BDF-4F0D-8E17-BB537FB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364074"/>
            <a:ext cx="6591675" cy="1304928"/>
          </a:xfrm>
        </p:spPr>
        <p:txBody>
          <a:bodyPr>
            <a:normAutofit/>
          </a:bodyPr>
          <a:lstStyle/>
          <a:p>
            <a:r>
              <a:rPr lang="fr-FR" sz="3600" b="1" dirty="0"/>
              <a:t>Les espaces </a:t>
            </a:r>
            <a:r>
              <a:rPr lang="fr-FR" sz="3600" b="1" dirty="0" err="1"/>
              <a:t>numÉriques</a:t>
            </a:r>
            <a:r>
              <a:rPr lang="fr-FR" sz="3600" b="1" dirty="0"/>
              <a:t> </a:t>
            </a:r>
            <a:br>
              <a:rPr lang="fr-FR" sz="3600" b="1" dirty="0"/>
            </a:br>
            <a:r>
              <a:rPr lang="fr-FR" sz="3600" b="1" dirty="0"/>
              <a:t>pour implanter la frise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FBA9B-13B9-4776-A9A6-A9D3083A6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432571"/>
            <a:ext cx="10861834" cy="32846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400" b="1" dirty="0"/>
              <a:t> Un support en ligne</a:t>
            </a:r>
            <a:r>
              <a:rPr lang="fr-FR" sz="2400" dirty="0"/>
              <a:t> - site ou blog - par le biais de l’ENT</a:t>
            </a:r>
            <a:br>
              <a:rPr lang="fr-FR" sz="2400" dirty="0"/>
            </a:br>
            <a:endParaRPr lang="fr-F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 Des </a:t>
            </a:r>
            <a:r>
              <a:rPr lang="fr-FR" sz="2400" b="1" dirty="0"/>
              <a:t>pages Web dédiées</a:t>
            </a:r>
            <a:br>
              <a:rPr lang="fr-FR" sz="2400" b="1" dirty="0"/>
            </a:br>
            <a:endParaRPr lang="fr-FR" sz="2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2400" b="1" dirty="0"/>
              <a:t> Espace </a:t>
            </a:r>
            <a:r>
              <a:rPr lang="fr-FR" sz="2400" dirty="0"/>
              <a:t>pour la </a:t>
            </a:r>
            <a:r>
              <a:rPr lang="fr-FR" sz="2400" b="1" dirty="0"/>
              <a:t>construction d’une frise chronologique </a:t>
            </a:r>
          </a:p>
          <a:p>
            <a:pPr lvl="2">
              <a:buFontTx/>
              <a:buChar char="-"/>
            </a:pPr>
            <a:r>
              <a:rPr lang="fr-FR" sz="2000" b="1" dirty="0"/>
              <a:t>collaborative</a:t>
            </a:r>
          </a:p>
          <a:p>
            <a:pPr marL="685800" lvl="3" indent="0">
              <a:buNone/>
            </a:pPr>
            <a:r>
              <a:rPr lang="fr-FR" sz="1800" b="1" dirty="0"/>
              <a:t>ET/OU</a:t>
            </a:r>
          </a:p>
          <a:p>
            <a:pPr lvl="2">
              <a:buFontTx/>
              <a:buChar char="-"/>
            </a:pPr>
            <a:r>
              <a:rPr lang="fr-FR" sz="2000" b="1" dirty="0"/>
              <a:t> individuelle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9E72D3-208E-4029-908B-061FE3F36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87"/>
            <a:ext cx="701039" cy="70103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81DFE26-E290-4EE1-B436-421760372BFF}"/>
              </a:ext>
            </a:extLst>
          </p:cNvPr>
          <p:cNvSpPr txBox="1">
            <a:spLocks/>
          </p:cNvSpPr>
          <p:nvPr/>
        </p:nvSpPr>
        <p:spPr>
          <a:xfrm>
            <a:off x="8191806" y="248617"/>
            <a:ext cx="3872947" cy="164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/>
              <a:t>3</a:t>
            </a:r>
            <a:r>
              <a:rPr lang="fr-FR" sz="2000" b="1" baseline="30000" dirty="0"/>
              <a:t>ème</a:t>
            </a:r>
            <a:r>
              <a:rPr lang="fr-FR" sz="2000" b="1" dirty="0"/>
              <a:t> condition</a:t>
            </a:r>
            <a:br>
              <a:rPr lang="fr-FR" sz="2000" b="1" dirty="0"/>
            </a:br>
            <a:endParaRPr lang="fr-FR" sz="2000" b="1" dirty="0"/>
          </a:p>
          <a:p>
            <a:pPr algn="ctr"/>
            <a:r>
              <a:rPr lang="fr-FR" sz="4400" b="1" dirty="0"/>
              <a:t>Support </a:t>
            </a:r>
            <a:br>
              <a:rPr lang="fr-FR" sz="4400" b="1" dirty="0"/>
            </a:br>
            <a:r>
              <a:rPr lang="fr-FR" sz="4400" b="1" dirty="0"/>
              <a:t>en ligne</a:t>
            </a:r>
          </a:p>
        </p:txBody>
      </p:sp>
    </p:spTree>
    <p:extLst>
      <p:ext uri="{BB962C8B-B14F-4D97-AF65-F5344CB8AC3E}">
        <p14:creationId xmlns:p14="http://schemas.microsoft.com/office/powerpoint/2010/main" val="2595100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2ED3BF-6B52-48F2-8574-2A056F852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701039" cy="70103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A2DFF2-BDC3-487C-B449-86C5DDB834F9}"/>
              </a:ext>
            </a:extLst>
          </p:cNvPr>
          <p:cNvSpPr txBox="1"/>
          <p:nvPr/>
        </p:nvSpPr>
        <p:spPr>
          <a:xfrm>
            <a:off x="1084378" y="2619070"/>
            <a:ext cx="2821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Apports du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numérique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490820F-95D1-4E9B-B282-60ECF2105F38}"/>
              </a:ext>
            </a:extLst>
          </p:cNvPr>
          <p:cNvSpPr txBox="1">
            <a:spLocks/>
          </p:cNvSpPr>
          <p:nvPr/>
        </p:nvSpPr>
        <p:spPr>
          <a:xfrm>
            <a:off x="4952095" y="1414631"/>
            <a:ext cx="6346889" cy="519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sz="3600" b="1" dirty="0"/>
              <a:t>QUEL  OUTIL</a:t>
            </a:r>
          </a:p>
          <a:p>
            <a:pPr marL="0" indent="0" algn="ctr">
              <a:buFont typeface="Wingdings" pitchFamily="2" charset="2"/>
              <a:buNone/>
            </a:pPr>
            <a:endParaRPr lang="fr-FR" sz="3600" b="1" dirty="0"/>
          </a:p>
          <a:p>
            <a:pPr marL="0" indent="0" algn="ctr">
              <a:buFont typeface="Wingdings" pitchFamily="2" charset="2"/>
              <a:buNone/>
            </a:pPr>
            <a:r>
              <a:rPr lang="fr-FR" sz="3600" b="1" dirty="0"/>
              <a:t>POUR CONSTRUIRE 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sz="3600" b="1" dirty="0"/>
              <a:t>LA FRISE CHRONOLOGIQUE</a:t>
            </a:r>
          </a:p>
          <a:p>
            <a:pPr marL="0" indent="0" algn="ctr">
              <a:buFont typeface="Wingdings" pitchFamily="2" charset="2"/>
              <a:buNone/>
            </a:pPr>
            <a:endParaRPr lang="fr-FR" sz="3600" b="1" dirty="0"/>
          </a:p>
          <a:p>
            <a:pPr marL="0" indent="0" algn="ctr">
              <a:buFont typeface="Wingdings" pitchFamily="2" charset="2"/>
              <a:buNone/>
            </a:pPr>
            <a:r>
              <a:rPr lang="fr-FR" sz="3600" b="1" dirty="0"/>
              <a:t>?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38658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346BDE3-58B9-4DC6-8C72-EB26889C9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87"/>
            <a:ext cx="701039" cy="70103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E42FB7A-4D40-480F-AE06-41FF285A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r>
              <a:rPr lang="fr-FR" sz="3600" b="1" dirty="0"/>
              <a:t>h5p  -  Timeline</a:t>
            </a:r>
          </a:p>
        </p:txBody>
      </p:sp>
      <p:pic>
        <p:nvPicPr>
          <p:cNvPr id="6" name="Espace réservé du contenu 5" descr="Timeline icon">
            <a:hlinkClick r:id="rId3"/>
            <a:extLst>
              <a:ext uri="{FF2B5EF4-FFF2-40B4-BE49-F238E27FC236}">
                <a16:creationId xmlns:a16="http://schemas.microsoft.com/office/drawing/2014/main" id="{1E7CA049-3AA2-4058-ADEF-D2C2503623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8" y="2438702"/>
            <a:ext cx="5394961" cy="37262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41F41F-08CC-4F8E-B444-BBCCC9C52E2C}"/>
              </a:ext>
            </a:extLst>
          </p:cNvPr>
          <p:cNvSpPr/>
          <p:nvPr/>
        </p:nvSpPr>
        <p:spPr>
          <a:xfrm>
            <a:off x="6441438" y="2769204"/>
            <a:ext cx="5632575" cy="271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ctr" fontAlgn="base">
              <a:lnSpc>
                <a:spcPts val="1950"/>
              </a:lnSpc>
              <a:spcAft>
                <a:spcPts val="600"/>
              </a:spcAft>
            </a:pPr>
            <a:r>
              <a:rPr lang="fr-FR" sz="3200" b="1" dirty="0">
                <a:ea typeface="Times New Roman" panose="02020603050405020304" pitchFamily="18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Timeline</a:t>
            </a:r>
            <a:endParaRPr lang="fr-FR" sz="3200" b="1" dirty="0"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95250" marR="95250" algn="ctr" fontAlgn="base">
              <a:lnSpc>
                <a:spcPts val="1950"/>
              </a:lnSpc>
              <a:spcAft>
                <a:spcPts val="600"/>
              </a:spcAft>
            </a:pPr>
            <a:endParaRPr lang="fr-FR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marR="95250" algn="ctr" fontAlgn="base">
              <a:lnSpc>
                <a:spcPts val="1800"/>
              </a:lnSpc>
              <a:spcAft>
                <a:spcPts val="600"/>
              </a:spcAft>
            </a:pPr>
            <a:endParaRPr lang="fr-FR" sz="2400" b="1" dirty="0"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552450" marR="95250" indent="-457200" fontAlgn="base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ea typeface="Times New Roman" panose="02020603050405020304" pitchFamily="18" charset="0"/>
                <a:cs typeface="Open Sans" panose="020B0606030504020204" pitchFamily="34" charset="0"/>
              </a:rPr>
              <a:t>Créer une frise chronologique</a:t>
            </a:r>
          </a:p>
          <a:p>
            <a:pPr marL="95250" marR="95250" fontAlgn="base">
              <a:lnSpc>
                <a:spcPts val="1800"/>
              </a:lnSpc>
              <a:spcAft>
                <a:spcPts val="600"/>
              </a:spcAft>
            </a:pPr>
            <a:br>
              <a:rPr lang="fr-FR" sz="2800" b="1" dirty="0"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fr-FR" sz="2800" b="1" dirty="0"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</a:p>
          <a:p>
            <a:pPr marL="552450" marR="95250" indent="-457200" fontAlgn="base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ea typeface="Times New Roman" panose="02020603050405020304" pitchFamily="18" charset="0"/>
                <a:cs typeface="Open Sans" panose="020B0606030504020204" pitchFamily="34" charset="0"/>
              </a:rPr>
              <a:t>Associer des événements </a:t>
            </a:r>
          </a:p>
          <a:p>
            <a:pPr marL="95250" marR="95250" fontAlgn="base">
              <a:lnSpc>
                <a:spcPts val="1800"/>
              </a:lnSpc>
              <a:spcAft>
                <a:spcPts val="600"/>
              </a:spcAft>
            </a:pPr>
            <a:r>
              <a:rPr lang="fr-FR" sz="2800" b="1" dirty="0">
                <a:ea typeface="Times New Roman" panose="02020603050405020304" pitchFamily="18" charset="0"/>
                <a:cs typeface="Open Sans" panose="020B0606030504020204" pitchFamily="34" charset="0"/>
              </a:rPr>
              <a:t>                                       ET </a:t>
            </a:r>
            <a:br>
              <a:rPr lang="fr-FR" sz="2800" b="1" dirty="0"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fr-FR" sz="2800" b="1" dirty="0">
                <a:ea typeface="Times New Roman" panose="02020603050405020304" pitchFamily="18" charset="0"/>
                <a:cs typeface="Open Sans" panose="020B0606030504020204" pitchFamily="34" charset="0"/>
              </a:rPr>
              <a:t>                 des contenus multimédia</a:t>
            </a:r>
          </a:p>
        </p:txBody>
      </p:sp>
    </p:spTree>
    <p:extLst>
      <p:ext uri="{BB962C8B-B14F-4D97-AF65-F5344CB8AC3E}">
        <p14:creationId xmlns:p14="http://schemas.microsoft.com/office/powerpoint/2010/main" val="3963629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65996-CE6A-49E0-84E9-3A468CFB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h5p   -    Timeline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6E0FB-59B6-4502-9780-A386CFE2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989081" cy="48463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3800" dirty="0"/>
              <a:t> </a:t>
            </a:r>
            <a:r>
              <a:rPr lang="fr-FR" sz="3000" b="1" dirty="0"/>
              <a:t>Mis à disposition </a:t>
            </a:r>
          </a:p>
          <a:p>
            <a:pPr lvl="2">
              <a:buFontTx/>
              <a:buChar char="-"/>
            </a:pPr>
            <a:r>
              <a:rPr lang="fr-FR" sz="2600" dirty="0"/>
              <a:t>des </a:t>
            </a:r>
            <a:r>
              <a:rPr lang="fr-FR" sz="2600" b="1" dirty="0"/>
              <a:t>formateurs </a:t>
            </a:r>
            <a:r>
              <a:rPr lang="fr-FR" sz="2600" dirty="0"/>
              <a:t>ET des </a:t>
            </a:r>
            <a:r>
              <a:rPr lang="fr-FR" sz="2600" b="1" dirty="0"/>
              <a:t>professeurs stagiaires </a:t>
            </a:r>
            <a:r>
              <a:rPr lang="fr-FR" sz="2600" dirty="0"/>
              <a:t>dans </a:t>
            </a:r>
            <a:r>
              <a:rPr lang="fr-FR" sz="2600" b="1" dirty="0" err="1"/>
              <a:t>m@gistere</a:t>
            </a:r>
            <a:endParaRPr lang="fr-FR" sz="2600" b="1" dirty="0"/>
          </a:p>
          <a:p>
            <a:pPr lvl="2">
              <a:buFontTx/>
              <a:buChar char="-"/>
            </a:pPr>
            <a:r>
              <a:rPr lang="fr-FR" sz="2600" dirty="0"/>
              <a:t>des </a:t>
            </a:r>
            <a:r>
              <a:rPr lang="fr-FR" sz="2600" b="1" dirty="0"/>
              <a:t>professeurs</a:t>
            </a:r>
            <a:r>
              <a:rPr lang="fr-FR" sz="2600" dirty="0"/>
              <a:t> ET des </a:t>
            </a:r>
            <a:r>
              <a:rPr lang="fr-FR" sz="2600" b="1" dirty="0"/>
              <a:t>élèves</a:t>
            </a:r>
            <a:r>
              <a:rPr lang="fr-FR" sz="2600" dirty="0"/>
              <a:t> dans les </a:t>
            </a:r>
            <a:r>
              <a:rPr lang="fr-FR" sz="2600" b="1" dirty="0"/>
              <a:t>ENT </a:t>
            </a:r>
            <a:r>
              <a:rPr lang="fr-FR" sz="2600" dirty="0"/>
              <a:t>[</a:t>
            </a:r>
            <a:r>
              <a:rPr lang="fr-FR" sz="2600" i="1" dirty="0"/>
              <a:t>Oze</a:t>
            </a:r>
            <a:r>
              <a:rPr lang="fr-FR" sz="2600" dirty="0"/>
              <a:t> / </a:t>
            </a:r>
            <a:r>
              <a:rPr lang="fr-FR" sz="2600" i="1" dirty="0"/>
              <a:t>monlycee.net</a:t>
            </a:r>
            <a:r>
              <a:rPr lang="fr-FR" sz="2600" dirty="0"/>
              <a:t>]</a:t>
            </a:r>
          </a:p>
          <a:p>
            <a:pPr marL="457200" lvl="2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3800" dirty="0"/>
              <a:t> </a:t>
            </a:r>
            <a:r>
              <a:rPr lang="fr-FR" sz="3000" b="1" dirty="0"/>
              <a:t>Outil pour constituer matériellement la frise</a:t>
            </a:r>
          </a:p>
          <a:p>
            <a:pPr lvl="2">
              <a:buFontTx/>
              <a:buChar char="-"/>
            </a:pPr>
            <a:r>
              <a:rPr lang="fr-FR" sz="2600" dirty="0"/>
              <a:t>créer des</a:t>
            </a:r>
            <a:r>
              <a:rPr lang="fr-FR" sz="2600" b="1" dirty="0"/>
              <a:t> dates</a:t>
            </a:r>
            <a:r>
              <a:rPr lang="fr-FR" sz="2600" dirty="0"/>
              <a:t> et des </a:t>
            </a:r>
            <a:r>
              <a:rPr lang="fr-FR" sz="2600" b="1" dirty="0"/>
              <a:t>périodes</a:t>
            </a:r>
          </a:p>
          <a:p>
            <a:pPr lvl="2">
              <a:buFontTx/>
              <a:buChar char="-"/>
            </a:pPr>
            <a:r>
              <a:rPr lang="fr-FR" sz="2600" dirty="0"/>
              <a:t>associer un </a:t>
            </a:r>
            <a:r>
              <a:rPr lang="fr-FR" sz="2600" b="1" dirty="0"/>
              <a:t>texte explicatif</a:t>
            </a:r>
          </a:p>
          <a:p>
            <a:pPr lvl="2">
              <a:buFontTx/>
              <a:buChar char="-"/>
            </a:pPr>
            <a:r>
              <a:rPr lang="fr-FR" sz="2600" dirty="0"/>
              <a:t>associer  des </a:t>
            </a:r>
            <a:r>
              <a:rPr lang="fr-FR" sz="2600" b="1" dirty="0"/>
              <a:t>documents multimédias </a:t>
            </a:r>
            <a:br>
              <a:rPr lang="fr-FR" sz="3200" dirty="0"/>
            </a:b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3000" b="1" dirty="0"/>
              <a:t>Comment se présente-t-il ?</a:t>
            </a:r>
          </a:p>
          <a:p>
            <a:pPr marL="457200" lvl="2" indent="0">
              <a:buNone/>
            </a:pPr>
            <a:r>
              <a:rPr lang="fr-FR" sz="2600" dirty="0"/>
              <a:t>-</a:t>
            </a:r>
            <a:r>
              <a:rPr lang="fr-FR" sz="2600" b="1" dirty="0"/>
              <a:t> </a:t>
            </a:r>
            <a:r>
              <a:rPr lang="fr-FR" sz="2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exemple</a:t>
            </a:r>
            <a:endParaRPr lang="fr-FR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F705C2-C95F-4E58-BEC9-9DC3D7131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87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09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15AD2C5-78F3-4B41-9132-6141B1D7BA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08628" y="1219153"/>
            <a:ext cx="6288088" cy="544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sz="3600" b="1" dirty="0"/>
              <a:t>OUTILS-RESSOURCES</a:t>
            </a:r>
          </a:p>
          <a:p>
            <a:pPr marL="0" indent="0" algn="ctr">
              <a:buFont typeface="Wingdings" pitchFamily="2" charset="2"/>
              <a:buNone/>
            </a:pPr>
            <a:endParaRPr lang="fr-FR" sz="3600" b="1" dirty="0"/>
          </a:p>
          <a:p>
            <a:pPr marL="0" indent="0" algn="ctr">
              <a:buFont typeface="Wingdings" pitchFamily="2" charset="2"/>
              <a:buNone/>
            </a:pPr>
            <a:r>
              <a:rPr lang="fr-FR" sz="3600" b="1" dirty="0"/>
              <a:t>COMPLÉMENTAIRES</a:t>
            </a:r>
          </a:p>
          <a:p>
            <a:pPr marL="0" indent="0" algn="ctr">
              <a:buFont typeface="Wingdings" pitchFamily="2" charset="2"/>
              <a:buNone/>
            </a:pPr>
            <a:endParaRPr lang="fr-FR" sz="36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D3DF087-AF63-4191-B3DE-105EA78B9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701039" cy="70103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3FD37B7-15BE-4822-A9F1-1B01D650A941}"/>
              </a:ext>
            </a:extLst>
          </p:cNvPr>
          <p:cNvSpPr txBox="1"/>
          <p:nvPr/>
        </p:nvSpPr>
        <p:spPr>
          <a:xfrm>
            <a:off x="978354" y="2619306"/>
            <a:ext cx="2821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Apports du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numérique</a:t>
            </a:r>
          </a:p>
        </p:txBody>
      </p:sp>
    </p:spTree>
    <p:extLst>
      <p:ext uri="{BB962C8B-B14F-4D97-AF65-F5344CB8AC3E}">
        <p14:creationId xmlns:p14="http://schemas.microsoft.com/office/powerpoint/2010/main" val="2080863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6D787-78F0-41EE-978C-3FF8C657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73538"/>
            <a:ext cx="9784080" cy="1508760"/>
          </a:xfrm>
        </p:spPr>
        <p:txBody>
          <a:bodyPr>
            <a:normAutofit/>
          </a:bodyPr>
          <a:lstStyle/>
          <a:p>
            <a:r>
              <a:rPr lang="fr-FR" sz="3600" b="1" dirty="0"/>
              <a:t>Outils–ressources complémentaires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Quelle utilité ? </a:t>
            </a:r>
          </a:p>
        </p:txBody>
      </p:sp>
      <p:pic>
        <p:nvPicPr>
          <p:cNvPr id="1027" name="Picture 3" descr="https://h5p.org/sites/default/files/logos/course_presentation_icon-colors_0.png">
            <a:hlinkClick r:id="rId2"/>
            <a:extLst>
              <a:ext uri="{FF2B5EF4-FFF2-40B4-BE49-F238E27FC236}">
                <a16:creationId xmlns:a16="http://schemas.microsoft.com/office/drawing/2014/main" id="{2B6EDE78-16B2-4B95-9CBB-A3A2A9F6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4662646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h5p.org/sites/default/files/logos/branching-scenario-icon.png">
            <a:hlinkClick r:id="rId4"/>
            <a:extLst>
              <a:ext uri="{FF2B5EF4-FFF2-40B4-BE49-F238E27FC236}">
                <a16:creationId xmlns:a16="http://schemas.microsoft.com/office/drawing/2014/main" id="{D6E63E0A-1714-4AB3-A568-57856DD33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4176553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5p.org/sites/default/files/styles/small-logo/public/logos/accordion-icon.png?itok=3_FxT7D1">
            <a:hlinkClick r:id="rId6"/>
            <a:extLst>
              <a:ext uri="{FF2B5EF4-FFF2-40B4-BE49-F238E27FC236}">
                <a16:creationId xmlns:a16="http://schemas.microsoft.com/office/drawing/2014/main" id="{5FED77FE-76DA-41FD-B7A2-5A6E0E17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54409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con for the Agamotto content type">
            <a:hlinkClick r:id="rId8"/>
            <a:extLst>
              <a:ext uri="{FF2B5EF4-FFF2-40B4-BE49-F238E27FC236}">
                <a16:creationId xmlns:a16="http://schemas.microsoft.com/office/drawing/2014/main" id="{80D87050-C579-4E1B-96BF-D8151CBC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33216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ithmetic Quiz icon">
            <a:hlinkClick r:id="rId10"/>
            <a:extLst>
              <a:ext uri="{FF2B5EF4-FFF2-40B4-BE49-F238E27FC236}">
                <a16:creationId xmlns:a16="http://schemas.microsoft.com/office/drawing/2014/main" id="{95201897-9D61-4D58-ACB3-367F8666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12039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audio recorder icon">
            <a:hlinkClick r:id="rId12"/>
            <a:extLst>
              <a:ext uri="{FF2B5EF4-FFF2-40B4-BE49-F238E27FC236}">
                <a16:creationId xmlns:a16="http://schemas.microsoft.com/office/drawing/2014/main" id="{DC1BF581-22F4-48A5-8331-1498E461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90861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art icon">
            <a:hlinkClick r:id="rId14"/>
            <a:extLst>
              <a:ext uri="{FF2B5EF4-FFF2-40B4-BE49-F238E27FC236}">
                <a16:creationId xmlns:a16="http://schemas.microsoft.com/office/drawing/2014/main" id="{6316BA9F-37E7-4222-9249-10CD0293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69668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h5p.org/sites/default/files/styles/small-logo/public/logos/collage-icon.png?itok=Hoa8BcE9">
            <a:hlinkClick r:id="rId16"/>
            <a:extLst>
              <a:ext uri="{FF2B5EF4-FFF2-40B4-BE49-F238E27FC236}">
                <a16:creationId xmlns:a16="http://schemas.microsoft.com/office/drawing/2014/main" id="{204C2DF8-0FE2-4FED-8653-7773BA3D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48491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h5p.org/sites/default/files/styles/small-logo/public/logos/column-icon%20%281%29.png?itok=z0xYLVPx">
            <a:hlinkClick r:id="rId18"/>
            <a:extLst>
              <a:ext uri="{FF2B5EF4-FFF2-40B4-BE49-F238E27FC236}">
                <a16:creationId xmlns:a16="http://schemas.microsoft.com/office/drawing/2014/main" id="{39869765-1424-4284-8D1B-ADD5FB87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27298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h5p.org/sites/default/files/styles/small-logo/public/logos/dialog_cards_icon-color.png?itok=xeROULBv">
            <a:hlinkClick r:id="rId20"/>
            <a:extLst>
              <a:ext uri="{FF2B5EF4-FFF2-40B4-BE49-F238E27FC236}">
                <a16:creationId xmlns:a16="http://schemas.microsoft.com/office/drawing/2014/main" id="{DECCCC77-4CE2-4675-AECF-6D52E0EF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06121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h5p.org/sites/default/files/styles/small-logo/public/logos/dictation.png?itok=LCANdutG">
            <a:hlinkClick r:id="rId22"/>
            <a:extLst>
              <a:ext uri="{FF2B5EF4-FFF2-40B4-BE49-F238E27FC236}">
                <a16:creationId xmlns:a16="http://schemas.microsoft.com/office/drawing/2014/main" id="{4F19691E-8B45-4297-9233-F323E782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184943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ocumentation Tool Icon">
            <a:hlinkClick r:id="rId24"/>
            <a:extLst>
              <a:ext uri="{FF2B5EF4-FFF2-40B4-BE49-F238E27FC236}">
                <a16:creationId xmlns:a16="http://schemas.microsoft.com/office/drawing/2014/main" id="{80D4D504-46C3-487C-95D1-CD23B94F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16375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rag and Drop icon">
            <a:hlinkClick r:id="rId26"/>
            <a:extLst>
              <a:ext uri="{FF2B5EF4-FFF2-40B4-BE49-F238E27FC236}">
                <a16:creationId xmlns:a16="http://schemas.microsoft.com/office/drawing/2014/main" id="{6CE0A48A-2B9D-40FD-A443-2E6260AD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142573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h5p.org/sites/default/files/styles/small-logo/public/logos/drag-the-words-icon.png?itok=5EVAIuPn">
            <a:hlinkClick r:id="rId28"/>
            <a:extLst>
              <a:ext uri="{FF2B5EF4-FFF2-40B4-BE49-F238E27FC236}">
                <a16:creationId xmlns:a16="http://schemas.microsoft.com/office/drawing/2014/main" id="{9E4435AF-5FDD-4947-947C-F76CAF75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121380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ssay icon">
            <a:hlinkClick r:id="rId30"/>
            <a:extLst>
              <a:ext uri="{FF2B5EF4-FFF2-40B4-BE49-F238E27FC236}">
                <a16:creationId xmlns:a16="http://schemas.microsoft.com/office/drawing/2014/main" id="{F49E5A9B-C603-4845-A456-975CB23D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100203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h5p.org/sites/default/files/styles/small-logo/public/logos/fill-in-the-blanks-icon_0.png?itok=6LEp_P0o">
            <a:hlinkClick r:id="rId32"/>
            <a:extLst>
              <a:ext uri="{FF2B5EF4-FFF2-40B4-BE49-F238E27FC236}">
                <a16:creationId xmlns:a16="http://schemas.microsoft.com/office/drawing/2014/main" id="{A95053B6-AE4D-4404-8977-609E976F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79025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h5p.org/sites/default/files/styles/small-logo/public/logos/find-multiple-hotspots.png?itok=Nx1RRbkN">
            <a:hlinkClick r:id="rId34"/>
            <a:extLst>
              <a:ext uri="{FF2B5EF4-FFF2-40B4-BE49-F238E27FC236}">
                <a16:creationId xmlns:a16="http://schemas.microsoft.com/office/drawing/2014/main" id="{09F1D9A3-91EA-4644-803A-77EFC7B7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57832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Hotspot Question Icon">
            <a:hlinkClick r:id="rId36"/>
            <a:extLst>
              <a:ext uri="{FF2B5EF4-FFF2-40B4-BE49-F238E27FC236}">
                <a16:creationId xmlns:a16="http://schemas.microsoft.com/office/drawing/2014/main" id="{53BEC14D-5488-47B5-8850-30CE80BD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6655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mages can be dropped on other images">
            <a:hlinkClick r:id="rId38"/>
            <a:extLst>
              <a:ext uri="{FF2B5EF4-FFF2-40B4-BE49-F238E27FC236}">
                <a16:creationId xmlns:a16="http://schemas.microsoft.com/office/drawing/2014/main" id="{B9272D68-6B19-4A13-9E49-C6E31854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90455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sequence icon">
            <a:hlinkClick r:id="rId40"/>
            <a:extLst>
              <a:ext uri="{FF2B5EF4-FFF2-40B4-BE49-F238E27FC236}">
                <a16:creationId xmlns:a16="http://schemas.microsoft.com/office/drawing/2014/main" id="{7E36E1B9-5830-4608-A5CA-33DD03E8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1633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Image slider icon">
            <a:hlinkClick r:id="rId42"/>
            <a:extLst>
              <a:ext uri="{FF2B5EF4-FFF2-40B4-BE49-F238E27FC236}">
                <a16:creationId xmlns:a16="http://schemas.microsoft.com/office/drawing/2014/main" id="{D42CFA8E-A727-4960-879E-18996381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2810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pressive Presentation icon">
            <a:hlinkClick r:id="rId44"/>
            <a:extLst>
              <a:ext uri="{FF2B5EF4-FFF2-40B4-BE49-F238E27FC236}">
                <a16:creationId xmlns:a16="http://schemas.microsoft.com/office/drawing/2014/main" id="{59338E82-2A44-42FF-BFD5-4A12FB35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54003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Mark The Words icon">
            <a:hlinkClick r:id="rId46"/>
            <a:extLst>
              <a:ext uri="{FF2B5EF4-FFF2-40B4-BE49-F238E27FC236}">
                <a16:creationId xmlns:a16="http://schemas.microsoft.com/office/drawing/2014/main" id="{B82921A0-31BC-481D-97A6-242EB4E3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7518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h5p.org/sites/default/files/styles/small-logo/public/logos/memory-game-icon.png?itok=ExMUMvDt">
            <a:hlinkClick r:id="rId48"/>
            <a:extLst>
              <a:ext uri="{FF2B5EF4-FFF2-40B4-BE49-F238E27FC236}">
                <a16:creationId xmlns:a16="http://schemas.microsoft.com/office/drawing/2014/main" id="{7F95B8F0-C278-49A1-AE86-F78FCC78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96373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s://h5p.org/sites/default/files/styles/small-logo/public/logos/multichoice-icon_0.png?itok=zkNVq9Tq">
            <a:hlinkClick r:id="rId50"/>
            <a:extLst>
              <a:ext uri="{FF2B5EF4-FFF2-40B4-BE49-F238E27FC236}">
                <a16:creationId xmlns:a16="http://schemas.microsoft.com/office/drawing/2014/main" id="{83638CF0-1C20-4E32-8DF0-2A404A0C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17551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h5p.org/sites/default/files/styles/small-logo/public/logos/personality-quiz-icon.png?itok=kK-ceA2t">
            <a:hlinkClick r:id="rId52"/>
            <a:extLst>
              <a:ext uri="{FF2B5EF4-FFF2-40B4-BE49-F238E27FC236}">
                <a16:creationId xmlns:a16="http://schemas.microsoft.com/office/drawing/2014/main" id="{6D387E94-AD09-494D-884E-F785B752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3872825"/>
            <a:ext cx="18383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s://h5p.org/sites/default/files/styles/small-logo/public/logos/survey-icon-h5p-org.png?itok=el46W6LU">
            <a:hlinkClick r:id="rId54"/>
            <a:extLst>
              <a:ext uri="{FF2B5EF4-FFF2-40B4-BE49-F238E27FC236}">
                <a16:creationId xmlns:a16="http://schemas.microsoft.com/office/drawing/2014/main" id="{C001FBB0-7926-4542-AEF2-D1F08354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5992138"/>
            <a:ext cx="2286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h5p.org/sites/default/files/styles/small-logo/public/logos/question-set-icon.png?itok=etOO1Me5">
            <a:hlinkClick r:id="rId56"/>
            <a:extLst>
              <a:ext uri="{FF2B5EF4-FFF2-40B4-BE49-F238E27FC236}">
                <a16:creationId xmlns:a16="http://schemas.microsoft.com/office/drawing/2014/main" id="{7CD7DF37-D6C4-4E20-866D-C84E76B4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80955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Single Choice Set icon">
            <a:hlinkClick r:id="rId58"/>
            <a:extLst>
              <a:ext uri="{FF2B5EF4-FFF2-40B4-BE49-F238E27FC236}">
                <a16:creationId xmlns:a16="http://schemas.microsoft.com/office/drawing/2014/main" id="{344B44DF-95CE-41CC-962C-0E9B9F17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02133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Speak the words">
            <a:hlinkClick r:id="rId60"/>
            <a:extLst>
              <a:ext uri="{FF2B5EF4-FFF2-40B4-BE49-F238E27FC236}">
                <a16:creationId xmlns:a16="http://schemas.microsoft.com/office/drawing/2014/main" id="{949D7B8B-5D30-45A0-B365-017DE1C8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23310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An image showing microphone and questions">
            <a:hlinkClick r:id="rId62"/>
            <a:extLst>
              <a:ext uri="{FF2B5EF4-FFF2-40B4-BE49-F238E27FC236}">
                <a16:creationId xmlns:a16="http://schemas.microsoft.com/office/drawing/2014/main" id="{6D54B439-FAC8-458C-802A-02B9EFDD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44503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Summary icon">
            <a:hlinkClick r:id="rId64"/>
            <a:extLst>
              <a:ext uri="{FF2B5EF4-FFF2-40B4-BE49-F238E27FC236}">
                <a16:creationId xmlns:a16="http://schemas.microsoft.com/office/drawing/2014/main" id="{65F6113F-7AB6-449B-8F81-19500817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6568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Timeline icon">
            <a:hlinkClick r:id="rId66"/>
            <a:extLst>
              <a:ext uri="{FF2B5EF4-FFF2-40B4-BE49-F238E27FC236}">
                <a16:creationId xmlns:a16="http://schemas.microsoft.com/office/drawing/2014/main" id="{DA321C9F-3746-4471-BB42-DE6C1E85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86873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h5p.org/sites/default/files/styles/small-logo/public/logos/true-false.png?itok=u58gdxb2">
            <a:hlinkClick r:id="rId68"/>
            <a:extLst>
              <a:ext uri="{FF2B5EF4-FFF2-40B4-BE49-F238E27FC236}">
                <a16:creationId xmlns:a16="http://schemas.microsoft.com/office/drawing/2014/main" id="{FD1CD64A-7F26-4A37-85C8-AE13B03F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08051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s://h5p.org/sites/default/files/styles/small-logo/public/logos/virtual-tour-360-icon.png?itok=Dh1fBag1">
            <a:hlinkClick r:id="rId70"/>
            <a:extLst>
              <a:ext uri="{FF2B5EF4-FFF2-40B4-BE49-F238E27FC236}">
                <a16:creationId xmlns:a16="http://schemas.microsoft.com/office/drawing/2014/main" id="{94855FEF-FDCF-440D-B8FF-1AFE1AE1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29228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h5p.org/sites/default/files/styles/small-logo/public/logos/interactive_video_icon-colors_0.png?itok=guDkjPqz">
            <a:hlinkClick r:id="rId72"/>
            <a:extLst>
              <a:ext uri="{FF2B5EF4-FFF2-40B4-BE49-F238E27FC236}">
                <a16:creationId xmlns:a16="http://schemas.microsoft.com/office/drawing/2014/main" id="{5E57283E-A6B2-4015-8FE0-AFBFF376F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50421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https://h5p.org/sites/default/files/styles/small-logo/public/logos/course_presentation_icon-colors_0.png?itok=mgokaW3Q">
            <a:hlinkClick r:id="rId2"/>
            <a:extLst>
              <a:ext uri="{FF2B5EF4-FFF2-40B4-BE49-F238E27FC236}">
                <a16:creationId xmlns:a16="http://schemas.microsoft.com/office/drawing/2014/main" id="{A3DC9D2D-94DA-4CF7-AF06-BDE0412F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71598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s://h5p.org/sites/default/files/styles/small-logo/public/logos/branching-scenario-icon.png?itok=4WWIoTen">
            <a:hlinkClick r:id="rId4"/>
            <a:extLst>
              <a:ext uri="{FF2B5EF4-FFF2-40B4-BE49-F238E27FC236}">
                <a16:creationId xmlns:a16="http://schemas.microsoft.com/office/drawing/2014/main" id="{37130AD5-550B-42D3-A650-7090FF28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92791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F2C52A87-B247-4847-8D45-726651234013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95"/>
            <a:ext cx="701039" cy="70103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2FC8BFB-4144-4E6C-AF28-B8A41A142734}"/>
              </a:ext>
            </a:extLst>
          </p:cNvPr>
          <p:cNvSpPr txBox="1"/>
          <p:nvPr/>
        </p:nvSpPr>
        <p:spPr>
          <a:xfrm>
            <a:off x="1301750" y="2227344"/>
            <a:ext cx="111529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 Les outils permettent de construire des </a:t>
            </a:r>
            <a:r>
              <a:rPr lang="fr-FR" sz="2400" b="1" dirty="0"/>
              <a:t>objets multimédias</a:t>
            </a:r>
            <a:endParaRPr lang="fr-FR" sz="2400" dirty="0"/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 L’objet multimédia peut ensuite être </a:t>
            </a:r>
            <a:r>
              <a:rPr lang="fr-FR" sz="2400" b="1" dirty="0"/>
              <a:t>enregistré et téléchargé</a:t>
            </a:r>
            <a:br>
              <a:rPr lang="fr-FR" sz="2400" b="1" dirty="0"/>
            </a:br>
            <a:endParaRPr lang="fr-FR" sz="2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dirty="0"/>
              <a:t> </a:t>
            </a:r>
            <a:r>
              <a:rPr lang="fr-FR" sz="2400" dirty="0"/>
              <a:t>Il constitue </a:t>
            </a:r>
            <a:r>
              <a:rPr lang="fr-FR" sz="2400" b="1" dirty="0"/>
              <a:t>une ressource </a:t>
            </a:r>
            <a:r>
              <a:rPr lang="fr-FR" sz="2400" dirty="0"/>
              <a:t>à part entière</a:t>
            </a:r>
            <a:br>
              <a:rPr lang="fr-FR" sz="2400" dirty="0"/>
            </a:b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 Ces ressources peuvent être</a:t>
            </a:r>
            <a:r>
              <a:rPr lang="fr-FR" sz="2400" b="1" dirty="0"/>
              <a:t> élaborées </a:t>
            </a:r>
            <a:r>
              <a:rPr lang="fr-FR" sz="2400" dirty="0"/>
              <a:t>:</a:t>
            </a:r>
            <a:br>
              <a:rPr lang="fr-FR" sz="2400" b="1" dirty="0"/>
            </a:br>
            <a:r>
              <a:rPr lang="fr-FR" sz="2400" b="1" dirty="0"/>
              <a:t>- </a:t>
            </a:r>
            <a:r>
              <a:rPr lang="fr-FR" sz="2400" dirty="0"/>
              <a:t>SOIT </a:t>
            </a:r>
            <a:r>
              <a:rPr lang="fr-FR" sz="2400" b="1" dirty="0"/>
              <a:t>par le professeur</a:t>
            </a:r>
            <a:br>
              <a:rPr lang="fr-FR" sz="2400" b="1" dirty="0"/>
            </a:br>
            <a:r>
              <a:rPr lang="fr-FR" sz="2400" b="1" dirty="0"/>
              <a:t>- </a:t>
            </a:r>
            <a:r>
              <a:rPr lang="fr-FR" sz="2400" dirty="0"/>
              <a:t>SOIT</a:t>
            </a:r>
            <a:r>
              <a:rPr lang="fr-FR" sz="2400" b="1" dirty="0"/>
              <a:t> par les élèves </a:t>
            </a:r>
            <a:r>
              <a:rPr lang="fr-FR" sz="2400" dirty="0"/>
              <a:t>eux-mêmes</a:t>
            </a:r>
            <a:r>
              <a:rPr lang="fr-FR" sz="2400" b="1" dirty="0"/>
              <a:t> </a:t>
            </a:r>
            <a:br>
              <a:rPr lang="fr-FR" sz="2400" b="1" dirty="0"/>
            </a:br>
            <a:endParaRPr lang="fr-FR" sz="2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 Ces ressources peuvent être </a:t>
            </a:r>
            <a:r>
              <a:rPr lang="fr-FR" sz="2400" b="1" dirty="0"/>
              <a:t>associées par lien à la frise chronologique</a:t>
            </a:r>
          </a:p>
        </p:txBody>
      </p:sp>
    </p:spTree>
    <p:extLst>
      <p:ext uri="{BB962C8B-B14F-4D97-AF65-F5344CB8AC3E}">
        <p14:creationId xmlns:p14="http://schemas.microsoft.com/office/powerpoint/2010/main" val="264503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2BCD36-EA40-4E57-8968-1697073D0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523" y="774551"/>
            <a:ext cx="6287476" cy="54433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PRÉSENTER 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0" indent="0" algn="ctr">
              <a:buNone/>
            </a:pPr>
            <a:r>
              <a:rPr lang="fr-FR" sz="3600" b="1" dirty="0"/>
              <a:t>&amp; 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0" indent="0" algn="ctr">
              <a:buNone/>
            </a:pPr>
            <a:r>
              <a:rPr lang="fr-FR" sz="3600" b="1" dirty="0"/>
              <a:t>REPRÉSENTER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C9EAB5-AEEB-42CD-A0A3-CEECBBD4729D}"/>
              </a:ext>
            </a:extLst>
          </p:cNvPr>
          <p:cNvSpPr txBox="1"/>
          <p:nvPr/>
        </p:nvSpPr>
        <p:spPr>
          <a:xfrm>
            <a:off x="719330" y="2736501"/>
            <a:ext cx="3367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Une  frise </a:t>
            </a:r>
          </a:p>
          <a:p>
            <a:endParaRPr lang="fr-FR" sz="3600" b="1" dirty="0"/>
          </a:p>
          <a:p>
            <a:r>
              <a:rPr lang="fr-FR" sz="3600" b="1" dirty="0"/>
              <a:t>pour quoi faire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16847E-C704-452E-B643-A4821B8F7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0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6D787-78F0-41EE-978C-3FF8C657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10052"/>
            <a:ext cx="9784080" cy="1508760"/>
          </a:xfrm>
        </p:spPr>
        <p:txBody>
          <a:bodyPr>
            <a:normAutofit/>
          </a:bodyPr>
          <a:lstStyle/>
          <a:p>
            <a:r>
              <a:rPr lang="fr-FR" sz="3600" b="1" dirty="0"/>
              <a:t>Outils – ressources complémentaires 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Quels outils pour quoi faire ?</a:t>
            </a:r>
          </a:p>
        </p:txBody>
      </p:sp>
      <p:pic>
        <p:nvPicPr>
          <p:cNvPr id="1027" name="Picture 3" descr="https://h5p.org/sites/default/files/logos/course_presentation_icon-colors_0.png">
            <a:hlinkClick r:id="rId2"/>
            <a:extLst>
              <a:ext uri="{FF2B5EF4-FFF2-40B4-BE49-F238E27FC236}">
                <a16:creationId xmlns:a16="http://schemas.microsoft.com/office/drawing/2014/main" id="{2B6EDE78-16B2-4B95-9CBB-A3A2A9F6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4662646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h5p.org/sites/default/files/logos/branching-scenario-icon.png">
            <a:hlinkClick r:id="rId4"/>
            <a:extLst>
              <a:ext uri="{FF2B5EF4-FFF2-40B4-BE49-F238E27FC236}">
                <a16:creationId xmlns:a16="http://schemas.microsoft.com/office/drawing/2014/main" id="{D6E63E0A-1714-4AB3-A568-57856DD33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4176553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5p.org/sites/default/files/styles/small-logo/public/logos/accordion-icon.png?itok=3_FxT7D1">
            <a:hlinkClick r:id="rId6"/>
            <a:extLst>
              <a:ext uri="{FF2B5EF4-FFF2-40B4-BE49-F238E27FC236}">
                <a16:creationId xmlns:a16="http://schemas.microsoft.com/office/drawing/2014/main" id="{5FED77FE-76DA-41FD-B7A2-5A6E0E17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54409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con for the Agamotto content type">
            <a:hlinkClick r:id="rId8"/>
            <a:extLst>
              <a:ext uri="{FF2B5EF4-FFF2-40B4-BE49-F238E27FC236}">
                <a16:creationId xmlns:a16="http://schemas.microsoft.com/office/drawing/2014/main" id="{80D87050-C579-4E1B-96BF-D8151CBC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33216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ithmetic Quiz icon">
            <a:hlinkClick r:id="rId10"/>
            <a:extLst>
              <a:ext uri="{FF2B5EF4-FFF2-40B4-BE49-F238E27FC236}">
                <a16:creationId xmlns:a16="http://schemas.microsoft.com/office/drawing/2014/main" id="{95201897-9D61-4D58-ACB3-367F8666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12039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audio recorder icon">
            <a:hlinkClick r:id="rId12"/>
            <a:extLst>
              <a:ext uri="{FF2B5EF4-FFF2-40B4-BE49-F238E27FC236}">
                <a16:creationId xmlns:a16="http://schemas.microsoft.com/office/drawing/2014/main" id="{DC1BF581-22F4-48A5-8331-1498E461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90861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art icon">
            <a:hlinkClick r:id="rId14"/>
            <a:extLst>
              <a:ext uri="{FF2B5EF4-FFF2-40B4-BE49-F238E27FC236}">
                <a16:creationId xmlns:a16="http://schemas.microsoft.com/office/drawing/2014/main" id="{6316BA9F-37E7-4222-9249-10CD0293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69668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h5p.org/sites/default/files/styles/small-logo/public/logos/collage-icon.png?itok=Hoa8BcE9">
            <a:hlinkClick r:id="rId16"/>
            <a:extLst>
              <a:ext uri="{FF2B5EF4-FFF2-40B4-BE49-F238E27FC236}">
                <a16:creationId xmlns:a16="http://schemas.microsoft.com/office/drawing/2014/main" id="{204C2DF8-0FE2-4FED-8653-7773BA3D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48491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h5p.org/sites/default/files/styles/small-logo/public/logos/column-icon%20%281%29.png?itok=z0xYLVPx">
            <a:hlinkClick r:id="rId18"/>
            <a:extLst>
              <a:ext uri="{FF2B5EF4-FFF2-40B4-BE49-F238E27FC236}">
                <a16:creationId xmlns:a16="http://schemas.microsoft.com/office/drawing/2014/main" id="{39869765-1424-4284-8D1B-ADD5FB87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27298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h5p.org/sites/default/files/styles/small-logo/public/logos/dialog_cards_icon-color.png?itok=xeROULBv">
            <a:hlinkClick r:id="rId20"/>
            <a:extLst>
              <a:ext uri="{FF2B5EF4-FFF2-40B4-BE49-F238E27FC236}">
                <a16:creationId xmlns:a16="http://schemas.microsoft.com/office/drawing/2014/main" id="{DECCCC77-4CE2-4675-AECF-6D52E0EF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06121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h5p.org/sites/default/files/styles/small-logo/public/logos/dictation.png?itok=LCANdutG">
            <a:hlinkClick r:id="rId22"/>
            <a:extLst>
              <a:ext uri="{FF2B5EF4-FFF2-40B4-BE49-F238E27FC236}">
                <a16:creationId xmlns:a16="http://schemas.microsoft.com/office/drawing/2014/main" id="{4F19691E-8B45-4297-9233-F323E782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184943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ocumentation Tool Icon">
            <a:hlinkClick r:id="rId24"/>
            <a:extLst>
              <a:ext uri="{FF2B5EF4-FFF2-40B4-BE49-F238E27FC236}">
                <a16:creationId xmlns:a16="http://schemas.microsoft.com/office/drawing/2014/main" id="{80D4D504-46C3-487C-95D1-CD23B94F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16375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rag and Drop icon">
            <a:hlinkClick r:id="rId26"/>
            <a:extLst>
              <a:ext uri="{FF2B5EF4-FFF2-40B4-BE49-F238E27FC236}">
                <a16:creationId xmlns:a16="http://schemas.microsoft.com/office/drawing/2014/main" id="{6CE0A48A-2B9D-40FD-A443-2E6260AD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142573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h5p.org/sites/default/files/styles/small-logo/public/logos/drag-the-words-icon.png?itok=5EVAIuPn">
            <a:hlinkClick r:id="rId28"/>
            <a:extLst>
              <a:ext uri="{FF2B5EF4-FFF2-40B4-BE49-F238E27FC236}">
                <a16:creationId xmlns:a16="http://schemas.microsoft.com/office/drawing/2014/main" id="{9E4435AF-5FDD-4947-947C-F76CAF75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121380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ssay icon">
            <a:hlinkClick r:id="rId30"/>
            <a:extLst>
              <a:ext uri="{FF2B5EF4-FFF2-40B4-BE49-F238E27FC236}">
                <a16:creationId xmlns:a16="http://schemas.microsoft.com/office/drawing/2014/main" id="{F49E5A9B-C603-4845-A456-975CB23D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100203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h5p.org/sites/default/files/styles/small-logo/public/logos/fill-in-the-blanks-icon_0.png?itok=6LEp_P0o">
            <a:hlinkClick r:id="rId32"/>
            <a:extLst>
              <a:ext uri="{FF2B5EF4-FFF2-40B4-BE49-F238E27FC236}">
                <a16:creationId xmlns:a16="http://schemas.microsoft.com/office/drawing/2014/main" id="{A95053B6-AE4D-4404-8977-609E976F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79025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h5p.org/sites/default/files/styles/small-logo/public/logos/find-multiple-hotspots.png?itok=Nx1RRbkN">
            <a:hlinkClick r:id="rId34"/>
            <a:extLst>
              <a:ext uri="{FF2B5EF4-FFF2-40B4-BE49-F238E27FC236}">
                <a16:creationId xmlns:a16="http://schemas.microsoft.com/office/drawing/2014/main" id="{09F1D9A3-91EA-4644-803A-77EFC7B7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57832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Hotspot Question Icon">
            <a:hlinkClick r:id="rId36"/>
            <a:extLst>
              <a:ext uri="{FF2B5EF4-FFF2-40B4-BE49-F238E27FC236}">
                <a16:creationId xmlns:a16="http://schemas.microsoft.com/office/drawing/2014/main" id="{53BEC14D-5488-47B5-8850-30CE80BD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6655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mages can be dropped on other images">
            <a:hlinkClick r:id="rId38"/>
            <a:extLst>
              <a:ext uri="{FF2B5EF4-FFF2-40B4-BE49-F238E27FC236}">
                <a16:creationId xmlns:a16="http://schemas.microsoft.com/office/drawing/2014/main" id="{B9272D68-6B19-4A13-9E49-C6E31854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90455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sequence icon">
            <a:hlinkClick r:id="rId40"/>
            <a:extLst>
              <a:ext uri="{FF2B5EF4-FFF2-40B4-BE49-F238E27FC236}">
                <a16:creationId xmlns:a16="http://schemas.microsoft.com/office/drawing/2014/main" id="{7E36E1B9-5830-4608-A5CA-33DD03E8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1633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Image slider icon">
            <a:hlinkClick r:id="rId42"/>
            <a:extLst>
              <a:ext uri="{FF2B5EF4-FFF2-40B4-BE49-F238E27FC236}">
                <a16:creationId xmlns:a16="http://schemas.microsoft.com/office/drawing/2014/main" id="{D42CFA8E-A727-4960-879E-18996381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2810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pressive Presentation icon">
            <a:hlinkClick r:id="rId44"/>
            <a:extLst>
              <a:ext uri="{FF2B5EF4-FFF2-40B4-BE49-F238E27FC236}">
                <a16:creationId xmlns:a16="http://schemas.microsoft.com/office/drawing/2014/main" id="{59338E82-2A44-42FF-BFD5-4A12FB35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54003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Mark The Words icon">
            <a:hlinkClick r:id="rId46"/>
            <a:extLst>
              <a:ext uri="{FF2B5EF4-FFF2-40B4-BE49-F238E27FC236}">
                <a16:creationId xmlns:a16="http://schemas.microsoft.com/office/drawing/2014/main" id="{B82921A0-31BC-481D-97A6-242EB4E3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7518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h5p.org/sites/default/files/styles/small-logo/public/logos/memory-game-icon.png?itok=ExMUMvDt">
            <a:hlinkClick r:id="rId48"/>
            <a:extLst>
              <a:ext uri="{FF2B5EF4-FFF2-40B4-BE49-F238E27FC236}">
                <a16:creationId xmlns:a16="http://schemas.microsoft.com/office/drawing/2014/main" id="{7F95B8F0-C278-49A1-AE86-F78FCC78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96373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s://h5p.org/sites/default/files/styles/small-logo/public/logos/multichoice-icon_0.png?itok=zkNVq9Tq">
            <a:hlinkClick r:id="rId50"/>
            <a:extLst>
              <a:ext uri="{FF2B5EF4-FFF2-40B4-BE49-F238E27FC236}">
                <a16:creationId xmlns:a16="http://schemas.microsoft.com/office/drawing/2014/main" id="{83638CF0-1C20-4E32-8DF0-2A404A0C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17551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h5p.org/sites/default/files/styles/small-logo/public/logos/personality-quiz-icon.png?itok=kK-ceA2t">
            <a:hlinkClick r:id="rId52"/>
            <a:extLst>
              <a:ext uri="{FF2B5EF4-FFF2-40B4-BE49-F238E27FC236}">
                <a16:creationId xmlns:a16="http://schemas.microsoft.com/office/drawing/2014/main" id="{6D387E94-AD09-494D-884E-F785B752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3872825"/>
            <a:ext cx="18383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s://h5p.org/sites/default/files/styles/small-logo/public/logos/survey-icon-h5p-org.png?itok=el46W6LU">
            <a:hlinkClick r:id="rId54"/>
            <a:extLst>
              <a:ext uri="{FF2B5EF4-FFF2-40B4-BE49-F238E27FC236}">
                <a16:creationId xmlns:a16="http://schemas.microsoft.com/office/drawing/2014/main" id="{C001FBB0-7926-4542-AEF2-D1F08354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5992138"/>
            <a:ext cx="2286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h5p.org/sites/default/files/styles/small-logo/public/logos/question-set-icon.png?itok=etOO1Me5">
            <a:hlinkClick r:id="rId56"/>
            <a:extLst>
              <a:ext uri="{FF2B5EF4-FFF2-40B4-BE49-F238E27FC236}">
                <a16:creationId xmlns:a16="http://schemas.microsoft.com/office/drawing/2014/main" id="{7CD7DF37-D6C4-4E20-866D-C84E76B4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80955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Single Choice Set icon">
            <a:hlinkClick r:id="rId58"/>
            <a:extLst>
              <a:ext uri="{FF2B5EF4-FFF2-40B4-BE49-F238E27FC236}">
                <a16:creationId xmlns:a16="http://schemas.microsoft.com/office/drawing/2014/main" id="{344B44DF-95CE-41CC-962C-0E9B9F17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02133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Speak the words">
            <a:hlinkClick r:id="rId60"/>
            <a:extLst>
              <a:ext uri="{FF2B5EF4-FFF2-40B4-BE49-F238E27FC236}">
                <a16:creationId xmlns:a16="http://schemas.microsoft.com/office/drawing/2014/main" id="{949D7B8B-5D30-45A0-B365-017DE1C8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23310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An image showing microphone and questions">
            <a:hlinkClick r:id="rId62"/>
            <a:extLst>
              <a:ext uri="{FF2B5EF4-FFF2-40B4-BE49-F238E27FC236}">
                <a16:creationId xmlns:a16="http://schemas.microsoft.com/office/drawing/2014/main" id="{6D54B439-FAC8-458C-802A-02B9EFDD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44503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Summary icon">
            <a:hlinkClick r:id="rId64"/>
            <a:extLst>
              <a:ext uri="{FF2B5EF4-FFF2-40B4-BE49-F238E27FC236}">
                <a16:creationId xmlns:a16="http://schemas.microsoft.com/office/drawing/2014/main" id="{65F6113F-7AB6-449B-8F81-19500817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6568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Timeline icon">
            <a:hlinkClick r:id="rId66"/>
            <a:extLst>
              <a:ext uri="{FF2B5EF4-FFF2-40B4-BE49-F238E27FC236}">
                <a16:creationId xmlns:a16="http://schemas.microsoft.com/office/drawing/2014/main" id="{DA321C9F-3746-4471-BB42-DE6C1E85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86873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h5p.org/sites/default/files/styles/small-logo/public/logos/true-false.png?itok=u58gdxb2">
            <a:hlinkClick r:id="rId68"/>
            <a:extLst>
              <a:ext uri="{FF2B5EF4-FFF2-40B4-BE49-F238E27FC236}">
                <a16:creationId xmlns:a16="http://schemas.microsoft.com/office/drawing/2014/main" id="{FD1CD64A-7F26-4A37-85C8-AE13B03F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08051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s://h5p.org/sites/default/files/styles/small-logo/public/logos/virtual-tour-360-icon.png?itok=Dh1fBag1">
            <a:hlinkClick r:id="rId70"/>
            <a:extLst>
              <a:ext uri="{FF2B5EF4-FFF2-40B4-BE49-F238E27FC236}">
                <a16:creationId xmlns:a16="http://schemas.microsoft.com/office/drawing/2014/main" id="{94855FEF-FDCF-440D-B8FF-1AFE1AE1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29228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h5p.org/sites/default/files/styles/small-logo/public/logos/interactive_video_icon-colors_0.png?itok=guDkjPqz">
            <a:hlinkClick r:id="rId72"/>
            <a:extLst>
              <a:ext uri="{FF2B5EF4-FFF2-40B4-BE49-F238E27FC236}">
                <a16:creationId xmlns:a16="http://schemas.microsoft.com/office/drawing/2014/main" id="{5E57283E-A6B2-4015-8FE0-AFBFF376F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50421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https://h5p.org/sites/default/files/styles/small-logo/public/logos/course_presentation_icon-colors_0.png?itok=mgokaW3Q">
            <a:hlinkClick r:id="rId2"/>
            <a:extLst>
              <a:ext uri="{FF2B5EF4-FFF2-40B4-BE49-F238E27FC236}">
                <a16:creationId xmlns:a16="http://schemas.microsoft.com/office/drawing/2014/main" id="{A3DC9D2D-94DA-4CF7-AF06-BDE0412F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71598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s://h5p.org/sites/default/files/styles/small-logo/public/logos/branching-scenario-icon.png?itok=4WWIoTen">
            <a:hlinkClick r:id="rId4"/>
            <a:extLst>
              <a:ext uri="{FF2B5EF4-FFF2-40B4-BE49-F238E27FC236}">
                <a16:creationId xmlns:a16="http://schemas.microsoft.com/office/drawing/2014/main" id="{37130AD5-550B-42D3-A650-7090FF28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92791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 descr="https://h5p.org/sites/default/files/logos/interactive_video_icon-colors_0.png">
            <a:hlinkClick r:id="rId72"/>
            <a:extLst>
              <a:ext uri="{FF2B5EF4-FFF2-40B4-BE49-F238E27FC236}">
                <a16:creationId xmlns:a16="http://schemas.microsoft.com/office/drawing/2014/main" id="{1C069D13-719F-4C8B-A346-09A0A0C1FDA0}"/>
              </a:ext>
            </a:extLst>
          </p:cNvPr>
          <p:cNvPicPr/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705" y="2468254"/>
            <a:ext cx="1294220" cy="9607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6E0572-9951-4B9D-85EC-C9BE849D4396}"/>
              </a:ext>
            </a:extLst>
          </p:cNvPr>
          <p:cNvSpPr/>
          <p:nvPr/>
        </p:nvSpPr>
        <p:spPr>
          <a:xfrm>
            <a:off x="7252950" y="3431219"/>
            <a:ext cx="4589727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304800" algn="ctr" fontAlgn="base">
              <a:lnSpc>
                <a:spcPts val="1950"/>
              </a:lnSpc>
              <a:spcAft>
                <a:spcPts val="600"/>
              </a:spcAft>
            </a:pPr>
            <a:r>
              <a:rPr lang="fr-FR" b="1" dirty="0">
                <a:hlinkClick r:id="rId77" tooltip="GLOSSAIRE - H5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Vidéo interactive</a:t>
            </a:r>
            <a:r>
              <a:rPr lang="fr-FR" dirty="0"/>
              <a:t> [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7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 </a:t>
            </a:r>
            <a:r>
              <a:rPr lang="fr-FR" dirty="0" err="1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7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fr-FR" dirty="0"/>
              <a:t>]</a:t>
            </a:r>
          </a:p>
          <a:p>
            <a:pPr marL="304800" marR="304800" algn="ctr" fontAlgn="base">
              <a:lnSpc>
                <a:spcPts val="1950"/>
              </a:lnSpc>
              <a:spcAft>
                <a:spcPts val="600"/>
              </a:spcAft>
            </a:pPr>
            <a:r>
              <a:rPr lang="fr-FR" dirty="0"/>
              <a:t>Outil pour associer à une vidéo </a:t>
            </a:r>
            <a:br>
              <a:rPr lang="fr-FR" dirty="0"/>
            </a:br>
            <a:r>
              <a:rPr lang="fr-FR" dirty="0"/>
              <a:t>explications, images complémentaires, graphiques ...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Image 50" descr="https://h5p.org/sites/default/files/logos/course_presentation_icon-colors_0.png">
            <a:hlinkClick r:id="rId2"/>
            <a:extLst>
              <a:ext uri="{FF2B5EF4-FFF2-40B4-BE49-F238E27FC236}">
                <a16:creationId xmlns:a16="http://schemas.microsoft.com/office/drawing/2014/main" id="{4F6D9D98-25BD-4F6A-8F85-502899DD0F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2543275"/>
            <a:ext cx="1530699" cy="10232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79B967-AB8F-455C-ADDD-E09719DB00B4}"/>
              </a:ext>
            </a:extLst>
          </p:cNvPr>
          <p:cNvSpPr/>
          <p:nvPr/>
        </p:nvSpPr>
        <p:spPr>
          <a:xfrm>
            <a:off x="178249" y="3640363"/>
            <a:ext cx="516834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304800" algn="ctr" fontAlgn="base">
              <a:lnSpc>
                <a:spcPts val="1950"/>
              </a:lnSpc>
              <a:spcAft>
                <a:spcPts val="600"/>
              </a:spcAft>
            </a:pPr>
            <a:r>
              <a:rPr lang="fr-FR" b="1" dirty="0">
                <a:hlinkClick r:id="rId78" tooltip="GLOSSAIRE - H5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Outil de présentation</a:t>
            </a:r>
            <a:r>
              <a:rPr lang="fr-FR" b="1" dirty="0"/>
              <a:t> </a:t>
            </a:r>
            <a:r>
              <a:rPr lang="fr-FR" dirty="0"/>
              <a:t>[Course </a:t>
            </a:r>
            <a:r>
              <a:rPr lang="fr-FR" dirty="0" err="1"/>
              <a:t>Presentation</a:t>
            </a:r>
            <a:r>
              <a:rPr lang="fr-FR" dirty="0"/>
              <a:t>]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b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Di</a:t>
            </a:r>
            <a:r>
              <a:rPr lang="fr-FR" dirty="0"/>
              <a:t>apos pré-paramétrées </a:t>
            </a:r>
            <a:br>
              <a:rPr lang="fr-FR" dirty="0"/>
            </a:br>
            <a:r>
              <a:rPr lang="fr-FR" dirty="0"/>
              <a:t>pour constituer des outils pédagogiques interactifs.</a:t>
            </a:r>
          </a:p>
        </p:txBody>
      </p:sp>
      <p:pic>
        <p:nvPicPr>
          <p:cNvPr id="53" name="Image 52" descr="https://h5p.org/sites/default/files/logos/branching-scenario-icon.png">
            <a:hlinkClick r:id="rId4"/>
            <a:extLst>
              <a:ext uri="{FF2B5EF4-FFF2-40B4-BE49-F238E27FC236}">
                <a16:creationId xmlns:a16="http://schemas.microsoft.com/office/drawing/2014/main" id="{D6894EF0-0524-42DD-9D1C-7EF1F32776C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52" y="4946232"/>
            <a:ext cx="1291143" cy="7727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E365F7-35D0-4CC2-A9AC-50FE83657F3B}"/>
              </a:ext>
            </a:extLst>
          </p:cNvPr>
          <p:cNvSpPr/>
          <p:nvPr/>
        </p:nvSpPr>
        <p:spPr>
          <a:xfrm>
            <a:off x="-74133" y="5900622"/>
            <a:ext cx="56731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304800" algn="ctr" fontAlgn="base">
              <a:lnSpc>
                <a:spcPts val="1950"/>
              </a:lnSpc>
              <a:spcAft>
                <a:spcPts val="600"/>
              </a:spcAft>
            </a:pPr>
            <a:r>
              <a:rPr lang="fr-FR" b="1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Scénario à embranchements 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fr-FR" dirty="0" err="1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Branching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Scenario] 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Modules d’auto-formation interactif</a:t>
            </a:r>
            <a:b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[Version bêta]</a:t>
            </a:r>
            <a:endParaRPr lang="fr-FR" dirty="0"/>
          </a:p>
        </p:txBody>
      </p:sp>
      <p:pic>
        <p:nvPicPr>
          <p:cNvPr id="65" name="Image 64" descr="https://h5p.org/sites/default/files/styles/small-logo/public/logos/image-hotspots-icon-color.png?itok=cykDtRI3">
            <a:hlinkClick r:id="rId79"/>
            <a:extLst>
              <a:ext uri="{FF2B5EF4-FFF2-40B4-BE49-F238E27FC236}">
                <a16:creationId xmlns:a16="http://schemas.microsoft.com/office/drawing/2014/main" id="{71B22010-B583-404F-9CCC-A55D1AFD9AFB}"/>
              </a:ext>
            </a:extLst>
          </p:cNvPr>
          <p:cNvPicPr/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638" y="4713328"/>
            <a:ext cx="1752353" cy="11535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DADA78-5A2E-439C-94B9-1ADC5CF3EC3F}"/>
              </a:ext>
            </a:extLst>
          </p:cNvPr>
          <p:cNvSpPr/>
          <p:nvPr/>
        </p:nvSpPr>
        <p:spPr>
          <a:xfrm>
            <a:off x="7175730" y="5866883"/>
            <a:ext cx="4744165" cy="89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ctr" fontAlgn="base">
              <a:lnSpc>
                <a:spcPts val="1950"/>
              </a:lnSpc>
              <a:spcAft>
                <a:spcPts val="600"/>
              </a:spcAft>
            </a:pPr>
            <a:r>
              <a:rPr lang="fr-FR" b="1" u="sng" dirty="0">
                <a:hlinkClick r:id="rId81" tooltip="GLOSSAIRE - H5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Interactions</a:t>
            </a:r>
            <a:r>
              <a:rPr lang="fr-FR" dirty="0"/>
              <a:t> [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7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Hotspots</a:t>
            </a:r>
            <a:r>
              <a:rPr lang="fr-FR" dirty="0"/>
              <a:t>]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marR="95250" algn="ctr" fontAlgn="base">
              <a:lnSpc>
                <a:spcPts val="1800"/>
              </a:lnSpc>
              <a:spcAft>
                <a:spcPts val="600"/>
              </a:spcAft>
            </a:pP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Image proposant des liens interactifs </a:t>
            </a:r>
            <a:b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vers tous types de ressources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F2C52A87-B247-4847-8D45-726651234013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95"/>
            <a:ext cx="701039" cy="70103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2FC8BFB-4144-4E6C-AF28-B8A41A142734}"/>
              </a:ext>
            </a:extLst>
          </p:cNvPr>
          <p:cNvSpPr txBox="1"/>
          <p:nvPr/>
        </p:nvSpPr>
        <p:spPr>
          <a:xfrm>
            <a:off x="1077912" y="1922846"/>
            <a:ext cx="758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b="1" dirty="0"/>
              <a:t> Créer des ressources multimédias interactives</a:t>
            </a:r>
          </a:p>
        </p:txBody>
      </p:sp>
    </p:spTree>
    <p:extLst>
      <p:ext uri="{BB962C8B-B14F-4D97-AF65-F5344CB8AC3E}">
        <p14:creationId xmlns:p14="http://schemas.microsoft.com/office/powerpoint/2010/main" val="893154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h5p.org/sites/default/files/logos/interactive_video_icon-colors_0.png">
            <a:hlinkClick r:id="rId2"/>
            <a:extLst>
              <a:ext uri="{FF2B5EF4-FFF2-40B4-BE49-F238E27FC236}">
                <a16:creationId xmlns:a16="http://schemas.microsoft.com/office/drawing/2014/main" id="{11B9A9D0-B9B1-476C-9EA7-A6CB3EB2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82" y="-51488975"/>
            <a:ext cx="1291167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Speak the words">
            <a:hlinkClick r:id="rId4"/>
            <a:extLst>
              <a:ext uri="{FF2B5EF4-FFF2-40B4-BE49-F238E27FC236}">
                <a16:creationId xmlns:a16="http://schemas.microsoft.com/office/drawing/2014/main" id="{87D18D5B-B62E-4E8E-AF9A-C2D71650D78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95" y="2442743"/>
            <a:ext cx="1143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4ABF67-1D0B-4D59-B0DB-E1A9B9569196}"/>
              </a:ext>
            </a:extLst>
          </p:cNvPr>
          <p:cNvSpPr/>
          <p:nvPr/>
        </p:nvSpPr>
        <p:spPr>
          <a:xfrm>
            <a:off x="146788" y="3309370"/>
            <a:ext cx="5099915" cy="11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ctr" fontAlgn="base">
              <a:lnSpc>
                <a:spcPts val="1950"/>
              </a:lnSpc>
              <a:spcAft>
                <a:spcPts val="600"/>
              </a:spcAft>
            </a:pPr>
            <a:r>
              <a:rPr lang="fr-FR" b="1" u="sng" dirty="0"/>
              <a:t>Enregistrer sa réponse</a:t>
            </a:r>
            <a:r>
              <a:rPr lang="fr-FR" b="1" dirty="0"/>
              <a:t> </a:t>
            </a:r>
            <a:r>
              <a:rPr lang="fr-FR" dirty="0"/>
              <a:t>[</a:t>
            </a:r>
            <a:r>
              <a:rPr lang="fr-FR" dirty="0" err="1"/>
              <a:t>Speak</a:t>
            </a:r>
            <a:r>
              <a:rPr lang="fr-FR" dirty="0"/>
              <a:t> the </a:t>
            </a:r>
            <a:r>
              <a:rPr lang="fr-FR" dirty="0" err="1"/>
              <a:t>words</a:t>
            </a:r>
            <a:r>
              <a:rPr lang="fr-FR" dirty="0"/>
              <a:t>]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marR="95250" algn="ctr" fontAlgn="base">
              <a:lnSpc>
                <a:spcPts val="1800"/>
              </a:lnSpc>
              <a:spcAft>
                <a:spcPts val="600"/>
              </a:spcAft>
            </a:pPr>
            <a:r>
              <a:rPr lang="fr-FR" dirty="0">
                <a:effectLst/>
                <a:latin typeface="inherit"/>
                <a:ea typeface="Calibri" panose="020F0502020204030204" pitchFamily="34" charset="0"/>
                <a:cs typeface="Open Sans" panose="020B0606030504020204" pitchFamily="34" charset="0"/>
              </a:rPr>
              <a:t>L’outil invite à répondre oralement à une question. </a:t>
            </a:r>
            <a:br>
              <a:rPr lang="fr-FR" dirty="0">
                <a:effectLst/>
                <a:latin typeface="inherit"/>
                <a:ea typeface="Calibri" panose="020F0502020204030204" pitchFamily="34" charset="0"/>
                <a:cs typeface="Open Sans" panose="020B0606030504020204" pitchFamily="34" charset="0"/>
              </a:rPr>
            </a:br>
            <a:r>
              <a:rPr lang="fr-FR" dirty="0">
                <a:effectLst/>
                <a:latin typeface="inherit"/>
                <a:ea typeface="Calibri" panose="020F0502020204030204" pitchFamily="34" charset="0"/>
                <a:cs typeface="Open Sans" panose="020B0606030504020204" pitchFamily="34" charset="0"/>
              </a:rPr>
              <a:t>Une manière de faire présenter des auteurs, des œuvres aux élèves et de les associer à une frise.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An image showing microphone and questions">
            <a:hlinkClick r:id="rId6"/>
            <a:extLst>
              <a:ext uri="{FF2B5EF4-FFF2-40B4-BE49-F238E27FC236}">
                <a16:creationId xmlns:a16="http://schemas.microsoft.com/office/drawing/2014/main" id="{E6EFA610-481D-4DC4-A417-40EAFF15207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95" y="4661663"/>
            <a:ext cx="11430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AFD9B6-8687-4A08-82E7-6724E7D954C8}"/>
              </a:ext>
            </a:extLst>
          </p:cNvPr>
          <p:cNvSpPr/>
          <p:nvPr/>
        </p:nvSpPr>
        <p:spPr>
          <a:xfrm>
            <a:off x="155209" y="5674085"/>
            <a:ext cx="4967207" cy="11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fontAlgn="base">
              <a:lnSpc>
                <a:spcPts val="1950"/>
              </a:lnSpc>
              <a:spcAft>
                <a:spcPts val="600"/>
              </a:spcAft>
            </a:pPr>
            <a:r>
              <a:rPr lang="fr-FR" b="1" u="sng" dirty="0"/>
              <a:t>Enregistrer ses réponses</a:t>
            </a:r>
            <a:r>
              <a:rPr lang="fr-FR" b="1" dirty="0"/>
              <a:t> </a:t>
            </a:r>
            <a:r>
              <a:rPr lang="fr-FR" dirty="0"/>
              <a:t>[</a:t>
            </a:r>
            <a:r>
              <a:rPr lang="fr-FR" dirty="0" err="1"/>
              <a:t>Speak</a:t>
            </a:r>
            <a:r>
              <a:rPr lang="fr-FR" dirty="0"/>
              <a:t> the </a:t>
            </a:r>
            <a:r>
              <a:rPr lang="fr-FR" dirty="0" err="1"/>
              <a:t>words</a:t>
            </a:r>
            <a:r>
              <a:rPr lang="fr-FR" dirty="0"/>
              <a:t> Set]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marR="95250" fontAlgn="base">
              <a:lnSpc>
                <a:spcPts val="1800"/>
              </a:lnSpc>
              <a:spcAft>
                <a:spcPts val="600"/>
              </a:spcAft>
            </a:pPr>
            <a:r>
              <a:rPr lang="fr-FR" dirty="0">
                <a:latin typeface="inherit"/>
                <a:ea typeface="Calibri" panose="020F0502020204030204" pitchFamily="34" charset="0"/>
                <a:cs typeface="Open Sans" panose="020B0606030504020204" pitchFamily="34" charset="0"/>
              </a:rPr>
              <a:t>L’outil invite à répondre oralement à une série de questions pour faire réaliser des présentations orales guidées aux élèves.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034" descr="https://h5p.org/sites/default/files/styles/small-logo/public/logos/accordion-icon.png?itok=3_FxT7D1">
            <a:hlinkClick r:id="rId8"/>
            <a:extLst>
              <a:ext uri="{FF2B5EF4-FFF2-40B4-BE49-F238E27FC236}">
                <a16:creationId xmlns:a16="http://schemas.microsoft.com/office/drawing/2014/main" id="{F9A86345-95A9-408D-856E-176B48E49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54" y="2470651"/>
            <a:ext cx="1105789" cy="8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2E3AC7-6290-4475-966C-CD54FD06D236}"/>
              </a:ext>
            </a:extLst>
          </p:cNvPr>
          <p:cNvSpPr/>
          <p:nvPr/>
        </p:nvSpPr>
        <p:spPr>
          <a:xfrm>
            <a:off x="6311524" y="3309370"/>
            <a:ext cx="5031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Accordéon</a:t>
            </a:r>
            <a:r>
              <a:rPr lang="fr-FR" alt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[</a:t>
            </a:r>
            <a:r>
              <a:rPr lang="fr-FR" altLang="fr-FR" dirty="0" err="1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Accordion</a:t>
            </a:r>
            <a:r>
              <a:rPr lang="fr-FR" alt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]</a:t>
            </a:r>
            <a:endParaRPr lang="fr-FR" altLang="fr-FR" dirty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Pour présenter des contenus de façon progressive.</a:t>
            </a:r>
            <a:br>
              <a:rPr lang="fr-FR" alt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fr-FR" alt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Une manière de faire réaliser et de présenter </a:t>
            </a:r>
            <a:br>
              <a:rPr lang="fr-FR" alt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fr-FR" alt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des mini-présentations structurées.</a:t>
            </a:r>
            <a:endParaRPr lang="fr-FR" dirty="0"/>
          </a:p>
        </p:txBody>
      </p:sp>
      <p:pic>
        <p:nvPicPr>
          <p:cNvPr id="17" name="Image 16" descr="https://h5p.org/sites/default/files/styles/small-logo/public/logos/personality-quiz-icon.png?itok=kK-ceA2t">
            <a:hlinkClick r:id="rId10"/>
            <a:extLst>
              <a:ext uri="{FF2B5EF4-FFF2-40B4-BE49-F238E27FC236}">
                <a16:creationId xmlns:a16="http://schemas.microsoft.com/office/drawing/2014/main" id="{4CFF88FB-D6B7-43F0-801C-D5A0930B6160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8" y="4795369"/>
            <a:ext cx="813564" cy="6597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2B39501-0E17-49C0-A3D1-7FABF4B273E5}"/>
              </a:ext>
            </a:extLst>
          </p:cNvPr>
          <p:cNvSpPr/>
          <p:nvPr/>
        </p:nvSpPr>
        <p:spPr>
          <a:xfrm>
            <a:off x="6311523" y="5637023"/>
            <a:ext cx="5031853" cy="11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ctr" fontAlgn="base">
              <a:lnSpc>
                <a:spcPts val="1950"/>
              </a:lnSpc>
              <a:spcAft>
                <a:spcPts val="600"/>
              </a:spcAft>
            </a:pPr>
            <a:r>
              <a:rPr lang="fr-FR" dirty="0">
                <a:ea typeface="Times New Roman" panose="02020603050405020304" pitchFamily="18" charset="0"/>
                <a:cs typeface="Open Sans" panose="020B06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Quiz des personnages célèbres [</a:t>
            </a:r>
            <a:r>
              <a:rPr lang="fr-FR" dirty="0" err="1">
                <a:ea typeface="Times New Roman" panose="02020603050405020304" pitchFamily="18" charset="0"/>
                <a:cs typeface="Open Sans" panose="020B06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Personality</a:t>
            </a:r>
            <a:r>
              <a:rPr lang="fr-FR" dirty="0">
                <a:ea typeface="Times New Roman" panose="02020603050405020304" pitchFamily="18" charset="0"/>
                <a:cs typeface="Open Sans" panose="020B06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Quiz</a:t>
            </a:r>
            <a:r>
              <a:rPr lang="fr-FR" dirty="0">
                <a:ea typeface="Times New Roman" panose="02020603050405020304" pitchFamily="18" charset="0"/>
                <a:cs typeface="Open Sans" panose="020B0606030504020204" pitchFamily="34" charset="0"/>
              </a:rPr>
              <a:t>]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marR="95250" algn="ctr" fontAlgn="base">
              <a:lnSpc>
                <a:spcPts val="1800"/>
              </a:lnSpc>
              <a:spcAft>
                <a:spcPts val="600"/>
              </a:spcAft>
            </a:pPr>
            <a:r>
              <a:rPr lang="fr-FR" dirty="0">
                <a:ea typeface="Times New Roman" panose="02020603050405020304" pitchFamily="18" charset="0"/>
                <a:cs typeface="Open Sans" panose="020B0606030504020204" pitchFamily="34" charset="0"/>
              </a:rPr>
              <a:t>Faire élaborer et proposer en ressources</a:t>
            </a:r>
            <a:br>
              <a:rPr lang="fr-FR" dirty="0"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fr-FR" dirty="0">
                <a:ea typeface="Times New Roman" panose="02020603050405020304" pitchFamily="18" charset="0"/>
                <a:cs typeface="Open Sans" panose="020B0606030504020204" pitchFamily="34" charset="0"/>
              </a:rPr>
              <a:t>des quizz pour découvrir les personnages qui peuplent notre histoire culturelle</a:t>
            </a:r>
            <a:endParaRPr lang="fr-F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0453ACC-52A5-4076-86B9-02E2D1625A0F}"/>
              </a:ext>
            </a:extLst>
          </p:cNvPr>
          <p:cNvSpPr txBox="1"/>
          <p:nvPr/>
        </p:nvSpPr>
        <p:spPr>
          <a:xfrm>
            <a:off x="1057847" y="1977002"/>
            <a:ext cx="969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b="1" dirty="0"/>
              <a:t> Faire élaborer et présenter les réalisations des élèves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44A24AA5-CB98-47D6-8C4E-6C8527CF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70969"/>
            <a:ext cx="9784080" cy="1508760"/>
          </a:xfrm>
        </p:spPr>
        <p:txBody>
          <a:bodyPr>
            <a:normAutofit/>
          </a:bodyPr>
          <a:lstStyle/>
          <a:p>
            <a:r>
              <a:rPr lang="fr-FR" sz="3600" b="1" dirty="0"/>
              <a:t>Outils – ressources complémentaires 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Quels outils pour quoi faire ?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9A51442-643E-41AA-925F-D10A8F7612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95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37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A6D0CD-D902-4BD1-82B4-264A09239DBF}"/>
              </a:ext>
            </a:extLst>
          </p:cNvPr>
          <p:cNvSpPr/>
          <p:nvPr/>
        </p:nvSpPr>
        <p:spPr>
          <a:xfrm>
            <a:off x="7662781" y="5099714"/>
            <a:ext cx="395021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fontAlgn="base">
              <a:lnSpc>
                <a:spcPts val="1950"/>
              </a:lnSpc>
              <a:spcAft>
                <a:spcPts val="600"/>
              </a:spcAft>
            </a:pP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à 360°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[Virtual Tour (360)]</a:t>
            </a:r>
            <a:b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Créer une image interactive à 360°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https://h5p.org/sites/default/files/styles/small-logo/public/logos/virtual-tour-360-icon.png?itok=Dh1fBag1">
            <a:hlinkClick r:id="rId2"/>
            <a:extLst>
              <a:ext uri="{FF2B5EF4-FFF2-40B4-BE49-F238E27FC236}">
                <a16:creationId xmlns:a16="http://schemas.microsoft.com/office/drawing/2014/main" id="{34E05C92-61DA-4467-AC01-E7A9AE1ABA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10" y="5194449"/>
            <a:ext cx="856452" cy="5643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B718D61-CF3B-4051-80A8-BE9AE5675D8C}"/>
              </a:ext>
            </a:extLst>
          </p:cNvPr>
          <p:cNvSpPr txBox="1"/>
          <p:nvPr/>
        </p:nvSpPr>
        <p:spPr>
          <a:xfrm>
            <a:off x="1122950" y="1810749"/>
            <a:ext cx="1106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b="1" dirty="0"/>
              <a:t> Pour une histoire littéraire et culturelle en images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7D9B3C-0169-4A1D-A259-0EC406291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95"/>
            <a:ext cx="701039" cy="70103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5AD4EE8-D735-44E8-AEB5-07B4C2A2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70969"/>
            <a:ext cx="9784080" cy="1508760"/>
          </a:xfrm>
        </p:spPr>
        <p:txBody>
          <a:bodyPr>
            <a:normAutofit/>
          </a:bodyPr>
          <a:lstStyle/>
          <a:p>
            <a:r>
              <a:rPr lang="fr-FR" sz="3600" b="1" dirty="0"/>
              <a:t>Outils – ressources complémentaires 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travailler et faire travailler l’image</a:t>
            </a:r>
          </a:p>
        </p:txBody>
      </p:sp>
      <p:pic>
        <p:nvPicPr>
          <p:cNvPr id="11" name="Image 10" descr="Icon for the Agamotto content type">
            <a:hlinkClick r:id="rId5"/>
            <a:extLst>
              <a:ext uri="{FF2B5EF4-FFF2-40B4-BE49-F238E27FC236}">
                <a16:creationId xmlns:a16="http://schemas.microsoft.com/office/drawing/2014/main" id="{B62D8AAE-71E8-4453-B093-D91FE35B488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9" y="5023253"/>
            <a:ext cx="1143001" cy="8413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22A6EC-F46B-4F2E-8270-47E5CA067BA9}"/>
              </a:ext>
            </a:extLst>
          </p:cNvPr>
          <p:cNvSpPr/>
          <p:nvPr/>
        </p:nvSpPr>
        <p:spPr>
          <a:xfrm>
            <a:off x="1122950" y="5162861"/>
            <a:ext cx="53571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fontAlgn="base">
              <a:lnSpc>
                <a:spcPts val="1950"/>
              </a:lnSpc>
              <a:spcAft>
                <a:spcPts val="600"/>
              </a:spcAft>
            </a:pPr>
            <a:r>
              <a:rPr lang="fr-FR" dirty="0" err="1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Agamotto</a:t>
            </a:r>
            <a:b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Présenter une image en construction progressive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https://h5p.org/sites/default/files/styles/small-logo/public/logos/collage-icon.png?itok=Hoa8BcE9">
            <a:hlinkClick r:id="rId7"/>
            <a:extLst>
              <a:ext uri="{FF2B5EF4-FFF2-40B4-BE49-F238E27FC236}">
                <a16:creationId xmlns:a16="http://schemas.microsoft.com/office/drawing/2014/main" id="{017AE254-384E-4817-916C-388888A045B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1" y="2307796"/>
            <a:ext cx="906739" cy="6597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533AC9-5897-4B6E-9A7A-6824921BA460}"/>
              </a:ext>
            </a:extLst>
          </p:cNvPr>
          <p:cNvSpPr/>
          <p:nvPr/>
        </p:nvSpPr>
        <p:spPr>
          <a:xfrm>
            <a:off x="1063350" y="2293092"/>
            <a:ext cx="4485194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fontAlgn="base">
              <a:lnSpc>
                <a:spcPts val="1950"/>
              </a:lnSpc>
              <a:spcAft>
                <a:spcPts val="600"/>
              </a:spcAft>
            </a:pP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Collage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 Créer un collage à partir de plusieurs images</a:t>
            </a:r>
            <a:endParaRPr lang="fr-FR" dirty="0"/>
          </a:p>
        </p:txBody>
      </p:sp>
      <p:pic>
        <p:nvPicPr>
          <p:cNvPr id="14" name="Image 13" descr="https://h5p.org/sites/default/files/styles/small-logo/public/logos/find-multiple-hotspots.png?itok=Nx1RRbkN">
            <a:hlinkClick r:id="rId9"/>
            <a:extLst>
              <a:ext uri="{FF2B5EF4-FFF2-40B4-BE49-F238E27FC236}">
                <a16:creationId xmlns:a16="http://schemas.microsoft.com/office/drawing/2014/main" id="{06399030-9ED5-48F6-9EED-E54E54B2B8E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10" y="3198208"/>
            <a:ext cx="990757" cy="73828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F56D04-7F0A-49EA-A767-8058FC24C458}"/>
              </a:ext>
            </a:extLst>
          </p:cNvPr>
          <p:cNvSpPr/>
          <p:nvPr/>
        </p:nvSpPr>
        <p:spPr>
          <a:xfrm>
            <a:off x="7662781" y="3192878"/>
            <a:ext cx="4352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fontAlgn="base">
              <a:lnSpc>
                <a:spcPts val="1950"/>
              </a:lnSpc>
              <a:spcAft>
                <a:spcPts val="600"/>
              </a:spcAft>
            </a:pPr>
            <a:r>
              <a:rPr lang="fr-FR" dirty="0">
                <a:ea typeface="Times New Roman" panose="02020603050405020304" pitchFamily="18" charset="0"/>
                <a:cs typeface="Open Sans" panose="020B060603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interactive </a:t>
            </a:r>
            <a:r>
              <a:rPr lang="fr-FR" dirty="0">
                <a:ea typeface="Times New Roman" panose="02020603050405020304" pitchFamily="18" charset="0"/>
                <a:cs typeface="Open Sans" panose="020B0606030504020204" pitchFamily="34" charset="0"/>
              </a:rPr>
              <a:t>[</a:t>
            </a:r>
            <a:r>
              <a:rPr lang="fr-FR" dirty="0" err="1">
                <a:ea typeface="Times New Roman" panose="02020603050405020304" pitchFamily="18" charset="0"/>
                <a:cs typeface="Open Sans" panose="020B0606030504020204" pitchFamily="34" charset="0"/>
              </a:rPr>
              <a:t>Find</a:t>
            </a:r>
            <a:r>
              <a:rPr lang="fr-FR" dirty="0">
                <a:ea typeface="Times New Roman" panose="02020603050405020304" pitchFamily="18" charset="0"/>
                <a:cs typeface="Open Sans" panose="020B0606030504020204" pitchFamily="34" charset="0"/>
              </a:rPr>
              <a:t> Multiple Hotspots]</a:t>
            </a:r>
            <a:b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Créer une image avec des éléments à sélectionner selon l’instruction donnée.</a:t>
            </a:r>
            <a:endParaRPr lang="fr-FR" dirty="0"/>
          </a:p>
        </p:txBody>
      </p:sp>
      <p:pic>
        <p:nvPicPr>
          <p:cNvPr id="16" name="Image 15" descr="Icon for the Image Juxtaposition content type">
            <a:hlinkClick r:id="rId11"/>
            <a:extLst>
              <a:ext uri="{FF2B5EF4-FFF2-40B4-BE49-F238E27FC236}">
                <a16:creationId xmlns:a16="http://schemas.microsoft.com/office/drawing/2014/main" id="{BF141AFD-755D-41CE-A0B6-4402C9208F1B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6" y="4223448"/>
            <a:ext cx="946764" cy="6597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25E93E-CA6A-4EE9-9C11-5719BEC8F488}"/>
              </a:ext>
            </a:extLst>
          </p:cNvPr>
          <p:cNvSpPr/>
          <p:nvPr/>
        </p:nvSpPr>
        <p:spPr>
          <a:xfrm>
            <a:off x="1122950" y="4387838"/>
            <a:ext cx="6096000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marR="95250" fontAlgn="base">
              <a:lnSpc>
                <a:spcPts val="1950"/>
              </a:lnSpc>
              <a:spcAft>
                <a:spcPts val="600"/>
              </a:spcAft>
            </a:pP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Juxtaposition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[Images juxtaposées]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 descr="Impressive Presentation icon">
            <a:hlinkClick r:id="rId13"/>
            <a:extLst>
              <a:ext uri="{FF2B5EF4-FFF2-40B4-BE49-F238E27FC236}">
                <a16:creationId xmlns:a16="http://schemas.microsoft.com/office/drawing/2014/main" id="{45EC573D-C846-4964-AB94-BA24FD41E9AF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65" y="6071673"/>
            <a:ext cx="946765" cy="5643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064A722-2E3A-47B8-BF2F-20B807CC6184}"/>
              </a:ext>
            </a:extLst>
          </p:cNvPr>
          <p:cNvSpPr/>
          <p:nvPr/>
        </p:nvSpPr>
        <p:spPr>
          <a:xfrm>
            <a:off x="7637894" y="5995666"/>
            <a:ext cx="440910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fontAlgn="base">
              <a:lnSpc>
                <a:spcPts val="1950"/>
              </a:lnSpc>
              <a:spcAft>
                <a:spcPts val="600"/>
              </a:spcAft>
            </a:pP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Présentation 3D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 [Impressive </a:t>
            </a:r>
            <a:r>
              <a:rPr lang="fr-FR" dirty="0" err="1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Presentation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] </a:t>
            </a:r>
            <a:b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Créer un diaporama avec des effets 3D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 20" descr="Image slider icon">
            <a:hlinkClick r:id="rId15"/>
            <a:extLst>
              <a:ext uri="{FF2B5EF4-FFF2-40B4-BE49-F238E27FC236}">
                <a16:creationId xmlns:a16="http://schemas.microsoft.com/office/drawing/2014/main" id="{DAB174E2-3260-4E91-B302-B836AA7D982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" y="6066533"/>
            <a:ext cx="954585" cy="65979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735A1C1-39E2-4E8C-9CA7-3421EB43E6A1}"/>
              </a:ext>
            </a:extLst>
          </p:cNvPr>
          <p:cNvSpPr/>
          <p:nvPr/>
        </p:nvSpPr>
        <p:spPr>
          <a:xfrm>
            <a:off x="1082112" y="6004164"/>
            <a:ext cx="52666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fontAlgn="base">
              <a:lnSpc>
                <a:spcPts val="1950"/>
              </a:lnSpc>
              <a:spcAft>
                <a:spcPts val="600"/>
              </a:spcAft>
            </a:pPr>
            <a:r>
              <a:rPr lang="fr-FR" dirty="0">
                <a:ea typeface="Times New Roman" panose="02020603050405020304" pitchFamily="18" charset="0"/>
                <a:cs typeface="Open Sans" panose="020B0606030504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Visionneuse [Image </a:t>
            </a:r>
            <a:r>
              <a:rPr lang="fr-FR" dirty="0" err="1">
                <a:ea typeface="Times New Roman" panose="02020603050405020304" pitchFamily="18" charset="0"/>
                <a:cs typeface="Open Sans" panose="020B0606030504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Slider</a:t>
            </a:r>
            <a:r>
              <a:rPr lang="fr-FR" dirty="0">
                <a:ea typeface="Times New Roman" panose="02020603050405020304" pitchFamily="18" charset="0"/>
                <a:cs typeface="Open Sans" panose="020B0606030504020204" pitchFamily="34" charset="0"/>
              </a:rPr>
              <a:t>]</a:t>
            </a:r>
            <a:b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ea typeface="Times New Roman" panose="02020603050405020304" pitchFamily="18" charset="0"/>
                <a:cs typeface="Open Sans" panose="020B0606030504020204" pitchFamily="34" charset="0"/>
              </a:rPr>
              <a:t>Présenter une série d’images à l’aide d’une visionneuse en ligne.</a:t>
            </a:r>
            <a:endParaRPr lang="fr-F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Image 22" descr="https://h5p.org/sites/default/files/styles/small-logo/public/logos/image-hotspots-icon-color.png?itok=cykDtRI3">
            <a:hlinkClick r:id="rId17"/>
            <a:extLst>
              <a:ext uri="{FF2B5EF4-FFF2-40B4-BE49-F238E27FC236}">
                <a16:creationId xmlns:a16="http://schemas.microsoft.com/office/drawing/2014/main" id="{24AE47B9-1CCE-4EB4-BAE1-7173D2956606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10" y="4164311"/>
            <a:ext cx="946764" cy="76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 descr="https://h5p.org/sites/default/files/styles/small-logo/public/logos/dialog_cards_icon-color.png?itok=xeROULBv">
            <a:hlinkClick r:id="rId19"/>
            <a:extLst>
              <a:ext uri="{FF2B5EF4-FFF2-40B4-BE49-F238E27FC236}">
                <a16:creationId xmlns:a16="http://schemas.microsoft.com/office/drawing/2014/main" id="{E837438C-05BE-4DD0-A13A-5C2DAB1CE0FA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5" y="3188932"/>
            <a:ext cx="946765" cy="81117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32493E9-F6A4-453C-B1CF-EC0064A408CC}"/>
              </a:ext>
            </a:extLst>
          </p:cNvPr>
          <p:cNvSpPr/>
          <p:nvPr/>
        </p:nvSpPr>
        <p:spPr>
          <a:xfrm>
            <a:off x="1122950" y="3122036"/>
            <a:ext cx="3639127" cy="89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fontAlgn="base">
              <a:lnSpc>
                <a:spcPts val="1950"/>
              </a:lnSpc>
              <a:spcAft>
                <a:spcPts val="600"/>
              </a:spcAft>
            </a:pP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 face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[</a:t>
            </a:r>
            <a:r>
              <a:rPr lang="fr-FR" dirty="0" err="1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Dialog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cards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]</a:t>
            </a:r>
            <a:br>
              <a:rPr lang="fr-FR" u="sng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Créer des cartes recto-verso qui peuvent être cliquées en ligne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Image 28" descr="Image Hotspot Question Icon">
            <a:hlinkClick r:id="rId21"/>
            <a:extLst>
              <a:ext uri="{FF2B5EF4-FFF2-40B4-BE49-F238E27FC236}">
                <a16:creationId xmlns:a16="http://schemas.microsoft.com/office/drawing/2014/main" id="{E52778AE-8FCB-47F6-BC3A-D63AF85A0914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03" y="2372462"/>
            <a:ext cx="946764" cy="6597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F9FA6CE-654E-41AC-8DAC-F66650EB2BC2}"/>
              </a:ext>
            </a:extLst>
          </p:cNvPr>
          <p:cNvSpPr/>
          <p:nvPr/>
        </p:nvSpPr>
        <p:spPr>
          <a:xfrm>
            <a:off x="7662781" y="2372462"/>
            <a:ext cx="43842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fontAlgn="base">
              <a:lnSpc>
                <a:spcPts val="1950"/>
              </a:lnSpc>
              <a:spcAft>
                <a:spcPts val="600"/>
              </a:spcAft>
            </a:pP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interactive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[</a:t>
            </a:r>
            <a:r>
              <a:rPr lang="fr-FR" dirty="0" err="1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Find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the Hotspot]</a:t>
            </a:r>
            <a:b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Créer une image avec un élément à sélectionner selon l’instruction donnée.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FE4F79-9B9F-49CF-825B-00CB432151C8}"/>
              </a:ext>
            </a:extLst>
          </p:cNvPr>
          <p:cNvSpPr/>
          <p:nvPr/>
        </p:nvSpPr>
        <p:spPr>
          <a:xfrm>
            <a:off x="7637894" y="4169637"/>
            <a:ext cx="4529602" cy="89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fontAlgn="base">
              <a:lnSpc>
                <a:spcPts val="1950"/>
              </a:lnSpc>
              <a:spcAft>
                <a:spcPts val="600"/>
              </a:spcAft>
            </a:pP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Interactions [Image Hotspots</a:t>
            </a: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]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marR="95250" fontAlgn="base">
              <a:lnSpc>
                <a:spcPts val="1800"/>
              </a:lnSpc>
              <a:spcAft>
                <a:spcPts val="600"/>
              </a:spcAft>
            </a:pPr>
            <a:r>
              <a:rPr lang="fr-FR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Créer une image avec des points interactifs pour associer image et autres ressources.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75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2ED3BF-6B52-48F2-8574-2A056F852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701039" cy="70103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72772E-31CC-4EBC-A51C-4C16CF6E9E93}"/>
              </a:ext>
            </a:extLst>
          </p:cNvPr>
          <p:cNvSpPr txBox="1"/>
          <p:nvPr/>
        </p:nvSpPr>
        <p:spPr>
          <a:xfrm>
            <a:off x="978354" y="2619306"/>
            <a:ext cx="2821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Apports du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numérique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793CE1E-EA49-48E0-92F6-801B3394DA50}"/>
              </a:ext>
            </a:extLst>
          </p:cNvPr>
          <p:cNvSpPr txBox="1">
            <a:spLocks/>
          </p:cNvSpPr>
          <p:nvPr/>
        </p:nvSpPr>
        <p:spPr>
          <a:xfrm>
            <a:off x="4925558" y="1077110"/>
            <a:ext cx="6288088" cy="544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sz="3600" b="1" dirty="0"/>
              <a:t>POUR UNE FRISE CHRONOLOGIQUE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 INTERACTIVE 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IDÉALE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sz="3600" b="1" dirty="0"/>
              <a:t>?</a:t>
            </a:r>
          </a:p>
          <a:p>
            <a:pPr marL="0" indent="0" algn="ctr">
              <a:buFont typeface="Wingdings" pitchFamily="2" charset="2"/>
              <a:buNone/>
            </a:pP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748718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75993-8030-4290-BD17-2C6B44CA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33744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POUR UNE FRISE CHRONOLOGIQUE INTERACTIVE IDÉALE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556DD-5A76-469E-80CF-32DBEDFCD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1846201"/>
            <a:ext cx="10631015" cy="49452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 Être</a:t>
            </a:r>
            <a:r>
              <a:rPr lang="fr-FR" sz="2400" b="1" dirty="0"/>
              <a:t> lisible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b="1" dirty="0"/>
              <a:t> Rendre sensible la complexité </a:t>
            </a:r>
            <a:r>
              <a:rPr lang="fr-FR" sz="2400" dirty="0"/>
              <a:t>de la réalité littéraire, culturelle, artistique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b="1" dirty="0"/>
              <a:t> Rendre compte des ramifications </a:t>
            </a:r>
          </a:p>
          <a:p>
            <a:pPr marL="457200" lvl="2" indent="0">
              <a:buNone/>
            </a:pPr>
            <a:r>
              <a:rPr lang="fr-FR" sz="2400" u="sng" dirty="0"/>
              <a:t>en synchronie </a:t>
            </a:r>
            <a:br>
              <a:rPr lang="fr-FR" sz="2400" dirty="0"/>
            </a:br>
            <a:r>
              <a:rPr lang="fr-FR" sz="2400" dirty="0"/>
              <a:t>entre les  </a:t>
            </a:r>
            <a:r>
              <a:rPr lang="fr-FR" sz="2400" b="1" dirty="0"/>
              <a:t>différents domaines</a:t>
            </a:r>
            <a:br>
              <a:rPr lang="fr-FR" sz="2400" dirty="0"/>
            </a:br>
            <a:r>
              <a:rPr lang="fr-FR" sz="2400" dirty="0"/>
              <a:t> littéraires / artistiques / sociétaux / politiques / scientifiques / techniques…</a:t>
            </a:r>
          </a:p>
          <a:p>
            <a:pPr marL="457200" lvl="2" indent="0">
              <a:buNone/>
            </a:pPr>
            <a:r>
              <a:rPr lang="fr-FR" sz="2400" u="sng" dirty="0"/>
              <a:t>en diachronie </a:t>
            </a:r>
            <a:br>
              <a:rPr lang="fr-FR" sz="2400" dirty="0"/>
            </a:br>
            <a:r>
              <a:rPr lang="fr-FR" sz="2400" dirty="0"/>
              <a:t>entre les </a:t>
            </a:r>
            <a:r>
              <a:rPr lang="fr-FR" sz="2400" b="1" dirty="0"/>
              <a:t>mouvements et courants </a:t>
            </a:r>
            <a:r>
              <a:rPr lang="fr-FR" sz="2400" dirty="0"/>
              <a:t>qui traversent le temps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 </a:t>
            </a:r>
            <a:r>
              <a:rPr lang="fr-FR" sz="2400" b="1" dirty="0"/>
              <a:t>Donner à voir </a:t>
            </a:r>
            <a:r>
              <a:rPr lang="fr-FR" sz="2400" dirty="0"/>
              <a:t>ce qui est </a:t>
            </a:r>
            <a:r>
              <a:rPr lang="fr-FR" sz="2400" b="1" dirty="0"/>
              <a:t>souterrain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 Redonner son </a:t>
            </a:r>
            <a:r>
              <a:rPr lang="fr-FR" sz="2400" b="1" dirty="0"/>
              <a:t>épaisseur </a:t>
            </a:r>
            <a:r>
              <a:rPr lang="fr-FR" sz="2400" dirty="0"/>
              <a:t>au </a:t>
            </a:r>
            <a:r>
              <a:rPr lang="fr-FR" sz="2400" b="1" dirty="0"/>
              <a:t>temps </a:t>
            </a:r>
            <a:r>
              <a:rPr lang="fr-FR" sz="2400" dirty="0"/>
              <a:t>et</a:t>
            </a:r>
            <a:r>
              <a:rPr lang="fr-FR" sz="2400" b="1" dirty="0"/>
              <a:t> </a:t>
            </a:r>
            <a:r>
              <a:rPr lang="fr-FR" sz="2400" dirty="0"/>
              <a:t>à la </a:t>
            </a:r>
            <a:r>
              <a:rPr lang="fr-FR" sz="2400" b="1" dirty="0"/>
              <a:t>réalité culturelle</a:t>
            </a:r>
            <a:endParaRPr lang="fr-F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 Saisir ce que la culture a de </a:t>
            </a:r>
            <a:r>
              <a:rPr lang="fr-FR" sz="2400" b="1" dirty="0"/>
              <a:t>vivant </a:t>
            </a:r>
            <a:r>
              <a:rPr lang="fr-FR" sz="2400" dirty="0"/>
              <a:t>pour en saisir les </a:t>
            </a:r>
            <a:r>
              <a:rPr lang="fr-FR" sz="2400" b="1" dirty="0"/>
              <a:t>perpétuelles mutations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D3CF7E-3BF5-4795-B977-9DD98F41F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87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59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BB53C-6B0A-45A8-BDC8-38E485A1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Crédits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61CDFE6-DF97-4EA2-999E-322C7973C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20" y="4880065"/>
            <a:ext cx="1693759" cy="16937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982094C-695A-4D5C-A566-57CED78AB4E7}"/>
              </a:ext>
            </a:extLst>
          </p:cNvPr>
          <p:cNvSpPr txBox="1"/>
          <p:nvPr/>
        </p:nvSpPr>
        <p:spPr>
          <a:xfrm>
            <a:off x="1620613" y="2548649"/>
            <a:ext cx="8948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Recherches sur la frise chronologique : Ingrid MARY et Lionel GARCIA</a:t>
            </a:r>
          </a:p>
          <a:p>
            <a:pPr algn="ctr"/>
            <a:r>
              <a:rPr lang="fr-FR" dirty="0"/>
              <a:t>Réalisation du diaporama et propositions numériques : Marie-Anne BRUN BERNOLLE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Inspection Académique de Lettres de l’Académie de Versailles</a:t>
            </a:r>
            <a:br>
              <a:rPr lang="fr-FR" dirty="0"/>
            </a:br>
            <a:r>
              <a:rPr lang="fr-FR" dirty="0"/>
              <a:t>Corinne LEENHARDT</a:t>
            </a:r>
          </a:p>
        </p:txBody>
      </p:sp>
    </p:spTree>
    <p:extLst>
      <p:ext uri="{BB962C8B-B14F-4D97-AF65-F5344CB8AC3E}">
        <p14:creationId xmlns:p14="http://schemas.microsoft.com/office/powerpoint/2010/main" val="29106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D4ABF-2CFB-47E6-BB6A-CE4FBA14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89" y="284176"/>
            <a:ext cx="10108110" cy="1508760"/>
          </a:xfrm>
        </p:spPr>
        <p:txBody>
          <a:bodyPr/>
          <a:lstStyle/>
          <a:p>
            <a:r>
              <a:rPr lang="fr-FR" b="1" dirty="0"/>
              <a:t>PRÉSENTER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2632F-52CE-4C3C-A580-D396763B5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3429000"/>
            <a:ext cx="11185864" cy="278892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Une frise a pour fonction de présenter un ensemble d’éléments dans leur continuum</a:t>
            </a:r>
          </a:p>
          <a:p>
            <a:pPr marL="0" indent="0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généralement </a:t>
            </a:r>
            <a:r>
              <a:rPr lang="fr-FR" sz="2400" b="1" dirty="0"/>
              <a:t>sous une forme linéaire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0610D2-31C0-4353-AE77-F393CE8B7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43"/>
            <a:ext cx="701039" cy="7010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3A179E-5F72-447E-92FD-C3211BE41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175783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9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47871-1106-4C70-9C13-78860E57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PRÉSENTER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DAB39D-92FA-4FE0-88F6-0A70FD96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868286"/>
            <a:ext cx="9784080" cy="37055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Pourquoi une représentation sous forme de ligne ? 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1- en raison de sa</a:t>
            </a:r>
            <a:r>
              <a:rPr lang="fr-FR" b="1" dirty="0"/>
              <a:t> simplicité</a:t>
            </a:r>
            <a:r>
              <a:rPr lang="fr-FR" dirty="0"/>
              <a:t> et donc de sa </a:t>
            </a:r>
            <a:r>
              <a:rPr lang="fr-FR" b="1" dirty="0"/>
              <a:t>lisibilité</a:t>
            </a:r>
            <a:br>
              <a:rPr lang="fr-FR" b="1" dirty="0"/>
            </a:b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/>
              <a:t>	2- en raison de la </a:t>
            </a:r>
            <a:r>
              <a:rPr lang="fr-FR" b="1" dirty="0"/>
              <a:t>représentation linéaire que nous avons du temps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0C90E9-2E57-4DA0-8E67-1E402E4C4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9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A74807-645F-430A-B40C-40FEA02B5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1C04A6-6203-48B4-8759-6C69E73C4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 r="1" b="7785"/>
          <a:stretch/>
        </p:blipFill>
        <p:spPr>
          <a:xfrm>
            <a:off x="160867" y="587066"/>
            <a:ext cx="11870266" cy="56838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9978923-C13F-45FB-9AD5-03DFF5DEBCBE}"/>
              </a:ext>
            </a:extLst>
          </p:cNvPr>
          <p:cNvSpPr txBox="1"/>
          <p:nvPr/>
        </p:nvSpPr>
        <p:spPr>
          <a:xfrm>
            <a:off x="640080" y="20320"/>
            <a:ext cx="1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Frise réalisée par </a:t>
            </a:r>
            <a:r>
              <a:rPr lang="fr-FR" dirty="0" err="1"/>
              <a:t>Jésica</a:t>
            </a:r>
            <a:r>
              <a:rPr lang="fr-FR" dirty="0"/>
              <a:t> - https://litteraturefrancaisjesi.wordpress.com/2016/03/06/frise-chronologique-xviie-siecle/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9A0EBF-A5A9-4769-9028-D91396550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26198" cy="4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4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47871-1106-4C70-9C13-78860E57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REPRÉSENTER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DAB39D-92FA-4FE0-88F6-0A70FD96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4216"/>
            <a:ext cx="12131040" cy="1554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dirty="0"/>
              <a:t>La présentation adoptée </a:t>
            </a:r>
          </a:p>
          <a:p>
            <a:pPr marL="0" indent="0" algn="ctr">
              <a:buNone/>
            </a:pPr>
            <a:r>
              <a:rPr lang="fr-FR" sz="2600" dirty="0"/>
              <a:t>présuppose </a:t>
            </a:r>
          </a:p>
          <a:p>
            <a:pPr marL="0" indent="0" algn="ctr">
              <a:buNone/>
            </a:pPr>
            <a:r>
              <a:rPr lang="fr-FR" sz="2600" b="1" dirty="0"/>
              <a:t>une représentation de l’histoire des lettres, des arts et de la culture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8E090C-9BAF-416A-B81A-82751E847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43"/>
            <a:ext cx="701039" cy="7010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EBB0FA-8B61-406E-8E1D-F4B52F004587}"/>
              </a:ext>
            </a:extLst>
          </p:cNvPr>
          <p:cNvSpPr/>
          <p:nvPr/>
        </p:nvSpPr>
        <p:spPr>
          <a:xfrm>
            <a:off x="1202919" y="3729403"/>
            <a:ext cx="74026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/>
              <a:t>Proposer une </a:t>
            </a:r>
            <a:r>
              <a:rPr lang="fr-FR" sz="2200" b="1" dirty="0"/>
              <a:t>frise déjà élaborée</a:t>
            </a:r>
            <a:r>
              <a:rPr lang="fr-FR" sz="2200" dirty="0"/>
              <a:t>, </a:t>
            </a:r>
            <a:br>
              <a:rPr lang="fr-FR" sz="2200" dirty="0"/>
            </a:br>
            <a:br>
              <a:rPr lang="fr-FR" sz="2200" dirty="0"/>
            </a:br>
            <a:r>
              <a:rPr lang="fr-FR" sz="2200" dirty="0"/>
              <a:t>C’EST</a:t>
            </a:r>
          </a:p>
          <a:p>
            <a:endParaRPr lang="fr-FR" sz="2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200" dirty="0"/>
              <a:t> présenter un </a:t>
            </a:r>
            <a:r>
              <a:rPr lang="fr-FR" sz="2200" b="1" dirty="0"/>
              <a:t>objet-déjà-là</a:t>
            </a:r>
            <a:br>
              <a:rPr lang="fr-FR" sz="2200" dirty="0"/>
            </a:br>
            <a:endParaRPr lang="fr-FR" sz="2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200" dirty="0"/>
              <a:t> donner à voir l’</a:t>
            </a:r>
            <a:r>
              <a:rPr lang="fr-FR" sz="2200" b="1" dirty="0"/>
              <a:t>image figée d’une représentation</a:t>
            </a:r>
            <a:br>
              <a:rPr lang="fr-FR" sz="2200" dirty="0"/>
            </a:br>
            <a:endParaRPr lang="fr-FR" sz="2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200" dirty="0"/>
              <a:t> imposer </a:t>
            </a:r>
            <a:r>
              <a:rPr lang="fr-FR" sz="2200" b="1" dirty="0"/>
              <a:t>sa vision </a:t>
            </a:r>
            <a:r>
              <a:rPr lang="fr-FR" sz="2200" dirty="0"/>
              <a:t>et </a:t>
            </a:r>
            <a:r>
              <a:rPr lang="fr-FR" sz="2200" b="1" dirty="0"/>
              <a:t>son interprétation</a:t>
            </a:r>
          </a:p>
        </p:txBody>
      </p:sp>
    </p:spTree>
    <p:extLst>
      <p:ext uri="{BB962C8B-B14F-4D97-AF65-F5344CB8AC3E}">
        <p14:creationId xmlns:p14="http://schemas.microsoft.com/office/powerpoint/2010/main" val="241166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DAB39D-92FA-4FE0-88F6-0A70FD96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526" y="2710375"/>
            <a:ext cx="7617041" cy="15957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ÉLABORER UNE FRISE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6F930-D507-47F6-9661-CA0B18B93EBC}"/>
              </a:ext>
            </a:extLst>
          </p:cNvPr>
          <p:cNvSpPr/>
          <p:nvPr/>
        </p:nvSpPr>
        <p:spPr>
          <a:xfrm>
            <a:off x="819336" y="2551836"/>
            <a:ext cx="3139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Pour quelles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compétences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2D9A064-044A-40C0-A725-7652F901B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039" cy="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40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À bande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À bande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À bande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872</Words>
  <Application>Microsoft Office PowerPoint</Application>
  <PresentationFormat>Grand écran</PresentationFormat>
  <Paragraphs>278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0" baseType="lpstr">
      <vt:lpstr>Calibri</vt:lpstr>
      <vt:lpstr>Corbel</vt:lpstr>
      <vt:lpstr>inherit</vt:lpstr>
      <vt:lpstr>Wingdings</vt:lpstr>
      <vt:lpstr>À bandes</vt:lpstr>
      <vt:lpstr>La frise   chronologique</vt:lpstr>
      <vt:lpstr>Introduction</vt:lpstr>
      <vt:lpstr>Présentation PowerPoint</vt:lpstr>
      <vt:lpstr>Présentation PowerPoint</vt:lpstr>
      <vt:lpstr>PRÉSENTER</vt:lpstr>
      <vt:lpstr>PRÉSENTER</vt:lpstr>
      <vt:lpstr>Présentation PowerPoint</vt:lpstr>
      <vt:lpstr>REPRÉSENTER</vt:lpstr>
      <vt:lpstr>Présentation PowerPoint</vt:lpstr>
      <vt:lpstr>Élaborer une frise</vt:lpstr>
      <vt:lpstr>Élaborer une frise</vt:lpstr>
      <vt:lpstr>Présentation PowerPoint</vt:lpstr>
      <vt:lpstr>FAIRE Élaborer LA frise</vt:lpstr>
      <vt:lpstr>FAIRE ÉLABORER LA FRISE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CRITÈRE 1ER  - la lisibilité</vt:lpstr>
      <vt:lpstr>AUTRES critères ?</vt:lpstr>
      <vt:lpstr>Présentation PowerPoint</vt:lpstr>
      <vt:lpstr>Une frise, sous quelle forme ?</vt:lpstr>
      <vt:lpstr>Comment représenter le temps littéraire, artistique, culturel ?</vt:lpstr>
      <vt:lpstr>La coupe géologique</vt:lpstr>
      <vt:lpstr>Pour filer la métaphore</vt:lpstr>
      <vt:lpstr>Présentation PowerPoint</vt:lpstr>
      <vt:lpstr>Présentation PowerPoint</vt:lpstr>
      <vt:lpstr>Les espaces numÉriques  pour implanter la frise</vt:lpstr>
      <vt:lpstr>Présentation PowerPoint</vt:lpstr>
      <vt:lpstr>Les espaces numÉriques  pour implanter la frise</vt:lpstr>
      <vt:lpstr>Présentation PowerPoint</vt:lpstr>
      <vt:lpstr>h5p  -  Timeline</vt:lpstr>
      <vt:lpstr>h5p   -    Timeline</vt:lpstr>
      <vt:lpstr>Présentation PowerPoint</vt:lpstr>
      <vt:lpstr>Outils–ressources complémentaires  Quelle utilité ? </vt:lpstr>
      <vt:lpstr>Outils – ressources complémentaires   Quels outils pour quoi faire ?</vt:lpstr>
      <vt:lpstr>Outils – ressources complémentaires   Quels outils pour quoi faire ?</vt:lpstr>
      <vt:lpstr>Outils – ressources complémentaires   travailler et faire travailler l’image</vt:lpstr>
      <vt:lpstr>Présentation PowerPoint</vt:lpstr>
      <vt:lpstr>POUR UNE FRISE CHRONOLOGIQUE INTERACTIVE IDÉALE ?</vt:lpstr>
      <vt:lpstr>Crédits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frise chronologique</dc:title>
  <dc:creator>Marie-Anne Bernolle</dc:creator>
  <cp:lastModifiedBy>Marie-Anne Bernolle</cp:lastModifiedBy>
  <cp:revision>47</cp:revision>
  <dcterms:created xsi:type="dcterms:W3CDTF">2019-03-05T21:31:20Z</dcterms:created>
  <dcterms:modified xsi:type="dcterms:W3CDTF">2019-03-18T20:49:41Z</dcterms:modified>
</cp:coreProperties>
</file>