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12" r:id="rId3"/>
    <p:sldId id="332" r:id="rId4"/>
    <p:sldId id="341" r:id="rId5"/>
    <p:sldId id="339" r:id="rId6"/>
    <p:sldId id="338" r:id="rId7"/>
    <p:sldId id="342" r:id="rId8"/>
    <p:sldId id="340" r:id="rId9"/>
    <p:sldId id="343" r:id="rId10"/>
    <p:sldId id="344" r:id="rId11"/>
    <p:sldId id="347" r:id="rId12"/>
    <p:sldId id="348" r:id="rId13"/>
    <p:sldId id="345" r:id="rId14"/>
    <p:sldId id="346" r:id="rId15"/>
    <p:sldId id="349" r:id="rId16"/>
    <p:sldId id="350" r:id="rId1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8E4E"/>
    <a:srgbClr val="7EACA9"/>
    <a:srgbClr val="80440F"/>
    <a:srgbClr val="CA3B2E"/>
    <a:srgbClr val="4892C7"/>
    <a:srgbClr val="A01832"/>
    <a:srgbClr val="BB454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5"/>
  </p:normalViewPr>
  <p:slideViewPr>
    <p:cSldViewPr snapToGrid="0" snapToObjects="1">
      <p:cViewPr varScale="1">
        <p:scale>
          <a:sx n="98" d="100"/>
          <a:sy n="98" d="100"/>
        </p:scale>
        <p:origin x="1046"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6025D6-B9D9-4D59-B090-AFC64850F163}" type="datetimeFigureOut">
              <a:rPr lang="fr-FR" smtClean="0"/>
              <a:t>07/10/2019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1CD72A-BC4C-49CB-8896-D7ADD00EB1CE}" type="slidenum">
              <a:rPr lang="fr-FR" smtClean="0"/>
              <a:t>‹N°›</a:t>
            </a:fld>
            <a:endParaRPr lang="fr-FR"/>
          </a:p>
        </p:txBody>
      </p:sp>
    </p:spTree>
    <p:extLst>
      <p:ext uri="{BB962C8B-B14F-4D97-AF65-F5344CB8AC3E}">
        <p14:creationId xmlns:p14="http://schemas.microsoft.com/office/powerpoint/2010/main" val="1181846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4054B5B-B3EC-2A42-9686-4818D4AB0C1D}" type="datetimeFigureOut">
              <a:rPr lang="fr-FR" smtClean="0"/>
              <a:t>07/10/2019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44438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4054B5B-B3EC-2A42-9686-4818D4AB0C1D}" type="datetimeFigureOut">
              <a:rPr lang="fr-FR" smtClean="0"/>
              <a:t>07/10/2019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281916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4054B5B-B3EC-2A42-9686-4818D4AB0C1D}" type="datetimeFigureOut">
              <a:rPr lang="fr-FR" smtClean="0"/>
              <a:t>07/10/2019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412134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4054B5B-B3EC-2A42-9686-4818D4AB0C1D}" type="datetimeFigureOut">
              <a:rPr lang="fr-FR" smtClean="0"/>
              <a:t>07/10/2019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3866484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4054B5B-B3EC-2A42-9686-4818D4AB0C1D}" type="datetimeFigureOut">
              <a:rPr lang="fr-FR" smtClean="0"/>
              <a:t>07/10/2019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80831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4054B5B-B3EC-2A42-9686-4818D4AB0C1D}" type="datetimeFigureOut">
              <a:rPr lang="fr-FR" smtClean="0"/>
              <a:t>07/10/2019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418359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4054B5B-B3EC-2A42-9686-4818D4AB0C1D}" type="datetimeFigureOut">
              <a:rPr lang="fr-FR" smtClean="0"/>
              <a:t>07/10/2019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22969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44054B5B-B3EC-2A42-9686-4818D4AB0C1D}" type="datetimeFigureOut">
              <a:rPr lang="fr-FR" smtClean="0"/>
              <a:t>07/10/2019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3680323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054B5B-B3EC-2A42-9686-4818D4AB0C1D}" type="datetimeFigureOut">
              <a:rPr lang="fr-FR" smtClean="0"/>
              <a:t>07/10/2019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413065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4054B5B-B3EC-2A42-9686-4818D4AB0C1D}" type="datetimeFigureOut">
              <a:rPr lang="fr-FR" smtClean="0"/>
              <a:t>07/10/2019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296637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4054B5B-B3EC-2A42-9686-4818D4AB0C1D}" type="datetimeFigureOut">
              <a:rPr lang="fr-FR" smtClean="0"/>
              <a:t>07/10/2019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9C786F-895D-614D-BC6A-156F78E37C2C}" type="slidenum">
              <a:rPr lang="fr-FR" smtClean="0"/>
              <a:t>‹N°›</a:t>
            </a:fld>
            <a:endParaRPr lang="fr-FR"/>
          </a:p>
        </p:txBody>
      </p:sp>
    </p:spTree>
    <p:extLst>
      <p:ext uri="{BB962C8B-B14F-4D97-AF65-F5344CB8AC3E}">
        <p14:creationId xmlns:p14="http://schemas.microsoft.com/office/powerpoint/2010/main" val="41419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54B5B-B3EC-2A42-9686-4818D4AB0C1D}" type="datetimeFigureOut">
              <a:rPr lang="fr-FR" smtClean="0"/>
              <a:t>07/10/2019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C786F-895D-614D-BC6A-156F78E37C2C}" type="slidenum">
              <a:rPr lang="fr-FR" smtClean="0"/>
              <a:t>‹N°›</a:t>
            </a:fld>
            <a:endParaRPr lang="fr-FR"/>
          </a:p>
        </p:txBody>
      </p:sp>
    </p:spTree>
    <p:extLst>
      <p:ext uri="{BB962C8B-B14F-4D97-AF65-F5344CB8AC3E}">
        <p14:creationId xmlns:p14="http://schemas.microsoft.com/office/powerpoint/2010/main" val="3237993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duscol.education.fr/cid130373/operation-un-livre-pour-les-vacances-edition-2019.html#lien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66700" y="254197"/>
            <a:ext cx="6493577" cy="1073435"/>
          </a:xfrm>
          <a:prstGeom prst="rect">
            <a:avLst/>
          </a:prstGeom>
          <a:noFill/>
        </p:spPr>
        <p:txBody>
          <a:bodyPr wrap="square" rtlCol="0">
            <a:spAutoFit/>
          </a:bodyPr>
          <a:lstStyle/>
          <a:p>
            <a:r>
              <a:rPr lang="fr-FR" sz="3100" b="1" dirty="0">
                <a:solidFill>
                  <a:srgbClr val="7030A0"/>
                </a:solidFill>
                <a:latin typeface="Cambria"/>
                <a:cs typeface="Cambria"/>
              </a:rPr>
              <a:t>LEXIQUE, CULTURE ET FABLES</a:t>
            </a:r>
          </a:p>
          <a:p>
            <a:r>
              <a:rPr lang="fr-FR" sz="3100" b="1" dirty="0">
                <a:solidFill>
                  <a:srgbClr val="7030A0"/>
                </a:solidFill>
                <a:latin typeface="Cambria"/>
                <a:cs typeface="Cambria"/>
              </a:rPr>
              <a:t>Liaison CM2-6</a:t>
            </a:r>
            <a:r>
              <a:rPr lang="fr-FR" sz="3100" b="1" baseline="30000" dirty="0">
                <a:solidFill>
                  <a:srgbClr val="7030A0"/>
                </a:solidFill>
                <a:latin typeface="Cambria"/>
                <a:cs typeface="Cambria"/>
              </a:rPr>
              <a:t>ème</a:t>
            </a:r>
            <a:endParaRPr lang="fr-FR" sz="3100" dirty="0">
              <a:solidFill>
                <a:srgbClr val="7030A0"/>
              </a:solidFill>
              <a:latin typeface="Cambria"/>
              <a:cs typeface="Cambria"/>
            </a:endParaRPr>
          </a:p>
        </p:txBody>
      </p:sp>
      <p:sp>
        <p:nvSpPr>
          <p:cNvPr id="6" name="ZoneTexte 5"/>
          <p:cNvSpPr txBox="1"/>
          <p:nvPr/>
        </p:nvSpPr>
        <p:spPr>
          <a:xfrm>
            <a:off x="2590801" y="6296027"/>
            <a:ext cx="6372224" cy="307777"/>
          </a:xfrm>
          <a:prstGeom prst="rect">
            <a:avLst/>
          </a:prstGeom>
          <a:noFill/>
        </p:spPr>
        <p:txBody>
          <a:bodyPr wrap="square" rtlCol="0">
            <a:spAutoFit/>
          </a:bodyPr>
          <a:lstStyle/>
          <a:p>
            <a:r>
              <a:rPr lang="fr-FR" sz="1400" dirty="0">
                <a:solidFill>
                  <a:srgbClr val="7030A0"/>
                </a:solidFill>
              </a:rPr>
              <a:t>                                                                                 Académie de Versailles – Sophie </a:t>
            </a:r>
            <a:r>
              <a:rPr lang="fr-FR" sz="1400" dirty="0" err="1">
                <a:solidFill>
                  <a:srgbClr val="7030A0"/>
                </a:solidFill>
              </a:rPr>
              <a:t>Gauyet</a:t>
            </a:r>
            <a:endParaRPr lang="fr-FR" sz="1400" dirty="0">
              <a:solidFill>
                <a:srgbClr val="7030A0"/>
              </a:solidFill>
            </a:endParaRPr>
          </a:p>
        </p:txBody>
      </p:sp>
      <p:pic>
        <p:nvPicPr>
          <p:cNvPr id="1026" name="Picture 2" descr="https://tse4.mm.bing.net/th?id=OIP.QUli6nBZ-TSV6TRjkvTF0wHaK4&amp;pid=Api&amp;P=0&amp;w=300&amp;h=300">
            <a:extLst>
              <a:ext uri="{FF2B5EF4-FFF2-40B4-BE49-F238E27FC236}">
                <a16:creationId xmlns:a16="http://schemas.microsoft.com/office/drawing/2014/main" id="{8551305C-2AC0-4CA6-9C87-3FAE6BEBD4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496" y="1209040"/>
            <a:ext cx="3550002" cy="4489623"/>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55B11028-1ECE-CA45-A84F-503C29A188BE}"/>
              </a:ext>
            </a:extLst>
          </p:cNvPr>
          <p:cNvSpPr txBox="1"/>
          <p:nvPr/>
        </p:nvSpPr>
        <p:spPr>
          <a:xfrm>
            <a:off x="266700" y="1775530"/>
            <a:ext cx="4067164" cy="784830"/>
          </a:xfrm>
          <a:prstGeom prst="rect">
            <a:avLst/>
          </a:prstGeom>
          <a:noFill/>
        </p:spPr>
        <p:txBody>
          <a:bodyPr wrap="square" rtlCol="0">
            <a:spAutoFit/>
          </a:bodyPr>
          <a:lstStyle/>
          <a:p>
            <a:pPr>
              <a:spcAft>
                <a:spcPts val="600"/>
              </a:spcAft>
            </a:pPr>
            <a:r>
              <a:rPr lang="fr-FR" sz="2000" b="1" dirty="0">
                <a:solidFill>
                  <a:schemeClr val="bg1">
                    <a:lumMod val="50000"/>
                  </a:schemeClr>
                </a:solidFill>
                <a:latin typeface="Cambria"/>
                <a:cs typeface="Cambria"/>
              </a:rPr>
              <a:t> </a:t>
            </a:r>
          </a:p>
          <a:p>
            <a:pPr>
              <a:spcAft>
                <a:spcPts val="600"/>
              </a:spcAft>
            </a:pPr>
            <a:endParaRPr lang="fr-FR" sz="2000" b="1" dirty="0">
              <a:solidFill>
                <a:schemeClr val="bg1">
                  <a:lumMod val="50000"/>
                </a:schemeClr>
              </a:solidFill>
              <a:latin typeface="Cambria"/>
              <a:cs typeface="Cambria"/>
            </a:endParaRPr>
          </a:p>
        </p:txBody>
      </p:sp>
      <p:sp>
        <p:nvSpPr>
          <p:cNvPr id="2" name="Rectangle 1">
            <a:extLst>
              <a:ext uri="{FF2B5EF4-FFF2-40B4-BE49-F238E27FC236}">
                <a16:creationId xmlns:a16="http://schemas.microsoft.com/office/drawing/2014/main" id="{FC24A74C-3C32-444E-929A-BD7C133982E8}"/>
              </a:ext>
            </a:extLst>
          </p:cNvPr>
          <p:cNvSpPr/>
          <p:nvPr/>
        </p:nvSpPr>
        <p:spPr>
          <a:xfrm rot="10800000" flipV="1">
            <a:off x="133361" y="4897770"/>
            <a:ext cx="3910188" cy="830997"/>
          </a:xfrm>
          <a:prstGeom prst="rect">
            <a:avLst/>
          </a:prstGeom>
        </p:spPr>
        <p:txBody>
          <a:bodyPr wrap="square">
            <a:spAutoFit/>
          </a:bodyPr>
          <a:lstStyle/>
          <a:p>
            <a:r>
              <a:rPr lang="fr-FR" sz="2400" dirty="0">
                <a:solidFill>
                  <a:srgbClr val="C00000"/>
                </a:solidFill>
                <a:sym typeface="Wingdings"/>
              </a:rPr>
              <a:t>Fiches EDUSCOL </a:t>
            </a:r>
          </a:p>
          <a:p>
            <a:r>
              <a:rPr lang="fr-FR" sz="2400" dirty="0">
                <a:solidFill>
                  <a:srgbClr val="C00000"/>
                </a:solidFill>
                <a:sym typeface="Wingdings"/>
              </a:rPr>
              <a:t>Lexique et Culture Cycle 3  </a:t>
            </a:r>
          </a:p>
        </p:txBody>
      </p:sp>
      <p:sp>
        <p:nvSpPr>
          <p:cNvPr id="8" name="ZoneTexte 7">
            <a:extLst>
              <a:ext uri="{FF2B5EF4-FFF2-40B4-BE49-F238E27FC236}">
                <a16:creationId xmlns:a16="http://schemas.microsoft.com/office/drawing/2014/main" id="{35022581-60A0-43ED-81F5-398D39D9ED21}"/>
              </a:ext>
            </a:extLst>
          </p:cNvPr>
          <p:cNvSpPr txBox="1"/>
          <p:nvPr/>
        </p:nvSpPr>
        <p:spPr>
          <a:xfrm>
            <a:off x="133361" y="2282475"/>
            <a:ext cx="4571989" cy="2862322"/>
          </a:xfrm>
          <a:prstGeom prst="rect">
            <a:avLst/>
          </a:prstGeom>
          <a:noFill/>
        </p:spPr>
        <p:txBody>
          <a:bodyPr wrap="square" rtlCol="0">
            <a:spAutoFit/>
          </a:bodyPr>
          <a:lstStyle/>
          <a:p>
            <a:r>
              <a:rPr lang="fr-FR" sz="2000" b="1" dirty="0">
                <a:solidFill>
                  <a:srgbClr val="7030A0"/>
                </a:solidFill>
                <a:latin typeface="Cambria"/>
                <a:cs typeface="Cambria"/>
              </a:rPr>
              <a:t>✓ Travailler le lexique</a:t>
            </a:r>
          </a:p>
          <a:p>
            <a:endParaRPr lang="fr-FR" sz="2000" b="1" dirty="0">
              <a:solidFill>
                <a:srgbClr val="7030A0"/>
              </a:solidFill>
              <a:latin typeface="Cambria"/>
              <a:cs typeface="Cambria"/>
            </a:endParaRPr>
          </a:p>
          <a:p>
            <a:r>
              <a:rPr lang="fr-FR" sz="2000" b="1" dirty="0">
                <a:solidFill>
                  <a:srgbClr val="7030A0"/>
                </a:solidFill>
                <a:latin typeface="Cambria"/>
                <a:cs typeface="Cambria"/>
              </a:rPr>
              <a:t>✓ Dire et mettre en scène le lexique</a:t>
            </a:r>
          </a:p>
          <a:p>
            <a:endParaRPr lang="fr-FR" sz="2000" b="1" dirty="0">
              <a:solidFill>
                <a:srgbClr val="7030A0"/>
              </a:solidFill>
              <a:latin typeface="Cambria"/>
              <a:cs typeface="Cambria"/>
            </a:endParaRPr>
          </a:p>
          <a:p>
            <a:r>
              <a:rPr lang="fr-FR" sz="2000" b="1" dirty="0">
                <a:solidFill>
                  <a:srgbClr val="7030A0"/>
                </a:solidFill>
                <a:latin typeface="Cambria"/>
                <a:cs typeface="Cambria"/>
              </a:rPr>
              <a:t>✓ Tisser des liens avec des textes antiques</a:t>
            </a:r>
          </a:p>
          <a:p>
            <a:endParaRPr lang="fr-FR" sz="2000" b="1" dirty="0">
              <a:solidFill>
                <a:srgbClr val="7030A0"/>
              </a:solidFill>
              <a:latin typeface="Cambria"/>
              <a:cs typeface="Cambria"/>
            </a:endParaRPr>
          </a:p>
          <a:p>
            <a:endParaRPr lang="fr-FR" sz="2000" b="1" dirty="0">
              <a:solidFill>
                <a:srgbClr val="7030A0"/>
              </a:solidFill>
              <a:latin typeface="Cambria"/>
              <a:cs typeface="Cambria"/>
            </a:endParaRPr>
          </a:p>
          <a:p>
            <a:endParaRPr lang="fr-FR" sz="2000" b="1" dirty="0">
              <a:solidFill>
                <a:srgbClr val="7030A0"/>
              </a:solidFill>
              <a:latin typeface="Cambria"/>
              <a:cs typeface="Cambria"/>
            </a:endParaRPr>
          </a:p>
        </p:txBody>
      </p:sp>
    </p:spTree>
    <p:extLst>
      <p:ext uri="{BB962C8B-B14F-4D97-AF65-F5344CB8AC3E}">
        <p14:creationId xmlns:p14="http://schemas.microsoft.com/office/powerpoint/2010/main" val="2437414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57983"/>
            <a:ext cx="8585736" cy="6878806"/>
          </a:xfrm>
          <a:prstGeom prst="rect">
            <a:avLst/>
          </a:prstGeom>
          <a:noFill/>
        </p:spPr>
        <p:txBody>
          <a:bodyPr wrap="square" rtlCol="0">
            <a:spAutoFit/>
          </a:bodyPr>
          <a:lstStyle/>
          <a:p>
            <a:r>
              <a:rPr lang="fr-FR" sz="2800" b="1" dirty="0">
                <a:solidFill>
                  <a:srgbClr val="CA3B2E"/>
                </a:solidFill>
                <a:latin typeface="Cambria"/>
                <a:cs typeface="Cambria"/>
              </a:rPr>
              <a:t>Du côté des auteurs antiques…</a:t>
            </a:r>
          </a:p>
          <a:p>
            <a:endParaRPr lang="fr-FR" b="1" dirty="0">
              <a:solidFill>
                <a:srgbClr val="CA3B2E"/>
              </a:solidFill>
            </a:endParaRPr>
          </a:p>
          <a:p>
            <a:pPr algn="just"/>
            <a:endParaRPr lang="fr-FR" i="1" dirty="0"/>
          </a:p>
          <a:p>
            <a:pPr algn="just"/>
            <a:r>
              <a:rPr lang="fr-FR" dirty="0">
                <a:solidFill>
                  <a:schemeClr val="accent4">
                    <a:lumMod val="75000"/>
                  </a:schemeClr>
                </a:solidFill>
              </a:rPr>
              <a:t>É</a:t>
            </a:r>
            <a:r>
              <a:rPr lang="x-none" dirty="0">
                <a:solidFill>
                  <a:schemeClr val="accent4">
                    <a:lumMod val="75000"/>
                  </a:schemeClr>
                </a:solidFill>
              </a:rPr>
              <a:t>os au trône d’or enlève Tithon, un humain, semblable par sa beauté aux Immortels. Elle va demander au fils de Cronos qui amasse les nuées qu’il devienne immortel et vive toujours ; Zeus consent par un signe de tête, et il accomplit son désir ; mais </a:t>
            </a:r>
            <a:r>
              <a:rPr lang="fr-FR" dirty="0">
                <a:solidFill>
                  <a:schemeClr val="accent4">
                    <a:lumMod val="75000"/>
                  </a:schemeClr>
                </a:solidFill>
              </a:rPr>
              <a:t>É</a:t>
            </a:r>
            <a:r>
              <a:rPr lang="x-none" dirty="0">
                <a:solidFill>
                  <a:schemeClr val="accent4">
                    <a:lumMod val="75000"/>
                  </a:schemeClr>
                </a:solidFill>
              </a:rPr>
              <a:t>os, l’insensée, ne songe pas à demander pour lui la jeunesse et à le soustraire à la cruelle vieillesse. Aussi longtemps qu’il possède la jeunesse chère à tous, charmé par </a:t>
            </a:r>
            <a:r>
              <a:rPr lang="fr-FR" dirty="0">
                <a:solidFill>
                  <a:schemeClr val="accent4">
                    <a:lumMod val="75000"/>
                  </a:schemeClr>
                </a:solidFill>
              </a:rPr>
              <a:t>É</a:t>
            </a:r>
            <a:r>
              <a:rPr lang="x-none" dirty="0">
                <a:solidFill>
                  <a:schemeClr val="accent4">
                    <a:lumMod val="75000"/>
                  </a:schemeClr>
                </a:solidFill>
              </a:rPr>
              <a:t>os au trône d’or, née au matin, il habite, aux limites de la terre, sur les bords de l’Océan ; mais, dès que les premiers cheveux blancs se répandent de sa belle tête, et que sa barbe blanchit, la vénérable </a:t>
            </a:r>
            <a:r>
              <a:rPr lang="fr-FR" dirty="0">
                <a:solidFill>
                  <a:schemeClr val="accent4">
                    <a:lumMod val="75000"/>
                  </a:schemeClr>
                </a:solidFill>
              </a:rPr>
              <a:t>É</a:t>
            </a:r>
            <a:r>
              <a:rPr lang="x-none" dirty="0">
                <a:solidFill>
                  <a:schemeClr val="accent4">
                    <a:lumMod val="75000"/>
                  </a:schemeClr>
                </a:solidFill>
              </a:rPr>
              <a:t>os s’éloigne de son lit. Elle le nourrit cependant, dans sa demeure, de blé et d’ambroisie, et elle lui donne de beaux vêtements. Mais quand il a atteint l’odieuse vieillesse, sans pouvoir remuer ses membres ni se lever, </a:t>
            </a:r>
            <a:r>
              <a:rPr lang="fr-FR" dirty="0">
                <a:solidFill>
                  <a:schemeClr val="accent4">
                    <a:lumMod val="75000"/>
                  </a:schemeClr>
                </a:solidFill>
              </a:rPr>
              <a:t>É</a:t>
            </a:r>
            <a:r>
              <a:rPr lang="x-none" dirty="0">
                <a:solidFill>
                  <a:schemeClr val="accent4">
                    <a:lumMod val="75000"/>
                  </a:schemeClr>
                </a:solidFill>
              </a:rPr>
              <a:t>os pense que le mieux est de le déposer dans la chambre nuptiale dont elle ferme les portes brillantes. Là, sa voix coule, sans être jamais entendue, et la force n’est plus qui animait autrefois ses membres souples. </a:t>
            </a:r>
            <a:endParaRPr lang="fr-FR" dirty="0">
              <a:solidFill>
                <a:schemeClr val="accent4">
                  <a:lumMod val="75000"/>
                </a:schemeClr>
              </a:solidFill>
            </a:endParaRPr>
          </a:p>
          <a:p>
            <a:pPr algn="just"/>
            <a:endParaRPr lang="fr-FR" sz="1400" dirty="0">
              <a:solidFill>
                <a:schemeClr val="accent4">
                  <a:lumMod val="75000"/>
                </a:schemeClr>
              </a:solidFill>
            </a:endParaRPr>
          </a:p>
          <a:p>
            <a:pPr algn="r"/>
            <a:r>
              <a:rPr lang="fr-FR" i="1" dirty="0">
                <a:solidFill>
                  <a:schemeClr val="accent4">
                    <a:lumMod val="75000"/>
                  </a:schemeClr>
                </a:solidFill>
              </a:rPr>
              <a:t>Hymnes homériques</a:t>
            </a:r>
            <a:r>
              <a:rPr lang="fr-FR" dirty="0">
                <a:solidFill>
                  <a:schemeClr val="accent4">
                    <a:lumMod val="75000"/>
                  </a:schemeClr>
                </a:solidFill>
              </a:rPr>
              <a:t>, « À Aphrodite », vers 218 - 239</a:t>
            </a:r>
          </a:p>
          <a:p>
            <a:pPr algn="just"/>
            <a:endParaRPr lang="fr-FR" i="1" dirty="0"/>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Annie </a:t>
            </a:r>
            <a:r>
              <a:rPr lang="fr-FR" sz="1400" dirty="0" err="1">
                <a:solidFill>
                  <a:srgbClr val="7030A0"/>
                </a:solidFill>
              </a:rPr>
              <a:t>Collognat</a:t>
            </a:r>
            <a:endParaRPr lang="fr-FR" sz="1400" dirty="0">
              <a:solidFill>
                <a:srgbClr val="7030A0"/>
              </a:solidFill>
            </a:endParaRPr>
          </a:p>
        </p:txBody>
      </p:sp>
    </p:spTree>
    <p:extLst>
      <p:ext uri="{BB962C8B-B14F-4D97-AF65-F5344CB8AC3E}">
        <p14:creationId xmlns:p14="http://schemas.microsoft.com/office/powerpoint/2010/main" val="5045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29108"/>
            <a:ext cx="9240253" cy="4478149"/>
          </a:xfrm>
          <a:prstGeom prst="rect">
            <a:avLst/>
          </a:prstGeom>
          <a:noFill/>
        </p:spPr>
        <p:txBody>
          <a:bodyPr wrap="square" rtlCol="0">
            <a:spAutoFit/>
          </a:bodyPr>
          <a:lstStyle/>
          <a:p>
            <a:r>
              <a:rPr lang="fr-FR" sz="2800" b="1" dirty="0">
                <a:solidFill>
                  <a:srgbClr val="CA3B2E"/>
                </a:solidFill>
                <a:latin typeface="Cambria"/>
                <a:cs typeface="Cambria"/>
              </a:rPr>
              <a:t>Du côté des auteurs antiques…</a:t>
            </a:r>
          </a:p>
          <a:p>
            <a:endParaRPr lang="fr-FR" b="1" dirty="0">
              <a:solidFill>
                <a:srgbClr val="CA3B2E"/>
              </a:solidFill>
            </a:endParaRPr>
          </a:p>
          <a:p>
            <a:pPr algn="just"/>
            <a:endParaRPr lang="fr-FR" i="1" dirty="0"/>
          </a:p>
          <a:p>
            <a:r>
              <a:rPr lang="fr-FR" sz="2800" b="1" dirty="0">
                <a:solidFill>
                  <a:srgbClr val="C00000"/>
                </a:solidFill>
              </a:rPr>
              <a:t>fourmi	</a:t>
            </a:r>
            <a:r>
              <a:rPr lang="fr-FR" sz="2800" b="1" dirty="0"/>
              <a:t>	</a:t>
            </a:r>
            <a:r>
              <a:rPr lang="fr-FR" sz="2800" b="1" dirty="0">
                <a:solidFill>
                  <a:srgbClr val="7030A0"/>
                </a:solidFill>
              </a:rPr>
              <a:t>formica 			</a:t>
            </a:r>
            <a:r>
              <a:rPr lang="fr-FR" sz="2800" b="1" dirty="0" err="1">
                <a:solidFill>
                  <a:srgbClr val="1627E1"/>
                </a:solidFill>
              </a:rPr>
              <a:t>μύρμηξ</a:t>
            </a:r>
            <a:r>
              <a:rPr lang="fr-FR" sz="2800" b="1" dirty="0"/>
              <a:t> </a:t>
            </a:r>
            <a:r>
              <a:rPr lang="fr-FR" sz="2800" dirty="0">
                <a:solidFill>
                  <a:schemeClr val="accent4">
                    <a:lumMod val="75000"/>
                  </a:schemeClr>
                </a:solidFill>
              </a:rPr>
              <a:t>(</a:t>
            </a:r>
            <a:r>
              <a:rPr lang="fr-FR" sz="2800" i="1" dirty="0" err="1">
                <a:solidFill>
                  <a:schemeClr val="accent4">
                    <a:lumMod val="75000"/>
                  </a:schemeClr>
                </a:solidFill>
              </a:rPr>
              <a:t>myrmex</a:t>
            </a:r>
            <a:r>
              <a:rPr lang="fr-FR" sz="2800" dirty="0">
                <a:solidFill>
                  <a:schemeClr val="accent4">
                    <a:lumMod val="75000"/>
                  </a:schemeClr>
                </a:solidFill>
              </a:rPr>
              <a:t>)</a:t>
            </a:r>
          </a:p>
          <a:p>
            <a:endParaRPr lang="fr-FR" dirty="0"/>
          </a:p>
          <a:p>
            <a:pPr algn="just"/>
            <a:r>
              <a:rPr lang="fr-FR" i="1" dirty="0">
                <a:solidFill>
                  <a:schemeClr val="accent4">
                    <a:lumMod val="75000"/>
                  </a:schemeClr>
                </a:solidFill>
              </a:rPr>
              <a:t>Frappée par une terrible peste, l’île d’Égine a perdu tous ses habitants ; son roi, Éaque, fils de Jupiter, est désespéré.</a:t>
            </a:r>
          </a:p>
          <a:p>
            <a:pPr algn="just"/>
            <a:r>
              <a:rPr lang="fr-FR" i="1" dirty="0">
                <a:solidFill>
                  <a:schemeClr val="accent4">
                    <a:lumMod val="75000"/>
                  </a:schemeClr>
                </a:solidFill>
              </a:rPr>
              <a:t>Il raconte lui-même la suite des événements.</a:t>
            </a:r>
          </a:p>
          <a:p>
            <a:pPr algn="just"/>
            <a:endParaRPr lang="fr-FR" i="1" dirty="0"/>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Annie </a:t>
            </a:r>
            <a:r>
              <a:rPr lang="fr-FR" sz="1400" dirty="0" err="1">
                <a:solidFill>
                  <a:srgbClr val="7030A0"/>
                </a:solidFill>
              </a:rPr>
              <a:t>Collognat</a:t>
            </a:r>
            <a:endParaRPr lang="fr-FR" sz="1400" dirty="0">
              <a:solidFill>
                <a:srgbClr val="7030A0"/>
              </a:solidFill>
            </a:endParaRPr>
          </a:p>
        </p:txBody>
      </p:sp>
      <p:sp>
        <p:nvSpPr>
          <p:cNvPr id="3" name="Rectangle 2">
            <a:extLst>
              <a:ext uri="{FF2B5EF4-FFF2-40B4-BE49-F238E27FC236}">
                <a16:creationId xmlns:a16="http://schemas.microsoft.com/office/drawing/2014/main" id="{EF3A4A16-5B43-4CC0-BBD8-0EC9CCFC62DA}"/>
              </a:ext>
            </a:extLst>
          </p:cNvPr>
          <p:cNvSpPr/>
          <p:nvPr/>
        </p:nvSpPr>
        <p:spPr>
          <a:xfrm>
            <a:off x="481263" y="3214838"/>
            <a:ext cx="8123722" cy="3139321"/>
          </a:xfrm>
          <a:prstGeom prst="rect">
            <a:avLst/>
          </a:prstGeom>
        </p:spPr>
        <p:txBody>
          <a:bodyPr wrap="square">
            <a:spAutoFit/>
          </a:bodyPr>
          <a:lstStyle/>
          <a:p>
            <a:pPr algn="just"/>
            <a:r>
              <a:rPr lang="fr-FR" dirty="0">
                <a:solidFill>
                  <a:schemeClr val="accent4">
                    <a:lumMod val="75000"/>
                  </a:schemeClr>
                </a:solidFill>
              </a:rPr>
              <a:t>Non loin du palais s'élève un chêne consacré à Jupiter. Il est né d’un gland cueilli dans la forêt de Dodone. Un rare feuillage pare ses antiques rameaux. Là, je vis alors par milliers les fourmis diligentes, traînant avec effort le grain qu’elles avaient ramassé et suivant, dans les rides de l'écorce, de longs et pénibles sentiers. J’en admire le nombre, et je m’écrie : « Ô père des humains, donne-moi pour repeupler cette île déserte un peuple égal en nombre à ces fourmis ! »</a:t>
            </a:r>
          </a:p>
          <a:p>
            <a:pPr algn="just"/>
            <a:r>
              <a:rPr lang="fr-FR" dirty="0">
                <a:solidFill>
                  <a:schemeClr val="accent4">
                    <a:lumMod val="75000"/>
                  </a:schemeClr>
                </a:solidFill>
              </a:rPr>
              <a:t>Alors le chêne robuste s’ébranle et, de ses rameaux qui s’agitent dans le calme des airs, semble sortir une voix inconnue. D’une subite horreur mes sens sont saisis. Mes cheveux se hérissent. Je baise la terre et le chêne avec respect.</a:t>
            </a:r>
          </a:p>
          <a:p>
            <a:pPr algn="just"/>
            <a:r>
              <a:rPr lang="fr-FR" dirty="0">
                <a:solidFill>
                  <a:schemeClr val="accent4">
                    <a:lumMod val="75000"/>
                  </a:schemeClr>
                </a:solidFill>
              </a:rPr>
              <a:t>Je n’ose m’avouer que j’espère… j’espère cependant ; une confiance secrète accompagne mes vœux.</a:t>
            </a:r>
          </a:p>
        </p:txBody>
      </p:sp>
    </p:spTree>
    <p:extLst>
      <p:ext uri="{BB962C8B-B14F-4D97-AF65-F5344CB8AC3E}">
        <p14:creationId xmlns:p14="http://schemas.microsoft.com/office/powerpoint/2010/main" val="3909989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57983"/>
            <a:ext cx="9240253" cy="2508379"/>
          </a:xfrm>
          <a:prstGeom prst="rect">
            <a:avLst/>
          </a:prstGeom>
          <a:noFill/>
        </p:spPr>
        <p:txBody>
          <a:bodyPr wrap="square" rtlCol="0">
            <a:spAutoFit/>
          </a:bodyPr>
          <a:lstStyle/>
          <a:p>
            <a:r>
              <a:rPr lang="fr-FR" sz="2800" b="1" dirty="0">
                <a:solidFill>
                  <a:srgbClr val="CA3B2E"/>
                </a:solidFill>
                <a:latin typeface="Cambria"/>
                <a:cs typeface="Cambria"/>
              </a:rPr>
              <a:t>Du côté des auteurs antiques…</a:t>
            </a:r>
          </a:p>
          <a:p>
            <a:endParaRPr lang="fr-FR" b="1" dirty="0">
              <a:solidFill>
                <a:srgbClr val="CA3B2E"/>
              </a:solidFill>
            </a:endParaRPr>
          </a:p>
          <a:p>
            <a:pPr algn="just"/>
            <a:endParaRPr lang="fr-FR" i="1" dirty="0"/>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Annie </a:t>
            </a:r>
            <a:r>
              <a:rPr lang="fr-FR" sz="1400" dirty="0" err="1">
                <a:solidFill>
                  <a:srgbClr val="7030A0"/>
                </a:solidFill>
              </a:rPr>
              <a:t>Collognat</a:t>
            </a:r>
            <a:endParaRPr lang="fr-FR" sz="1400" dirty="0">
              <a:solidFill>
                <a:srgbClr val="7030A0"/>
              </a:solidFill>
            </a:endParaRPr>
          </a:p>
        </p:txBody>
      </p:sp>
      <p:sp>
        <p:nvSpPr>
          <p:cNvPr id="2" name="Rectangle 1">
            <a:extLst>
              <a:ext uri="{FF2B5EF4-FFF2-40B4-BE49-F238E27FC236}">
                <a16:creationId xmlns:a16="http://schemas.microsoft.com/office/drawing/2014/main" id="{69BBC328-EDCE-45AE-BB5C-0EAC382A58CE}"/>
              </a:ext>
            </a:extLst>
          </p:cNvPr>
          <p:cNvSpPr/>
          <p:nvPr/>
        </p:nvSpPr>
        <p:spPr>
          <a:xfrm>
            <a:off x="202131" y="596766"/>
            <a:ext cx="7652083" cy="5616922"/>
          </a:xfrm>
          <a:prstGeom prst="rect">
            <a:avLst/>
          </a:prstGeom>
        </p:spPr>
        <p:txBody>
          <a:bodyPr wrap="square">
            <a:spAutoFit/>
          </a:bodyPr>
          <a:lstStyle/>
          <a:p>
            <a:pPr algn="just"/>
            <a:r>
              <a:rPr lang="fr-FR" sz="1600" dirty="0">
                <a:solidFill>
                  <a:schemeClr val="accent4">
                    <a:lumMod val="75000"/>
                  </a:schemeClr>
                </a:solidFill>
              </a:rPr>
              <a:t>La nuit a déployé ses voiles. Le sommeil bienfaisant fait oublier les peines du jour. Je crois voir ce même chêne devant mes yeux. C’était le même nombre de rameaux, le même nombre de fourmis, le même mouvement dont l’arbre fut agité. Il faisait pleuvoir autour de lui des légions de ces insectes laborieux que je vis, par degrés, croître, grandir, se lever de la terre, se redresser, perdre leur maigreur, le trop grand nombre de leurs pieds, leur couleur obscure, et revêtir une figure humaine.</a:t>
            </a:r>
          </a:p>
          <a:p>
            <a:pPr algn="just"/>
            <a:r>
              <a:rPr lang="fr-FR" sz="1600" dirty="0">
                <a:solidFill>
                  <a:schemeClr val="accent4">
                    <a:lumMod val="75000"/>
                  </a:schemeClr>
                </a:solidFill>
              </a:rPr>
              <a:t>Je m’éveille, je rejette cette vision, mensonge de la nuit, et j’accuse les dieux qui m’ont promis un vain secours. Cependant un bruit confus retentissait dans le palais. Je croyais entendre des voix humaines dont le son avait presque cessé de frapper mon oreille ; je doutais encore si ce n’était pas la suite des illusions du sommeil. Mon fils Télamon entre avec précipitation et s’écrie :</a:t>
            </a:r>
          </a:p>
          <a:p>
            <a:pPr algn="just"/>
            <a:r>
              <a:rPr lang="fr-FR" sz="1600" dirty="0">
                <a:solidFill>
                  <a:schemeClr val="accent4">
                    <a:lumMod val="75000"/>
                  </a:schemeClr>
                </a:solidFill>
              </a:rPr>
              <a:t>- Viens, mon père, viens voir un prodige qui surpasse ce que l’on peut croire et ce que les dieux t’ont fait espérer.</a:t>
            </a:r>
          </a:p>
          <a:p>
            <a:pPr algn="just"/>
            <a:r>
              <a:rPr lang="fr-FR" sz="1600" dirty="0">
                <a:solidFill>
                  <a:schemeClr val="accent4">
                    <a:lumMod val="75000"/>
                  </a:schemeClr>
                </a:solidFill>
              </a:rPr>
              <a:t>Je sors et j’aperçois les mêmes hommes qu’un songe avait offerts à mon regard. Ils sont dans le même ordre où je les ai vus : je les reconnais, ils s’approchent et me saluent comme leur roi. Je rends des actions de grâces à Jupiter. Je distribue ces hommes nouveaux dans la ville déserte et dans les campagnes dépeuplées de leurs anciens cultivateurs. Je les nomme Myrmidons car ce nom indique bien leur origine.</a:t>
            </a:r>
          </a:p>
          <a:p>
            <a:pPr algn="just"/>
            <a:r>
              <a:rPr lang="fr-FR" sz="1600" dirty="0">
                <a:solidFill>
                  <a:schemeClr val="accent4">
                    <a:lumMod val="75000"/>
                  </a:schemeClr>
                </a:solidFill>
              </a:rPr>
              <a:t>Ils ont conservé les mœurs qu’ils avaient dans leur première nature. C’est une race économe, patiente dans le travail, ardente pour acquérir, et soigneuse de conserver. Égaux en âge, égaux en valeur, ils suivront sans hésiter leurs chefs aux combats.</a:t>
            </a:r>
          </a:p>
          <a:p>
            <a:pPr algn="just"/>
            <a:endParaRPr lang="fr-FR" sz="700" dirty="0">
              <a:solidFill>
                <a:schemeClr val="accent4">
                  <a:lumMod val="75000"/>
                </a:schemeClr>
              </a:solidFill>
            </a:endParaRPr>
          </a:p>
          <a:p>
            <a:pPr algn="r"/>
            <a:r>
              <a:rPr lang="fr-FR" sz="1600" dirty="0">
                <a:solidFill>
                  <a:schemeClr val="accent4">
                    <a:lumMod val="75000"/>
                  </a:schemeClr>
                </a:solidFill>
              </a:rPr>
              <a:t>Ovide, </a:t>
            </a:r>
            <a:r>
              <a:rPr lang="fr-FR" sz="1600" i="1" dirty="0">
                <a:solidFill>
                  <a:schemeClr val="accent4">
                    <a:lumMod val="75000"/>
                  </a:schemeClr>
                </a:solidFill>
              </a:rPr>
              <a:t>Métamorphoses, </a:t>
            </a:r>
            <a:r>
              <a:rPr lang="fr-FR" sz="1600" dirty="0">
                <a:solidFill>
                  <a:schemeClr val="accent4">
                    <a:lumMod val="75000"/>
                  </a:schemeClr>
                </a:solidFill>
              </a:rPr>
              <a:t>livre VII, vers 614 - 658</a:t>
            </a:r>
          </a:p>
        </p:txBody>
      </p:sp>
    </p:spTree>
    <p:extLst>
      <p:ext uri="{BB962C8B-B14F-4D97-AF65-F5344CB8AC3E}">
        <p14:creationId xmlns:p14="http://schemas.microsoft.com/office/powerpoint/2010/main" val="232502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57983"/>
            <a:ext cx="9240253" cy="3493264"/>
          </a:xfrm>
          <a:prstGeom prst="rect">
            <a:avLst/>
          </a:prstGeom>
          <a:noFill/>
        </p:spPr>
        <p:txBody>
          <a:bodyPr wrap="square" rtlCol="0">
            <a:spAutoFit/>
          </a:bodyPr>
          <a:lstStyle/>
          <a:p>
            <a:r>
              <a:rPr lang="fr-FR" sz="2800" b="1" dirty="0">
                <a:solidFill>
                  <a:srgbClr val="CA3B2E"/>
                </a:solidFill>
                <a:latin typeface="Cambria"/>
                <a:cs typeface="Cambria"/>
              </a:rPr>
              <a:t>Du côté des auteurs antiques…</a:t>
            </a:r>
          </a:p>
          <a:p>
            <a:endParaRPr lang="fr-FR" b="1" dirty="0">
              <a:solidFill>
                <a:srgbClr val="CA3B2E"/>
              </a:solidFill>
            </a:endParaRPr>
          </a:p>
          <a:p>
            <a:r>
              <a:rPr lang="fr-FR" sz="2800" b="1" dirty="0">
                <a:solidFill>
                  <a:srgbClr val="C00000"/>
                </a:solidFill>
              </a:rPr>
              <a:t>corbeau</a:t>
            </a:r>
            <a:r>
              <a:rPr lang="fr-FR" sz="2800" b="1" dirty="0"/>
              <a:t>	 </a:t>
            </a:r>
            <a:r>
              <a:rPr lang="fr-FR" sz="2800" b="1" dirty="0" err="1">
                <a:solidFill>
                  <a:srgbClr val="7030A0"/>
                </a:solidFill>
              </a:rPr>
              <a:t>corvus</a:t>
            </a:r>
            <a:r>
              <a:rPr lang="fr-FR" sz="2800" b="1" dirty="0">
                <a:solidFill>
                  <a:srgbClr val="7030A0"/>
                </a:solidFill>
              </a:rPr>
              <a:t> 	</a:t>
            </a:r>
            <a:r>
              <a:rPr lang="fr-FR" sz="2800" b="1" dirty="0">
                <a:solidFill>
                  <a:schemeClr val="accent4">
                    <a:lumMod val="75000"/>
                  </a:schemeClr>
                </a:solidFill>
              </a:rPr>
              <a:t>et </a:t>
            </a:r>
            <a:r>
              <a:rPr lang="fr-FR" sz="2800" b="1" dirty="0"/>
              <a:t> </a:t>
            </a:r>
            <a:r>
              <a:rPr lang="fr-FR" sz="2800" b="1" dirty="0">
                <a:solidFill>
                  <a:srgbClr val="C00000"/>
                </a:solidFill>
              </a:rPr>
              <a:t>corneille	</a:t>
            </a:r>
            <a:r>
              <a:rPr lang="fr-FR" sz="2800" b="1" dirty="0"/>
              <a:t>   </a:t>
            </a:r>
            <a:r>
              <a:rPr lang="fr-FR" sz="2800" b="1" dirty="0" err="1">
                <a:solidFill>
                  <a:srgbClr val="7030A0"/>
                </a:solidFill>
              </a:rPr>
              <a:t>cornix</a:t>
            </a:r>
            <a:r>
              <a:rPr lang="fr-FR" sz="2800" b="1" dirty="0">
                <a:solidFill>
                  <a:srgbClr val="7030A0"/>
                </a:solidFill>
              </a:rPr>
              <a:t> </a:t>
            </a:r>
          </a:p>
          <a:p>
            <a:endParaRPr lang="fr-FR" dirty="0"/>
          </a:p>
          <a:p>
            <a:r>
              <a:rPr lang="fr-FR" i="1" dirty="0">
                <a:solidFill>
                  <a:schemeClr val="accent4">
                    <a:lumMod val="75000"/>
                  </a:schemeClr>
                </a:solidFill>
              </a:rPr>
              <a:t>Ovide mélange deux histoires pour raconter la métamorphose de la corneille et du corbeau.</a:t>
            </a:r>
          </a:p>
          <a:p>
            <a:pPr algn="just"/>
            <a:endParaRPr lang="fr-FR" i="1" dirty="0">
              <a:solidFill>
                <a:schemeClr val="accent4">
                  <a:lumMod val="75000"/>
                </a:schemeClr>
              </a:solidFill>
            </a:endParaRPr>
          </a:p>
          <a:p>
            <a:endParaRPr lang="fr-FR" sz="2400" b="1" dirty="0">
              <a:solidFill>
                <a:schemeClr val="accent4">
                  <a:lumMod val="75000"/>
                </a:schemeClr>
              </a:solidFill>
              <a:latin typeface="Cambria"/>
              <a:cs typeface="Cambria"/>
            </a:endParaRPr>
          </a:p>
          <a:p>
            <a:endParaRPr lang="fr-FR" sz="2400" b="1" dirty="0">
              <a:solidFill>
                <a:schemeClr val="accent4">
                  <a:lumMod val="75000"/>
                </a:schemeClr>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Annie </a:t>
            </a:r>
            <a:r>
              <a:rPr lang="fr-FR" sz="1400" dirty="0" err="1">
                <a:solidFill>
                  <a:srgbClr val="7030A0"/>
                </a:solidFill>
              </a:rPr>
              <a:t>Collognat</a:t>
            </a:r>
            <a:endParaRPr lang="fr-FR" sz="1400" dirty="0">
              <a:solidFill>
                <a:srgbClr val="7030A0"/>
              </a:solidFill>
            </a:endParaRPr>
          </a:p>
        </p:txBody>
      </p:sp>
      <p:sp>
        <p:nvSpPr>
          <p:cNvPr id="3" name="Rectangle 2">
            <a:extLst>
              <a:ext uri="{FF2B5EF4-FFF2-40B4-BE49-F238E27FC236}">
                <a16:creationId xmlns:a16="http://schemas.microsoft.com/office/drawing/2014/main" id="{AA71BF5A-1E8E-424A-829D-90C166899CAD}"/>
              </a:ext>
            </a:extLst>
          </p:cNvPr>
          <p:cNvSpPr/>
          <p:nvPr/>
        </p:nvSpPr>
        <p:spPr>
          <a:xfrm>
            <a:off x="770021" y="1896176"/>
            <a:ext cx="7690585" cy="3970318"/>
          </a:xfrm>
          <a:prstGeom prst="rect">
            <a:avLst/>
          </a:prstGeom>
        </p:spPr>
        <p:txBody>
          <a:bodyPr wrap="square">
            <a:spAutoFit/>
          </a:bodyPr>
          <a:lstStyle/>
          <a:p>
            <a:pPr algn="just"/>
            <a:r>
              <a:rPr lang="fr-FR" dirty="0">
                <a:solidFill>
                  <a:schemeClr val="accent4">
                    <a:lumMod val="75000"/>
                  </a:schemeClr>
                </a:solidFill>
              </a:rPr>
              <a:t>Corbeau trop indiscret, tes plumes sont devenues noires, de blanches qu’elles étaient auparavant. Ton plumage, brillant comme la neige, égalait la blancheur sans tache des colombes. Mais ta langue te perdit ; et, pour n’avoir pu te taire, la couleur de l’ébène couvre maintenant ton plumage argenté.</a:t>
            </a:r>
          </a:p>
          <a:p>
            <a:pPr algn="just"/>
            <a:r>
              <a:rPr lang="fr-FR" dirty="0">
                <a:solidFill>
                  <a:schemeClr val="accent4">
                    <a:lumMod val="75000"/>
                  </a:schemeClr>
                </a:solidFill>
              </a:rPr>
              <a:t>En Thessalie, nulle beauté n’égalait celle de Coronis ; Apollon était amoureux d’elle. Mais l’oiseau qui accompagnait le dieu se fit son surveillant indiscret : il découvrit l’inconstance de Coronis et voulut la révéler. Inexorable témoin d’une faute cachée, il se hâtait de voler vers son maître.</a:t>
            </a:r>
          </a:p>
          <a:p>
            <a:pPr algn="just"/>
            <a:r>
              <a:rPr lang="fr-FR" dirty="0">
                <a:solidFill>
                  <a:schemeClr val="accent4">
                    <a:lumMod val="75000"/>
                  </a:schemeClr>
                </a:solidFill>
              </a:rPr>
              <a:t>La corneille babillarde le suit à tire-d’aile : elle veut savoir le sujet de son voyage ; et quand elle l’a appris, elle dit :</a:t>
            </a:r>
          </a:p>
          <a:p>
            <a:pPr algn="just"/>
            <a:r>
              <a:rPr lang="fr-FR" dirty="0">
                <a:solidFill>
                  <a:schemeClr val="accent4">
                    <a:lumMod val="75000"/>
                  </a:schemeClr>
                </a:solidFill>
              </a:rPr>
              <a:t>- Ton zèle te sera funeste. Écoute : et ne rejette pas mes conseils. Tu vois ce que je suis : je vais t’apprendre ce que j’ai été. J’étais princesse, recherchée par des princes puissants ; tu vois que je mérite quelque considération : mais ma beauté me devint funeste. </a:t>
            </a:r>
          </a:p>
        </p:txBody>
      </p:sp>
    </p:spTree>
    <p:extLst>
      <p:ext uri="{BB962C8B-B14F-4D97-AF65-F5344CB8AC3E}">
        <p14:creationId xmlns:p14="http://schemas.microsoft.com/office/powerpoint/2010/main" val="2918917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57983"/>
            <a:ext cx="9240253" cy="2508379"/>
          </a:xfrm>
          <a:prstGeom prst="rect">
            <a:avLst/>
          </a:prstGeom>
          <a:noFill/>
        </p:spPr>
        <p:txBody>
          <a:bodyPr wrap="square" rtlCol="0">
            <a:spAutoFit/>
          </a:bodyPr>
          <a:lstStyle/>
          <a:p>
            <a:r>
              <a:rPr lang="fr-FR" sz="2800" b="1" dirty="0">
                <a:solidFill>
                  <a:srgbClr val="CA3B2E"/>
                </a:solidFill>
                <a:latin typeface="Cambria"/>
                <a:cs typeface="Cambria"/>
              </a:rPr>
              <a:t>Du côté des auteurs antiques…</a:t>
            </a:r>
          </a:p>
          <a:p>
            <a:endParaRPr lang="fr-FR" b="1" dirty="0">
              <a:solidFill>
                <a:srgbClr val="CA3B2E"/>
              </a:solidFill>
            </a:endParaRPr>
          </a:p>
          <a:p>
            <a:pPr algn="just"/>
            <a:endParaRPr lang="fr-FR" i="1" dirty="0"/>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Annie </a:t>
            </a:r>
            <a:r>
              <a:rPr lang="fr-FR" sz="1400" dirty="0" err="1">
                <a:solidFill>
                  <a:srgbClr val="7030A0"/>
                </a:solidFill>
              </a:rPr>
              <a:t>Collognat</a:t>
            </a:r>
            <a:endParaRPr lang="fr-FR" sz="1400" dirty="0">
              <a:solidFill>
                <a:srgbClr val="7030A0"/>
              </a:solidFill>
            </a:endParaRPr>
          </a:p>
        </p:txBody>
      </p:sp>
      <p:sp>
        <p:nvSpPr>
          <p:cNvPr id="2" name="Rectangle 1">
            <a:extLst>
              <a:ext uri="{FF2B5EF4-FFF2-40B4-BE49-F238E27FC236}">
                <a16:creationId xmlns:a16="http://schemas.microsoft.com/office/drawing/2014/main" id="{69BBC328-EDCE-45AE-BB5C-0EAC382A58CE}"/>
              </a:ext>
            </a:extLst>
          </p:cNvPr>
          <p:cNvSpPr/>
          <p:nvPr/>
        </p:nvSpPr>
        <p:spPr>
          <a:xfrm>
            <a:off x="693019" y="1049154"/>
            <a:ext cx="7161196" cy="5109091"/>
          </a:xfrm>
          <a:prstGeom prst="rect">
            <a:avLst/>
          </a:prstGeom>
        </p:spPr>
        <p:txBody>
          <a:bodyPr wrap="square">
            <a:spAutoFit/>
          </a:bodyPr>
          <a:lstStyle/>
          <a:p>
            <a:pPr algn="just"/>
            <a:r>
              <a:rPr lang="fr-FR" sz="1600" dirty="0">
                <a:solidFill>
                  <a:schemeClr val="accent4">
                    <a:lumMod val="75000"/>
                  </a:schemeClr>
                </a:solidFill>
              </a:rPr>
              <a:t>Un jour que, selon mon habitude, je me promenais le long du rivage, le dieu de la mer me vit et m’aima ; et comme, pour me séduire, il perdait son temps et ses discours flatteurs, il s’irrite, s’enflamme et me poursuit. Je fuyais, m’épuisant en vain à courir sur des sables mobiles et glissants. J’appelais à mon secours et les dieux et les hommes. Aucun mortel n’entendit ma voix. Mais j’étais vierge et une déesse vierge prit ma défense. J’élevais au ciel mes bras suppliants, et mes bras commençaient à se couvrir d’un noir duvet. Je voulais rejeter de mon dos la robe qui m’embarrassait dans ma fuite, et déjà des plumes la remplaçaient, prenaient racine sur mon dos. Je voulais, de mes deux mains, frapper mon sein découvert ; mais déjà je n’avais plus de mains, et mon sein cessait d’être nu. Je courais, mais le sable ne fatiguait plus mes pieds délicats : j'étais portée au-dessus de la terre. Bientôt je m’élevai dans les airs ; et je dus à ma chasteté conservée de devenir la compagne de la chaste Pallas. </a:t>
            </a:r>
          </a:p>
          <a:p>
            <a:pPr algn="just"/>
            <a:r>
              <a:rPr lang="fr-FR" sz="1600" dirty="0">
                <a:solidFill>
                  <a:schemeClr val="accent4">
                    <a:lumMod val="75000"/>
                  </a:schemeClr>
                </a:solidFill>
              </a:rPr>
              <a:t>Ainsi parla la Corneille.</a:t>
            </a:r>
          </a:p>
          <a:p>
            <a:pPr algn="just"/>
            <a:r>
              <a:rPr lang="fr-FR" sz="1600" dirty="0">
                <a:solidFill>
                  <a:schemeClr val="accent4">
                    <a:lumMod val="75000"/>
                  </a:schemeClr>
                </a:solidFill>
              </a:rPr>
              <a:t>- Que les malheurs que tu m'annonces, répondit le Corbeau, n’accablent que toi seule ; pour moi, je méprise ces sinistres conseils.</a:t>
            </a:r>
          </a:p>
          <a:p>
            <a:pPr algn="just"/>
            <a:r>
              <a:rPr lang="fr-FR" sz="1600" dirty="0">
                <a:solidFill>
                  <a:schemeClr val="accent4">
                    <a:lumMod val="75000"/>
                  </a:schemeClr>
                </a:solidFill>
              </a:rPr>
              <a:t>Il dit, et précipitant son vol, il va raconter à son maître qu’il a surpris Coronis avec un jeune Thessalien. Cependant, Apollon punit le Corbeau, qui attendait le prix de son zèle, en lui faisant perdre à jamais la blancheur de son plumage.</a:t>
            </a:r>
          </a:p>
          <a:p>
            <a:pPr algn="just"/>
            <a:endParaRPr lang="fr-FR" sz="600" dirty="0">
              <a:solidFill>
                <a:schemeClr val="accent4">
                  <a:lumMod val="75000"/>
                </a:schemeClr>
              </a:solidFill>
            </a:endParaRPr>
          </a:p>
          <a:p>
            <a:pPr algn="r"/>
            <a:r>
              <a:rPr lang="fr-FR" sz="1600" dirty="0">
                <a:solidFill>
                  <a:schemeClr val="accent4">
                    <a:lumMod val="75000"/>
                  </a:schemeClr>
                </a:solidFill>
              </a:rPr>
              <a:t>Ovide, </a:t>
            </a:r>
            <a:r>
              <a:rPr lang="fr-FR" sz="1600" i="1" dirty="0">
                <a:solidFill>
                  <a:schemeClr val="accent4">
                    <a:lumMod val="75000"/>
                  </a:schemeClr>
                </a:solidFill>
              </a:rPr>
              <a:t>Métamorphoses</a:t>
            </a:r>
            <a:r>
              <a:rPr lang="fr-FR" sz="1600" dirty="0">
                <a:solidFill>
                  <a:schemeClr val="accent4">
                    <a:lumMod val="75000"/>
                  </a:schemeClr>
                </a:solidFill>
              </a:rPr>
              <a:t>, livre II, vers 534 - 632</a:t>
            </a:r>
          </a:p>
        </p:txBody>
      </p:sp>
    </p:spTree>
    <p:extLst>
      <p:ext uri="{BB962C8B-B14F-4D97-AF65-F5344CB8AC3E}">
        <p14:creationId xmlns:p14="http://schemas.microsoft.com/office/powerpoint/2010/main" val="183228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1756" y="29107"/>
            <a:ext cx="8537608" cy="5647700"/>
          </a:xfrm>
          <a:prstGeom prst="rect">
            <a:avLst/>
          </a:prstGeom>
          <a:noFill/>
        </p:spPr>
        <p:txBody>
          <a:bodyPr wrap="square" rtlCol="0">
            <a:spAutoFit/>
          </a:bodyPr>
          <a:lstStyle/>
          <a:p>
            <a:r>
              <a:rPr lang="fr-FR" sz="2800" b="1" dirty="0">
                <a:solidFill>
                  <a:srgbClr val="CA3B2E"/>
                </a:solidFill>
                <a:latin typeface="Cambria"/>
                <a:cs typeface="Cambria"/>
              </a:rPr>
              <a:t>Du côté des auteurs antiques…</a:t>
            </a:r>
          </a:p>
          <a:p>
            <a:endParaRPr lang="fr-FR" b="1" dirty="0">
              <a:solidFill>
                <a:srgbClr val="CA3B2E"/>
              </a:solidFill>
            </a:endParaRPr>
          </a:p>
          <a:p>
            <a:r>
              <a:rPr lang="fr-FR" sz="2800" b="1" dirty="0">
                <a:solidFill>
                  <a:srgbClr val="C00000"/>
                </a:solidFill>
              </a:rPr>
              <a:t>grenouille</a:t>
            </a:r>
            <a:r>
              <a:rPr lang="fr-FR" sz="2800" b="1" dirty="0"/>
              <a:t>		</a:t>
            </a:r>
            <a:r>
              <a:rPr lang="fr-FR" sz="2800" b="1" dirty="0" err="1">
                <a:solidFill>
                  <a:srgbClr val="7030A0"/>
                </a:solidFill>
              </a:rPr>
              <a:t>rana</a:t>
            </a:r>
            <a:endParaRPr lang="fr-FR" sz="2800" b="1" dirty="0">
              <a:solidFill>
                <a:srgbClr val="7030A0"/>
              </a:solidFill>
            </a:endParaRPr>
          </a:p>
          <a:p>
            <a:endParaRPr lang="fr-FR" dirty="0"/>
          </a:p>
          <a:p>
            <a:pPr algn="just"/>
            <a:r>
              <a:rPr lang="fr-FR" i="1" dirty="0">
                <a:solidFill>
                  <a:schemeClr val="accent4">
                    <a:lumMod val="75000"/>
                  </a:schemeClr>
                </a:solidFill>
              </a:rPr>
              <a:t>Fille de Titans, la déesse Latone est la maîtresse de Jupiter, dont elle a deux enfants, Apollon et Artémis. Poursuivie par la colère de Junon, Latone se réfugie en Lycie (Asie mineure) avec ses jumeaux. Arrivée au bord d’un lac, elle demande aux paysans qu’elle rencontre de les laisser boire. </a:t>
            </a:r>
            <a:endParaRPr lang="fr-FR" dirty="0">
              <a:solidFill>
                <a:schemeClr val="accent4">
                  <a:lumMod val="75000"/>
                </a:schemeClr>
              </a:solidFill>
            </a:endParaRPr>
          </a:p>
          <a:p>
            <a:pPr algn="just"/>
            <a:endParaRPr lang="fr-FR" i="1" dirty="0">
              <a:solidFill>
                <a:schemeClr val="accent4">
                  <a:lumMod val="75000"/>
                </a:schemeClr>
              </a:solidFill>
            </a:endParaRPr>
          </a:p>
          <a:p>
            <a:pPr algn="just"/>
            <a:endParaRPr lang="fr-FR" i="1" dirty="0">
              <a:solidFill>
                <a:schemeClr val="accent4">
                  <a:lumMod val="75000"/>
                </a:schemeClr>
              </a:solidFill>
            </a:endParaRPr>
          </a:p>
          <a:p>
            <a:pPr algn="just"/>
            <a:r>
              <a:rPr lang="fr-FR" sz="2000" dirty="0">
                <a:solidFill>
                  <a:schemeClr val="accent4">
                    <a:lumMod val="75000"/>
                  </a:schemeClr>
                </a:solidFill>
              </a:rPr>
              <a:t>Mais ces paysans grossiers refusent de l’écouter, et, sans la moindre émotion, ils repoussent Latone. Bientôt, ils ajoutent les menaces aux insultes : ils lui ordonnent de se retirer sur le champ. Ce n'est pas assez ! Avec leurs mains, avec leurs pieds, ils font exprès de troubler l’eau de l’étang : par pure méchanceté, ils sautent et ressautent partout pour faire remonter la vase.</a:t>
            </a:r>
          </a:p>
          <a:p>
            <a:pPr algn="just"/>
            <a:r>
              <a:rPr lang="fr-FR" sz="2000" dirty="0">
                <a:solidFill>
                  <a:schemeClr val="accent4">
                    <a:lumMod val="75000"/>
                  </a:schemeClr>
                </a:solidFill>
              </a:rPr>
              <a:t>Cependant, la colère a fait oublier sa soif à la déesse ; sans s’abaisser davantage à des prières humiliantes, elle lève ses mains vers le ciel et s'écrie :</a:t>
            </a: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Annie </a:t>
            </a:r>
            <a:r>
              <a:rPr lang="fr-FR" sz="1400" dirty="0" err="1">
                <a:solidFill>
                  <a:srgbClr val="7030A0"/>
                </a:solidFill>
              </a:rPr>
              <a:t>Collognat</a:t>
            </a:r>
            <a:endParaRPr lang="fr-FR" sz="1400" dirty="0">
              <a:solidFill>
                <a:srgbClr val="7030A0"/>
              </a:solidFill>
            </a:endParaRPr>
          </a:p>
        </p:txBody>
      </p:sp>
    </p:spTree>
    <p:extLst>
      <p:ext uri="{BB962C8B-B14F-4D97-AF65-F5344CB8AC3E}">
        <p14:creationId xmlns:p14="http://schemas.microsoft.com/office/powerpoint/2010/main" val="4041708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57982"/>
            <a:ext cx="8941870" cy="6786473"/>
          </a:xfrm>
          <a:prstGeom prst="rect">
            <a:avLst/>
          </a:prstGeom>
          <a:noFill/>
        </p:spPr>
        <p:txBody>
          <a:bodyPr wrap="square" rtlCol="0">
            <a:spAutoFit/>
          </a:bodyPr>
          <a:lstStyle/>
          <a:p>
            <a:r>
              <a:rPr lang="fr-FR" sz="2800" b="1" dirty="0">
                <a:solidFill>
                  <a:srgbClr val="CA3B2E"/>
                </a:solidFill>
                <a:latin typeface="Cambria"/>
                <a:cs typeface="Cambria"/>
              </a:rPr>
              <a:t>Du côté des auteurs antiques…</a:t>
            </a:r>
          </a:p>
          <a:p>
            <a:endParaRPr lang="fr-FR" sz="2800" b="1" dirty="0">
              <a:solidFill>
                <a:srgbClr val="CA3B2E"/>
              </a:solidFill>
              <a:latin typeface="Cambria"/>
              <a:cs typeface="Cambria"/>
            </a:endParaRPr>
          </a:p>
          <a:p>
            <a:endParaRPr lang="fr-FR" sz="2800" b="1" dirty="0">
              <a:solidFill>
                <a:srgbClr val="CA3B2E"/>
              </a:solidFill>
              <a:latin typeface="Cambria"/>
              <a:cs typeface="Cambria"/>
            </a:endParaRPr>
          </a:p>
          <a:p>
            <a:pPr algn="just"/>
            <a:r>
              <a:rPr lang="fr-FR" dirty="0">
                <a:solidFill>
                  <a:schemeClr val="accent4">
                    <a:lumMod val="75000"/>
                  </a:schemeClr>
                </a:solidFill>
              </a:rPr>
              <a:t>- Eh bien ! vivez donc éternellement dans la boue de votre marécage !</a:t>
            </a:r>
          </a:p>
          <a:p>
            <a:pPr algn="just"/>
            <a:r>
              <a:rPr lang="fr-FR" dirty="0">
                <a:solidFill>
                  <a:schemeClr val="accent4">
                    <a:lumMod val="75000"/>
                  </a:schemeClr>
                </a:solidFill>
              </a:rPr>
              <a:t>Déjà son souhait est exaucé. Les paysans plongent dans l’eau. Désormais, c’est leur élément : tantôt ils disparaissent tout au fond, tantôt ils montrent la tête, parfois ils nagent à la surface. Souvent ils se posent sur la rive de l’étang, souvent ils sautent pour rentrer d’un bond dans leur froide demeure aquatique. Sans même avoir honte de leur châtiment, ils exercent encore leur vilaine langue pour continuer à parler grossièrement. Même sous l’eau, on entend leurs cris qui insultent Latone. Mais déjà leur voix est devenue rauque, ils soufflent et leur gorge se gonfle sous l’effort, leur bouche béante se distend en proférant des injures ; leur tête rejoint leurs épaules et leur cou disparaît ; leur dos verdit ; leur ventre, qui constitue désormais la plus grande partie de leur corps, blanchit ; ils bondissent dans la boue du marais. Ce sont des grenouilles !</a:t>
            </a:r>
          </a:p>
          <a:p>
            <a:pPr algn="just"/>
            <a:endParaRPr lang="fr-FR" sz="600" dirty="0">
              <a:solidFill>
                <a:schemeClr val="accent4">
                  <a:lumMod val="75000"/>
                </a:schemeClr>
              </a:solidFill>
            </a:endParaRPr>
          </a:p>
          <a:p>
            <a:pPr algn="r"/>
            <a:r>
              <a:rPr lang="fr-FR" dirty="0">
                <a:solidFill>
                  <a:schemeClr val="accent4">
                    <a:lumMod val="75000"/>
                  </a:schemeClr>
                </a:solidFill>
              </a:rPr>
              <a:t>Ovide, </a:t>
            </a:r>
            <a:r>
              <a:rPr lang="fr-FR" i="1" dirty="0">
                <a:solidFill>
                  <a:schemeClr val="accent4">
                    <a:lumMod val="75000"/>
                  </a:schemeClr>
                </a:solidFill>
              </a:rPr>
              <a:t>Métamorphoses, </a:t>
            </a:r>
            <a:r>
              <a:rPr lang="fr-FR" dirty="0">
                <a:solidFill>
                  <a:schemeClr val="accent4">
                    <a:lumMod val="75000"/>
                  </a:schemeClr>
                </a:solidFill>
              </a:rPr>
              <a:t>Livre VI, vers 361 – 381</a:t>
            </a:r>
          </a:p>
          <a:p>
            <a:endParaRPr lang="fr-FR" b="1" dirty="0">
              <a:solidFill>
                <a:schemeClr val="accent4">
                  <a:lumMod val="75000"/>
                </a:schemeClr>
              </a:solidFill>
            </a:endParaRPr>
          </a:p>
          <a:p>
            <a:pPr algn="just"/>
            <a:endParaRPr lang="fr-FR" i="1" dirty="0"/>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Annie </a:t>
            </a:r>
            <a:r>
              <a:rPr lang="fr-FR" sz="1400" dirty="0" err="1">
                <a:solidFill>
                  <a:srgbClr val="7030A0"/>
                </a:solidFill>
              </a:rPr>
              <a:t>Collognat</a:t>
            </a:r>
            <a:endParaRPr lang="fr-FR" sz="1400" dirty="0">
              <a:solidFill>
                <a:srgbClr val="7030A0"/>
              </a:solidFill>
            </a:endParaRPr>
          </a:p>
        </p:txBody>
      </p:sp>
    </p:spTree>
    <p:extLst>
      <p:ext uri="{BB962C8B-B14F-4D97-AF65-F5344CB8AC3E}">
        <p14:creationId xmlns:p14="http://schemas.microsoft.com/office/powerpoint/2010/main" val="3934112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9509" y="1707077"/>
            <a:ext cx="4773910" cy="4849791"/>
          </a:xfrm>
        </p:spPr>
        <p:txBody>
          <a:bodyPr>
            <a:noAutofit/>
          </a:bodyPr>
          <a:lstStyle/>
          <a:p>
            <a:pPr marL="0" indent="0">
              <a:buNone/>
            </a:pPr>
            <a:r>
              <a:rPr lang="fr-FR" sz="2000" dirty="0">
                <a:solidFill>
                  <a:srgbClr val="BB4545"/>
                </a:solidFill>
                <a:sym typeface="Wingdings"/>
              </a:rPr>
              <a:t> </a:t>
            </a:r>
            <a:r>
              <a:rPr lang="fr-FR" sz="2000" dirty="0">
                <a:solidFill>
                  <a:schemeClr val="accent4">
                    <a:lumMod val="75000"/>
                  </a:schemeClr>
                </a:solidFill>
                <a:sym typeface="Wingdings"/>
              </a:rPr>
              <a:t>Lecture collective de l’introduction</a:t>
            </a:r>
          </a:p>
          <a:p>
            <a:pPr marL="0" indent="0">
              <a:buNone/>
            </a:pPr>
            <a:r>
              <a:rPr lang="fr-FR" sz="2000" dirty="0">
                <a:sym typeface="Wingdings"/>
              </a:rPr>
              <a:t> </a:t>
            </a:r>
            <a:r>
              <a:rPr lang="fr-FR" sz="2000" dirty="0">
                <a:solidFill>
                  <a:schemeClr val="accent4">
                    <a:lumMod val="75000"/>
                  </a:schemeClr>
                </a:solidFill>
                <a:sym typeface="Wingdings"/>
              </a:rPr>
              <a:t>Etymologie, sens et famille de mots:</a:t>
            </a:r>
          </a:p>
          <a:p>
            <a:pPr>
              <a:buFontTx/>
              <a:buChar char="-"/>
            </a:pPr>
            <a:r>
              <a:rPr lang="fr-FR" sz="2000" b="1" dirty="0">
                <a:solidFill>
                  <a:schemeClr val="accent4">
                    <a:lumMod val="75000"/>
                  </a:schemeClr>
                </a:solidFill>
                <a:sym typeface="Wingdings"/>
              </a:rPr>
              <a:t>FABLE </a:t>
            </a:r>
          </a:p>
          <a:p>
            <a:pPr>
              <a:buFontTx/>
              <a:buChar char="-"/>
            </a:pPr>
            <a:r>
              <a:rPr lang="fr-FR" sz="2000" b="1" dirty="0">
                <a:solidFill>
                  <a:schemeClr val="accent4">
                    <a:lumMod val="75000"/>
                  </a:schemeClr>
                </a:solidFill>
                <a:sym typeface="Wingdings"/>
              </a:rPr>
              <a:t>LIVRE</a:t>
            </a:r>
          </a:p>
          <a:p>
            <a:pPr>
              <a:buFontTx/>
              <a:buChar char="-"/>
            </a:pPr>
            <a:r>
              <a:rPr lang="fr-FR" sz="2000" b="1" dirty="0">
                <a:solidFill>
                  <a:schemeClr val="accent4">
                    <a:lumMod val="75000"/>
                  </a:schemeClr>
                </a:solidFill>
                <a:sym typeface="Wingdings"/>
              </a:rPr>
              <a:t>LECTURE</a:t>
            </a:r>
          </a:p>
          <a:p>
            <a:pPr>
              <a:buFontTx/>
              <a:buChar char="-"/>
            </a:pPr>
            <a:r>
              <a:rPr lang="fr-FR" sz="2000" b="1" dirty="0">
                <a:solidFill>
                  <a:schemeClr val="accent4">
                    <a:lumMod val="75000"/>
                  </a:schemeClr>
                </a:solidFill>
                <a:sym typeface="Wingdings"/>
              </a:rPr>
              <a:t>PATRIMOINE </a:t>
            </a:r>
          </a:p>
          <a:p>
            <a:pPr>
              <a:buFontTx/>
              <a:buChar char="-"/>
            </a:pPr>
            <a:r>
              <a:rPr lang="fr-FR" sz="2000" b="1" dirty="0">
                <a:solidFill>
                  <a:schemeClr val="accent4">
                    <a:lumMod val="75000"/>
                  </a:schemeClr>
                </a:solidFill>
                <a:sym typeface="Wingdings"/>
              </a:rPr>
              <a:t>MORALE</a:t>
            </a:r>
          </a:p>
          <a:p>
            <a:pPr>
              <a:buFont typeface="Wingdings" panose="05000000000000000000" pitchFamily="2" charset="2"/>
              <a:buChar char="&amp;"/>
            </a:pPr>
            <a:endParaRPr lang="fr-FR" sz="2000" dirty="0">
              <a:solidFill>
                <a:schemeClr val="accent4">
                  <a:lumMod val="75000"/>
                </a:schemeClr>
              </a:solidFill>
              <a:sym typeface="Wingdings"/>
            </a:endParaRPr>
          </a:p>
          <a:p>
            <a:pPr marL="0" indent="0">
              <a:spcBef>
                <a:spcPts val="0"/>
              </a:spcBef>
              <a:buNone/>
            </a:pPr>
            <a:r>
              <a:rPr lang="fr-FR" sz="2000" dirty="0">
                <a:solidFill>
                  <a:srgbClr val="0070C0"/>
                </a:solidFill>
                <a:sym typeface="Wingdings"/>
              </a:rPr>
              <a:t>Production écrite: arbres à mots </a:t>
            </a:r>
          </a:p>
          <a:p>
            <a:pPr marL="0" indent="0">
              <a:spcBef>
                <a:spcPts val="0"/>
              </a:spcBef>
              <a:buNone/>
            </a:pPr>
            <a:endParaRPr lang="fr-FR" sz="2400" dirty="0">
              <a:solidFill>
                <a:schemeClr val="accent6">
                  <a:lumMod val="75000"/>
                </a:schemeClr>
              </a:solidFill>
              <a:sym typeface="Wingdings"/>
            </a:endParaRPr>
          </a:p>
          <a:p>
            <a:pPr marL="0" indent="0">
              <a:spcBef>
                <a:spcPts val="0"/>
              </a:spcBef>
              <a:buNone/>
            </a:pPr>
            <a:r>
              <a:rPr lang="fr-FR" sz="2000" dirty="0">
                <a:solidFill>
                  <a:srgbClr val="C00000"/>
                </a:solidFill>
                <a:sym typeface="Wingdings"/>
              </a:rPr>
              <a:t>Fiches EDUSCOL </a:t>
            </a:r>
          </a:p>
          <a:p>
            <a:pPr marL="0" indent="0">
              <a:spcBef>
                <a:spcPts val="0"/>
              </a:spcBef>
              <a:buNone/>
            </a:pPr>
            <a:r>
              <a:rPr lang="fr-FR" sz="2000" dirty="0">
                <a:solidFill>
                  <a:srgbClr val="C00000"/>
                </a:solidFill>
                <a:sym typeface="Wingdings"/>
              </a:rPr>
              <a:t>Lexique et Culture Cycle 3  </a:t>
            </a:r>
          </a:p>
          <a:p>
            <a:pPr marL="0" indent="0">
              <a:spcBef>
                <a:spcPts val="0"/>
              </a:spcBef>
              <a:buNone/>
            </a:pPr>
            <a:endParaRPr lang="fr-FR" sz="2000" dirty="0">
              <a:solidFill>
                <a:srgbClr val="0070C0"/>
              </a:solidFill>
              <a:sym typeface="Wingdings"/>
            </a:endParaRPr>
          </a:p>
          <a:p>
            <a:pPr marL="0" indent="0">
              <a:spcBef>
                <a:spcPts val="0"/>
              </a:spcBef>
              <a:buNone/>
            </a:pPr>
            <a:endParaRPr lang="fr-FR" sz="2000" dirty="0">
              <a:solidFill>
                <a:srgbClr val="0070C0"/>
              </a:solidFill>
            </a:endParaRPr>
          </a:p>
        </p:txBody>
      </p:sp>
      <p:sp>
        <p:nvSpPr>
          <p:cNvPr id="4" name="ZoneTexte 3"/>
          <p:cNvSpPr txBox="1"/>
          <p:nvPr/>
        </p:nvSpPr>
        <p:spPr>
          <a:xfrm>
            <a:off x="229509" y="301132"/>
            <a:ext cx="8026400" cy="1446550"/>
          </a:xfrm>
          <a:prstGeom prst="rect">
            <a:avLst/>
          </a:prstGeom>
          <a:noFill/>
        </p:spPr>
        <p:txBody>
          <a:bodyPr wrap="square" rtlCol="0">
            <a:spAutoFit/>
          </a:bodyPr>
          <a:lstStyle/>
          <a:p>
            <a:r>
              <a:rPr lang="fr-FR" sz="3200" b="1" dirty="0">
                <a:solidFill>
                  <a:srgbClr val="7030A0"/>
                </a:solidFill>
                <a:latin typeface="Cambria"/>
                <a:cs typeface="Cambria"/>
              </a:rPr>
              <a:t>Enrichir son lexique </a:t>
            </a:r>
          </a:p>
          <a:p>
            <a:r>
              <a:rPr lang="fr-FR" sz="2400" b="1" dirty="0">
                <a:solidFill>
                  <a:srgbClr val="7030A0"/>
                </a:solidFill>
                <a:latin typeface="Cambria"/>
                <a:cs typeface="Cambria"/>
              </a:rPr>
              <a:t>Activité menée à partir de l’introduction de M. Blanquer</a:t>
            </a:r>
          </a:p>
          <a:p>
            <a:endParaRPr lang="fr-FR" sz="3200" b="1" dirty="0">
              <a:solidFill>
                <a:schemeClr val="accent6">
                  <a:lumMod val="75000"/>
                </a:schemeClr>
              </a:solidFill>
              <a:latin typeface="Cambria"/>
              <a:cs typeface="Cambria"/>
            </a:endParaRPr>
          </a:p>
        </p:txBody>
      </p:sp>
      <p:pic>
        <p:nvPicPr>
          <p:cNvPr id="6" name="Image 5">
            <a:extLst>
              <a:ext uri="{FF2B5EF4-FFF2-40B4-BE49-F238E27FC236}">
                <a16:creationId xmlns:a16="http://schemas.microsoft.com/office/drawing/2014/main" id="{20A2C0CA-10E4-4E64-AD0D-396897956E86}"/>
              </a:ext>
            </a:extLst>
          </p:cNvPr>
          <p:cNvPicPr>
            <a:picLocks noChangeAspect="1"/>
          </p:cNvPicPr>
          <p:nvPr/>
        </p:nvPicPr>
        <p:blipFill>
          <a:blip r:embed="rId2"/>
          <a:stretch>
            <a:fillRect/>
          </a:stretch>
        </p:blipFill>
        <p:spPr>
          <a:xfrm rot="5400000">
            <a:off x="4595198" y="2212200"/>
            <a:ext cx="4068932" cy="3058688"/>
          </a:xfrm>
          <a:prstGeom prst="rect">
            <a:avLst/>
          </a:prstGeom>
        </p:spPr>
      </p:pic>
      <p:sp>
        <p:nvSpPr>
          <p:cNvPr id="7" name="ZoneTexte 6">
            <a:extLst>
              <a:ext uri="{FF2B5EF4-FFF2-40B4-BE49-F238E27FC236}">
                <a16:creationId xmlns:a16="http://schemas.microsoft.com/office/drawing/2014/main" id="{5F035AC2-17A2-EA4B-A800-8C796BF2756B}"/>
              </a:ext>
            </a:extLst>
          </p:cNvPr>
          <p:cNvSpPr txBox="1"/>
          <p:nvPr/>
        </p:nvSpPr>
        <p:spPr>
          <a:xfrm>
            <a:off x="2647950" y="6448425"/>
            <a:ext cx="6266541" cy="307777"/>
          </a:xfrm>
          <a:prstGeom prst="rect">
            <a:avLst/>
          </a:prstGeom>
          <a:noFill/>
        </p:spPr>
        <p:txBody>
          <a:bodyPr wrap="square" rtlCol="0">
            <a:spAutoFit/>
          </a:bodyPr>
          <a:lstStyle/>
          <a:p>
            <a:r>
              <a:rPr lang="fr-FR" sz="1400" dirty="0">
                <a:solidFill>
                  <a:srgbClr val="7030A0"/>
                </a:solidFill>
              </a:rPr>
              <a:t>                                                                                Académie de Versailles – Sophie </a:t>
            </a:r>
            <a:r>
              <a:rPr lang="fr-FR" sz="1400" dirty="0" err="1">
                <a:solidFill>
                  <a:srgbClr val="7030A0"/>
                </a:solidFill>
              </a:rPr>
              <a:t>Gauyet</a:t>
            </a:r>
            <a:endParaRPr lang="fr-FR" sz="1400" dirty="0">
              <a:solidFill>
                <a:srgbClr val="7030A0"/>
              </a:solidFill>
            </a:endParaRPr>
          </a:p>
        </p:txBody>
      </p:sp>
    </p:spTree>
    <p:extLst>
      <p:ext uri="{BB962C8B-B14F-4D97-AF65-F5344CB8AC3E}">
        <p14:creationId xmlns:p14="http://schemas.microsoft.com/office/powerpoint/2010/main" val="198590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675" y="1295400"/>
            <a:ext cx="8881286" cy="5215890"/>
          </a:xfrm>
        </p:spPr>
        <p:txBody>
          <a:bodyPr>
            <a:noAutofit/>
          </a:bodyPr>
          <a:lstStyle/>
          <a:p>
            <a:pPr marL="0" indent="0">
              <a:spcBef>
                <a:spcPts val="0"/>
              </a:spcBef>
              <a:spcAft>
                <a:spcPts val="480"/>
              </a:spcAft>
              <a:buNone/>
            </a:pPr>
            <a:r>
              <a:rPr lang="fr-FR" sz="2000" dirty="0">
                <a:solidFill>
                  <a:srgbClr val="7030A0"/>
                </a:solidFill>
                <a:sym typeface="Wingdings"/>
              </a:rPr>
              <a:t>  </a:t>
            </a:r>
            <a:r>
              <a:rPr lang="fr-FR" sz="2000" dirty="0">
                <a:solidFill>
                  <a:schemeClr val="accent4">
                    <a:lumMod val="75000"/>
                  </a:schemeClr>
                </a:solidFill>
                <a:ea typeface="Calibri" panose="020F0502020204030204" pitchFamily="34" charset="0"/>
                <a:cs typeface="Times New Roman" panose="02020603050405020304" pitchFamily="18" charset="0"/>
              </a:rPr>
              <a:t>Les élèves en petits groupes choisissent et mettent en voix un texte</a:t>
            </a:r>
          </a:p>
          <a:p>
            <a:pPr marL="0" indent="0">
              <a:spcBef>
                <a:spcPts val="0"/>
              </a:spcBef>
              <a:spcAft>
                <a:spcPts val="480"/>
              </a:spcAft>
              <a:buNone/>
            </a:pPr>
            <a:r>
              <a:rPr lang="fr-FR" sz="2000" dirty="0">
                <a:solidFill>
                  <a:schemeClr val="accent4">
                    <a:lumMod val="75000"/>
                  </a:schemeClr>
                </a:solidFill>
                <a:ea typeface="Calibri" panose="020F0502020204030204" pitchFamily="34" charset="0"/>
                <a:cs typeface="Times New Roman" panose="02020603050405020304" pitchFamily="18" charset="0"/>
              </a:rPr>
              <a:t>        précédemment étudié ou non</a:t>
            </a:r>
            <a:r>
              <a:rPr lang="fr-FR" sz="2000" dirty="0">
                <a:solidFill>
                  <a:schemeClr val="accent4">
                    <a:lumMod val="75000"/>
                  </a:schemeClr>
                </a:solidFill>
                <a:latin typeface="+mj-lt"/>
                <a:ea typeface="Calibri" panose="020F0502020204030204" pitchFamily="34" charset="0"/>
                <a:cs typeface="Times New Roman" panose="02020603050405020304" pitchFamily="18" charset="0"/>
              </a:rPr>
              <a:t>.</a:t>
            </a:r>
            <a:endParaRPr lang="fr-FR" sz="500" dirty="0">
              <a:solidFill>
                <a:schemeClr val="accent4">
                  <a:lumMod val="75000"/>
                </a:schemeClr>
              </a:solidFill>
              <a:latin typeface="+mj-lt"/>
              <a:ea typeface="Calibri" panose="020F0502020204030204" pitchFamily="34" charset="0"/>
              <a:cs typeface="Times New Roman" panose="02020603050405020304" pitchFamily="18" charset="0"/>
            </a:endParaRPr>
          </a:p>
          <a:p>
            <a:pPr>
              <a:spcBef>
                <a:spcPts val="0"/>
              </a:spcBef>
              <a:spcAft>
                <a:spcPts val="480"/>
              </a:spcAft>
              <a:buFont typeface="Wingdings" pitchFamily="2" charset="2"/>
              <a:buChar char="&amp;"/>
            </a:pPr>
            <a:r>
              <a:rPr lang="fr-FR" sz="2000" dirty="0">
                <a:solidFill>
                  <a:schemeClr val="accent4">
                    <a:lumMod val="75000"/>
                  </a:schemeClr>
                </a:solidFill>
                <a:latin typeface="+mj-lt"/>
                <a:ea typeface="Calibri" panose="020F0502020204030204" pitchFamily="34" charset="0"/>
                <a:cs typeface="Times New Roman" panose="02020603050405020304" pitchFamily="18" charset="0"/>
              </a:rPr>
              <a:t>L</a:t>
            </a:r>
            <a:r>
              <a:rPr lang="fr-FR" sz="2000" dirty="0">
                <a:solidFill>
                  <a:schemeClr val="accent4">
                    <a:lumMod val="75000"/>
                  </a:schemeClr>
                </a:solidFill>
                <a:ea typeface="Calibri" panose="020F0502020204030204" pitchFamily="34" charset="0"/>
                <a:cs typeface="Times New Roman" panose="02020603050405020304" pitchFamily="18" charset="0"/>
              </a:rPr>
              <a:t>es élèves justifient leurs choix (texte, intonation, rythme, débit…)</a:t>
            </a:r>
            <a:endParaRPr lang="fr-FR" sz="500" dirty="0">
              <a:solidFill>
                <a:schemeClr val="accent4">
                  <a:lumMod val="75000"/>
                </a:schemeClr>
              </a:solidFill>
              <a:latin typeface="+mj-lt"/>
              <a:ea typeface="Calibri" panose="020F0502020204030204" pitchFamily="34" charset="0"/>
              <a:cs typeface="Times New Roman" panose="02020603050405020304" pitchFamily="18" charset="0"/>
            </a:endParaRPr>
          </a:p>
          <a:p>
            <a:pPr>
              <a:spcBef>
                <a:spcPts val="0"/>
              </a:spcBef>
              <a:spcAft>
                <a:spcPts val="480"/>
              </a:spcAft>
              <a:buFont typeface="Wingdings"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rPr>
              <a:t>Le professeur répond aux questions des élèves de chaque groupe (compréhension, choix d’interprétation), guide et oriente leur choix, corrige la syntaxe et enrichit le lexique des interventions.</a:t>
            </a:r>
          </a:p>
          <a:p>
            <a:pPr marL="457200">
              <a:lnSpc>
                <a:spcPct val="115000"/>
              </a:lnSpc>
              <a:spcBef>
                <a:spcPts val="0"/>
              </a:spcBef>
              <a:spcAft>
                <a:spcPts val="480"/>
              </a:spcAft>
              <a:buFont typeface="Wingdings" panose="05000000000000000000"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rPr>
              <a:t>Chaque groupe passe présenter son texte devant la classe et justifie son interprétation. Sélection d’une interprétation pour l’ensemble de la classe.</a:t>
            </a:r>
          </a:p>
          <a:p>
            <a:pPr marL="457200" algn="just">
              <a:lnSpc>
                <a:spcPct val="115000"/>
              </a:lnSpc>
              <a:spcBef>
                <a:spcPts val="0"/>
              </a:spcBef>
              <a:spcAft>
                <a:spcPts val="480"/>
              </a:spcAft>
              <a:buFont typeface="Wingdings" panose="05000000000000000000" pitchFamily="2" charset="2"/>
              <a:buChar char="&amp;"/>
            </a:pPr>
            <a:r>
              <a:rPr lang="fr-FR" sz="2000" dirty="0">
                <a:solidFill>
                  <a:srgbClr val="0070C0"/>
                </a:solidFill>
                <a:ea typeface="Calibri" panose="020F0502020204030204" pitchFamily="34" charset="0"/>
                <a:cs typeface="Times New Roman" panose="02020603050405020304" pitchFamily="18" charset="0"/>
              </a:rPr>
              <a:t>Production écrite: indications scéniques de l’interprétation sélectionnée.</a:t>
            </a:r>
          </a:p>
          <a:p>
            <a:pPr marL="457200" algn="just">
              <a:lnSpc>
                <a:spcPct val="115000"/>
              </a:lnSpc>
              <a:spcBef>
                <a:spcPts val="0"/>
              </a:spcBef>
              <a:spcAft>
                <a:spcPts val="480"/>
              </a:spcAft>
              <a:buFont typeface="Wingdings" panose="05000000000000000000" pitchFamily="2" charset="2"/>
              <a:buChar char="&amp;"/>
            </a:pPr>
            <a:r>
              <a:rPr lang="fr-FR" sz="2000" dirty="0">
                <a:hlinkClick r:id="rId2"/>
              </a:rPr>
              <a:t>https://eduscol.education.fr/cid130373/operation-un-livre-pour-les-vacances-edition-2019.html#lien1</a:t>
            </a:r>
            <a:r>
              <a:rPr lang="fr-FR" sz="2000" dirty="0"/>
              <a:t> </a:t>
            </a:r>
            <a:r>
              <a:rPr lang="fr-FR" sz="2000" dirty="0">
                <a:solidFill>
                  <a:srgbClr val="0070C0"/>
                </a:solidFill>
              </a:rPr>
              <a:t>(écouter le livre en audio</a:t>
            </a:r>
            <a:r>
              <a:rPr lang="fr-FR" sz="1600" dirty="0">
                <a:solidFill>
                  <a:srgbClr val="0070C0"/>
                </a:solidFill>
              </a:rPr>
              <a:t>)</a:t>
            </a:r>
            <a:endParaRPr lang="fr-FR" sz="1600" dirty="0">
              <a:solidFill>
                <a:srgbClr val="0070C0"/>
              </a:solidFill>
              <a:sym typeface="Wingdings"/>
            </a:endParaRPr>
          </a:p>
          <a:p>
            <a:pPr marL="114300" indent="0" algn="just">
              <a:lnSpc>
                <a:spcPct val="115000"/>
              </a:lnSpc>
              <a:spcBef>
                <a:spcPts val="0"/>
              </a:spcBef>
              <a:spcAft>
                <a:spcPts val="480"/>
              </a:spcAft>
              <a:buNone/>
            </a:pPr>
            <a:r>
              <a:rPr lang="fr-FR" sz="1600" b="1" dirty="0">
                <a:solidFill>
                  <a:srgbClr val="7030A0"/>
                </a:solidFill>
                <a:ea typeface="Calibri" panose="020F0502020204030204" pitchFamily="34" charset="0"/>
                <a:cs typeface="Times New Roman" panose="02020603050405020304" pitchFamily="18" charset="0"/>
              </a:rPr>
              <a:t>Cette activité permet de revoir des textes tout au long de l’année, de les mémoriser, de mettre en relation des textes et de vérifier la bonne compréhension de tous. Elle offre donc à chacun l’élaboration d’une culture textuelle. Elle permet également de travailler la langue. </a:t>
            </a:r>
            <a:endParaRPr lang="fr-FR" sz="1600" b="1" dirty="0">
              <a:solidFill>
                <a:schemeClr val="accent4">
                  <a:lumMod val="75000"/>
                </a:schemeClr>
              </a:solidFill>
              <a:latin typeface="Arial" panose="020B0604020202020204" pitchFamily="34" charset="0"/>
              <a:ea typeface="Calibri" panose="020F0502020204030204" pitchFamily="34" charset="0"/>
              <a:cs typeface="Times New Roman" panose="02020603050405020304" pitchFamily="18" charset="0"/>
            </a:endParaRPr>
          </a:p>
        </p:txBody>
      </p:sp>
      <p:sp>
        <p:nvSpPr>
          <p:cNvPr id="4" name="ZoneTexte 3"/>
          <p:cNvSpPr txBox="1"/>
          <p:nvPr/>
        </p:nvSpPr>
        <p:spPr>
          <a:xfrm>
            <a:off x="196039" y="-61460"/>
            <a:ext cx="5766611" cy="1523494"/>
          </a:xfrm>
          <a:prstGeom prst="rect">
            <a:avLst/>
          </a:prstGeom>
          <a:noFill/>
        </p:spPr>
        <p:txBody>
          <a:bodyPr wrap="square" rtlCol="0">
            <a:spAutoFit/>
          </a:bodyPr>
          <a:lstStyle/>
          <a:p>
            <a:r>
              <a:rPr lang="fr-FR" sz="2800" b="1" dirty="0">
                <a:solidFill>
                  <a:srgbClr val="7030A0"/>
                </a:solidFill>
                <a:latin typeface="Cambria"/>
                <a:cs typeface="Cambria"/>
              </a:rPr>
              <a:t>Lire et mettre en scène un texte</a:t>
            </a:r>
          </a:p>
          <a:p>
            <a:r>
              <a:rPr lang="fr-FR" sz="2400" b="1" dirty="0">
                <a:solidFill>
                  <a:srgbClr val="7030A0"/>
                </a:solidFill>
                <a:latin typeface="Cambria"/>
                <a:cs typeface="Cambria"/>
              </a:rPr>
              <a:t>Activité orale en AP</a:t>
            </a:r>
            <a:r>
              <a:rPr lang="fr-FR" sz="2400" b="1" dirty="0">
                <a:solidFill>
                  <a:schemeClr val="accent6">
                    <a:lumMod val="75000"/>
                  </a:schemeClr>
                </a:solidFill>
                <a:latin typeface="Cambria"/>
                <a:cs typeface="Cambria"/>
              </a:rPr>
              <a:t> </a:t>
            </a:r>
          </a:p>
          <a:p>
            <a:endParaRPr lang="fr-FR" sz="20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591175" cy="307777"/>
          </a:xfrm>
          <a:prstGeom prst="rect">
            <a:avLst/>
          </a:prstGeom>
          <a:noFill/>
        </p:spPr>
        <p:txBody>
          <a:bodyPr wrap="square" rtlCol="0">
            <a:spAutoFit/>
          </a:bodyPr>
          <a:lstStyle/>
          <a:p>
            <a:r>
              <a:rPr lang="fr-FR" sz="1400" dirty="0">
                <a:solidFill>
                  <a:srgbClr val="7030A0"/>
                </a:solidFill>
              </a:rPr>
              <a:t>                                                             Académie de Versailles – Sophie </a:t>
            </a:r>
            <a:r>
              <a:rPr lang="fr-FR" sz="1400" dirty="0" err="1">
                <a:solidFill>
                  <a:srgbClr val="7030A0"/>
                </a:solidFill>
              </a:rPr>
              <a:t>Gauyet</a:t>
            </a:r>
            <a:endParaRPr lang="fr-FR" sz="1400" dirty="0">
              <a:solidFill>
                <a:srgbClr val="7030A0"/>
              </a:solidFill>
            </a:endParaRPr>
          </a:p>
        </p:txBody>
      </p:sp>
    </p:spTree>
    <p:extLst>
      <p:ext uri="{BB962C8B-B14F-4D97-AF65-F5344CB8AC3E}">
        <p14:creationId xmlns:p14="http://schemas.microsoft.com/office/powerpoint/2010/main" val="1465176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174" y="1647825"/>
            <a:ext cx="8696325" cy="4984552"/>
          </a:xfrm>
        </p:spPr>
        <p:txBody>
          <a:bodyPr>
            <a:noAutofit/>
          </a:bodyPr>
          <a:lstStyle/>
          <a:p>
            <a:pPr>
              <a:spcBef>
                <a:spcPts val="0"/>
              </a:spcBef>
              <a:spcAft>
                <a:spcPts val="480"/>
              </a:spcAft>
              <a:buFont typeface="Wingdings" panose="05000000000000000000" pitchFamily="2" charset="2"/>
              <a:buChar char="&amp;"/>
            </a:pPr>
            <a:endParaRPr lang="fr-FR" sz="500" i="1" dirty="0">
              <a:solidFill>
                <a:schemeClr val="accent4">
                  <a:lumMod val="75000"/>
                </a:schemeClr>
              </a:solidFill>
              <a:latin typeface="+mj-lt"/>
              <a:ea typeface="Calibri" panose="020F0502020204030204" pitchFamily="34" charset="0"/>
              <a:cs typeface="Times New Roman" panose="02020603050405020304" pitchFamily="18" charset="0"/>
            </a:endParaRPr>
          </a:p>
          <a:p>
            <a:pPr>
              <a:spcBef>
                <a:spcPts val="0"/>
              </a:spcBef>
              <a:spcAft>
                <a:spcPts val="480"/>
              </a:spcAft>
              <a:buFont typeface="Wingdings" panose="05000000000000000000"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Production d’un court texte</a:t>
            </a:r>
          </a:p>
          <a:p>
            <a:r>
              <a:rPr lang="fr-FR" sz="1600" b="1" dirty="0">
                <a:solidFill>
                  <a:schemeClr val="accent4">
                    <a:lumMod val="75000"/>
                  </a:schemeClr>
                </a:solidFill>
                <a:latin typeface="Cambria"/>
                <a:cs typeface="Cambria"/>
              </a:rPr>
              <a:t>Le professeur pourra s’appuyer sur les fiches </a:t>
            </a:r>
            <a:r>
              <a:rPr lang="fr-FR" sz="1600" b="1" i="1" dirty="0">
                <a:solidFill>
                  <a:schemeClr val="accent4">
                    <a:lumMod val="75000"/>
                  </a:schemeClr>
                </a:solidFill>
                <a:latin typeface="Cambria"/>
                <a:cs typeface="Cambria"/>
              </a:rPr>
              <a:t>Eduscol Lexique et Culture</a:t>
            </a:r>
            <a:r>
              <a:rPr lang="fr-FR" sz="1600" b="1" dirty="0">
                <a:solidFill>
                  <a:schemeClr val="accent4">
                    <a:lumMod val="75000"/>
                  </a:schemeClr>
                </a:solidFill>
                <a:latin typeface="Cambria"/>
                <a:cs typeface="Cambria"/>
              </a:rPr>
              <a:t>  pour étudier une notion évoquée ou un mot particulier apparaissant dans les fables. </a:t>
            </a:r>
          </a:p>
          <a:p>
            <a:r>
              <a:rPr lang="fr-FR" sz="1600" b="1" dirty="0">
                <a:solidFill>
                  <a:srgbClr val="CA3B2E"/>
                </a:solidFill>
                <a:latin typeface="Cambria"/>
                <a:cs typeface="Cambria"/>
              </a:rPr>
              <a:t>Exemple 1: La cigale et la fourmi</a:t>
            </a:r>
          </a:p>
          <a:p>
            <a:r>
              <a:rPr lang="fr-FR" sz="1600" b="1" dirty="0">
                <a:solidFill>
                  <a:srgbClr val="7030A0"/>
                </a:solidFill>
                <a:latin typeface="Cambria"/>
                <a:cs typeface="Cambria"/>
              </a:rPr>
              <a:t>Fable, voix</a:t>
            </a:r>
            <a:endParaRPr lang="fr-FR" sz="1600" dirty="0">
              <a:solidFill>
                <a:schemeClr val="accent4">
                  <a:lumMod val="75000"/>
                </a:schemeClr>
              </a:solidFill>
              <a:latin typeface="Cambria"/>
              <a:cs typeface="Cambria"/>
            </a:endParaRPr>
          </a:p>
          <a:p>
            <a:r>
              <a:rPr lang="fr-FR" sz="1600" b="1" dirty="0">
                <a:solidFill>
                  <a:srgbClr val="CA3B2E"/>
                </a:solidFill>
                <a:latin typeface="Cambria"/>
                <a:cs typeface="Cambria"/>
              </a:rPr>
              <a:t>Exemple 2: Le loup et l’agneau </a:t>
            </a:r>
          </a:p>
          <a:p>
            <a:r>
              <a:rPr lang="fr-FR" sz="1600" b="1" dirty="0">
                <a:solidFill>
                  <a:srgbClr val="7030A0"/>
                </a:solidFill>
                <a:latin typeface="Cambria"/>
                <a:cs typeface="Cambria"/>
              </a:rPr>
              <a:t>Autorité, colère, eau</a:t>
            </a:r>
            <a:r>
              <a:rPr lang="fr-FR" sz="1600" dirty="0">
                <a:solidFill>
                  <a:schemeClr val="accent4">
                    <a:lumMod val="75000"/>
                  </a:schemeClr>
                </a:solidFill>
                <a:latin typeface="Cambria"/>
                <a:cs typeface="Cambria"/>
              </a:rPr>
              <a:t>, </a:t>
            </a:r>
            <a:r>
              <a:rPr lang="fr-FR" sz="1600" b="1" dirty="0">
                <a:solidFill>
                  <a:srgbClr val="7030A0"/>
                </a:solidFill>
                <a:latin typeface="Cambria"/>
                <a:cs typeface="Cambria"/>
              </a:rPr>
              <a:t>frère, mère, famille</a:t>
            </a:r>
            <a:endParaRPr lang="fr-FR" sz="1600" dirty="0">
              <a:solidFill>
                <a:schemeClr val="accent4">
                  <a:lumMod val="75000"/>
                </a:schemeClr>
              </a:solidFill>
              <a:latin typeface="Cambria"/>
              <a:cs typeface="Cambria"/>
            </a:endParaRPr>
          </a:p>
          <a:p>
            <a:r>
              <a:rPr lang="fr-FR" sz="1600" b="1" dirty="0">
                <a:solidFill>
                  <a:srgbClr val="CA3B2E"/>
                </a:solidFill>
                <a:latin typeface="Cambria"/>
                <a:cs typeface="Cambria"/>
              </a:rPr>
              <a:t>Exemple 3: Le corbeau et le renard</a:t>
            </a:r>
          </a:p>
          <a:p>
            <a:r>
              <a:rPr lang="fr-FR" sz="1600" b="1" dirty="0">
                <a:solidFill>
                  <a:srgbClr val="7030A0"/>
                </a:solidFill>
                <a:latin typeface="Cambria"/>
                <a:cs typeface="Cambria"/>
              </a:rPr>
              <a:t>Arbre</a:t>
            </a:r>
            <a:r>
              <a:rPr lang="fr-FR" sz="1600" dirty="0">
                <a:solidFill>
                  <a:srgbClr val="7030A0"/>
                </a:solidFill>
                <a:latin typeface="Cambria"/>
                <a:cs typeface="Cambria"/>
              </a:rPr>
              <a:t>,</a:t>
            </a:r>
            <a:r>
              <a:rPr lang="fr-FR" sz="1600" b="1" dirty="0">
                <a:solidFill>
                  <a:srgbClr val="7030A0"/>
                </a:solidFill>
                <a:latin typeface="Cambria"/>
                <a:cs typeface="Cambria"/>
              </a:rPr>
              <a:t> ruse, voix</a:t>
            </a:r>
            <a:endParaRPr lang="fr-FR" sz="1600" dirty="0">
              <a:solidFill>
                <a:schemeClr val="accent4">
                  <a:lumMod val="75000"/>
                </a:schemeClr>
              </a:solidFill>
              <a:latin typeface="Cambria"/>
              <a:cs typeface="Cambria"/>
            </a:endParaRPr>
          </a:p>
          <a:p>
            <a:r>
              <a:rPr lang="fr-FR" sz="1600" b="1" dirty="0">
                <a:solidFill>
                  <a:srgbClr val="CA3B2E"/>
                </a:solidFill>
                <a:latin typeface="Cambria"/>
                <a:cs typeface="Cambria"/>
              </a:rPr>
              <a:t>Exemple 4: La grenouille qui se veut aussi grosse que le </a:t>
            </a:r>
            <a:r>
              <a:rPr lang="fr-FR" sz="1600" b="1" dirty="0" err="1">
                <a:solidFill>
                  <a:srgbClr val="CA3B2E"/>
                </a:solidFill>
                <a:latin typeface="Cambria"/>
                <a:cs typeface="Cambria"/>
              </a:rPr>
              <a:t>boeuf</a:t>
            </a:r>
            <a:endParaRPr lang="fr-FR" sz="1600" b="1" dirty="0">
              <a:solidFill>
                <a:srgbClr val="CA3B2E"/>
              </a:solidFill>
              <a:latin typeface="Cambria"/>
              <a:cs typeface="Cambria"/>
            </a:endParaRPr>
          </a:p>
          <a:p>
            <a:r>
              <a:rPr lang="fr-FR" sz="1600" b="1" dirty="0">
                <a:solidFill>
                  <a:schemeClr val="accent4">
                    <a:lumMod val="75000"/>
                  </a:schemeClr>
                </a:solidFill>
                <a:latin typeface="Cambria"/>
                <a:cs typeface="Cambria"/>
              </a:rPr>
              <a:t>Prince</a:t>
            </a:r>
          </a:p>
          <a:p>
            <a:endParaRPr lang="fr-FR" sz="1600" dirty="0">
              <a:solidFill>
                <a:schemeClr val="accent4">
                  <a:lumMod val="75000"/>
                </a:schemeClr>
              </a:solidFill>
              <a:latin typeface="Cambria"/>
              <a:cs typeface="Cambria"/>
            </a:endParaRPr>
          </a:p>
          <a:p>
            <a:pPr>
              <a:spcBef>
                <a:spcPts val="0"/>
              </a:spcBef>
              <a:spcAft>
                <a:spcPts val="480"/>
              </a:spcAft>
              <a:buFont typeface="Wingdings" panose="05000000000000000000"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Enregistrement  audio des textes des élèves</a:t>
            </a:r>
          </a:p>
          <a:p>
            <a:pPr>
              <a:spcBef>
                <a:spcPts val="0"/>
              </a:spcBef>
              <a:spcAft>
                <a:spcPts val="480"/>
              </a:spcAft>
              <a:buFont typeface="Wingdings" panose="05000000000000000000"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Production de </a:t>
            </a:r>
            <a:r>
              <a:rPr lang="fr-FR" sz="2000" dirty="0" err="1">
                <a:solidFill>
                  <a:schemeClr val="accent4">
                    <a:lumMod val="75000"/>
                  </a:schemeClr>
                </a:solidFill>
                <a:ea typeface="Calibri" panose="020F0502020204030204" pitchFamily="34" charset="0"/>
                <a:cs typeface="Times New Roman" panose="02020603050405020304" pitchFamily="18" charset="0"/>
                <a:sym typeface="Wingdings"/>
              </a:rPr>
              <a:t>videos</a:t>
            </a: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 : </a:t>
            </a:r>
            <a:r>
              <a:rPr lang="fr-FR" sz="2000" i="1" dirty="0">
                <a:solidFill>
                  <a:schemeClr val="accent4">
                    <a:lumMod val="75000"/>
                  </a:schemeClr>
                </a:solidFill>
                <a:ea typeface="Calibri" panose="020F0502020204030204" pitchFamily="34" charset="0"/>
                <a:cs typeface="Times New Roman" panose="02020603050405020304" pitchFamily="18" charset="0"/>
                <a:sym typeface="Wingdings"/>
              </a:rPr>
              <a:t>Un mot, une </a:t>
            </a:r>
            <a:r>
              <a:rPr lang="fr-FR" sz="2000" i="1" dirty="0" err="1">
                <a:solidFill>
                  <a:schemeClr val="accent4">
                    <a:lumMod val="75000"/>
                  </a:schemeClr>
                </a:solidFill>
                <a:ea typeface="Calibri" panose="020F0502020204030204" pitchFamily="34" charset="0"/>
                <a:cs typeface="Times New Roman" panose="02020603050405020304" pitchFamily="18" charset="0"/>
                <a:sym typeface="Wingdings"/>
              </a:rPr>
              <a:t>video</a:t>
            </a:r>
            <a:r>
              <a:rPr lang="fr-FR" sz="2000" i="1" dirty="0">
                <a:solidFill>
                  <a:schemeClr val="accent4">
                    <a:lumMod val="75000"/>
                  </a:schemeClr>
                </a:solidFill>
                <a:ea typeface="Calibri" panose="020F0502020204030204" pitchFamily="34" charset="0"/>
                <a:cs typeface="Times New Roman" panose="02020603050405020304" pitchFamily="18" charset="0"/>
                <a:sym typeface="Wingdings"/>
              </a:rPr>
              <a:t> </a:t>
            </a: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a:t>
            </a:r>
            <a:r>
              <a:rPr lang="fr-FR" sz="2000" dirty="0" err="1">
                <a:solidFill>
                  <a:schemeClr val="accent4">
                    <a:lumMod val="75000"/>
                  </a:schemeClr>
                </a:solidFill>
                <a:ea typeface="Calibri" panose="020F0502020204030204" pitchFamily="34" charset="0"/>
                <a:cs typeface="Times New Roman" panose="02020603050405020304" pitchFamily="18" charset="0"/>
                <a:sym typeface="Wingdings"/>
              </a:rPr>
              <a:t>cf</a:t>
            </a: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 site </a:t>
            </a:r>
            <a:r>
              <a:rPr lang="fr-FR" sz="2000" i="1" dirty="0" err="1">
                <a:solidFill>
                  <a:schemeClr val="accent4">
                    <a:lumMod val="75000"/>
                  </a:schemeClr>
                </a:solidFill>
                <a:ea typeface="Calibri" panose="020F0502020204030204" pitchFamily="34" charset="0"/>
                <a:cs typeface="Times New Roman" panose="02020603050405020304" pitchFamily="18" charset="0"/>
                <a:sym typeface="Wingdings"/>
              </a:rPr>
              <a:t>Odysseum</a:t>
            </a:r>
            <a:r>
              <a:rPr lang="fr-FR" sz="2000" i="1" dirty="0">
                <a:solidFill>
                  <a:schemeClr val="accent4">
                    <a:lumMod val="75000"/>
                  </a:schemeClr>
                </a:solidFill>
                <a:ea typeface="Calibri" panose="020F0502020204030204" pitchFamily="34" charset="0"/>
                <a:cs typeface="Times New Roman" panose="02020603050405020304" pitchFamily="18" charset="0"/>
                <a:sym typeface="Wingdings"/>
              </a:rPr>
              <a:t>)</a:t>
            </a:r>
            <a:endParaRPr lang="fr-FR" sz="1600" b="1" i="1" dirty="0">
              <a:solidFill>
                <a:schemeClr val="accent4">
                  <a:lumMod val="75000"/>
                </a:schemeClr>
              </a:solidFill>
              <a:ea typeface="Calibri" panose="020F0502020204030204" pitchFamily="34" charset="0"/>
              <a:cs typeface="Times New Roman" panose="02020603050405020304" pitchFamily="18" charset="0"/>
            </a:endParaRPr>
          </a:p>
          <a:p>
            <a:pPr marL="114300" indent="0" algn="just">
              <a:lnSpc>
                <a:spcPct val="115000"/>
              </a:lnSpc>
              <a:spcBef>
                <a:spcPts val="0"/>
              </a:spcBef>
              <a:spcAft>
                <a:spcPts val="480"/>
              </a:spcAft>
              <a:buNone/>
            </a:pPr>
            <a:endParaRPr lang="fr-FR" sz="1600" b="1" dirty="0">
              <a:solidFill>
                <a:schemeClr val="accent4">
                  <a:lumMod val="75000"/>
                </a:schemeClr>
              </a:solidFill>
              <a:latin typeface="Arial" panose="020B0604020202020204" pitchFamily="34" charset="0"/>
              <a:ea typeface="Calibri" panose="020F0502020204030204" pitchFamily="34" charset="0"/>
              <a:cs typeface="Times New Roman" panose="02020603050405020304" pitchFamily="18" charset="0"/>
            </a:endParaRPr>
          </a:p>
        </p:txBody>
      </p:sp>
      <p:sp>
        <p:nvSpPr>
          <p:cNvPr id="4" name="ZoneTexte 3"/>
          <p:cNvSpPr txBox="1"/>
          <p:nvPr/>
        </p:nvSpPr>
        <p:spPr>
          <a:xfrm>
            <a:off x="190500" y="71890"/>
            <a:ext cx="8239125" cy="1200329"/>
          </a:xfrm>
          <a:prstGeom prst="rect">
            <a:avLst/>
          </a:prstGeom>
          <a:noFill/>
        </p:spPr>
        <p:txBody>
          <a:bodyPr wrap="square" rtlCol="0">
            <a:spAutoFit/>
          </a:bodyPr>
          <a:lstStyle/>
          <a:p>
            <a:r>
              <a:rPr lang="fr-FR" sz="2800" b="1" dirty="0">
                <a:solidFill>
                  <a:srgbClr val="7030A0"/>
                </a:solidFill>
                <a:latin typeface="Cambria"/>
                <a:cs typeface="Cambria"/>
              </a:rPr>
              <a:t> </a:t>
            </a:r>
            <a:r>
              <a:rPr lang="fr-FR" sz="2800" b="1" dirty="0">
                <a:solidFill>
                  <a:srgbClr val="CA3B2E"/>
                </a:solidFill>
                <a:latin typeface="Cambria"/>
                <a:cs typeface="Cambria"/>
              </a:rPr>
              <a:t>Dire et mettre en scène le lexique (1) </a:t>
            </a:r>
          </a:p>
          <a:p>
            <a:r>
              <a:rPr lang="fr-FR" sz="2000" b="1" dirty="0">
                <a:solidFill>
                  <a:srgbClr val="CA3B2E"/>
                </a:solidFill>
                <a:latin typeface="Cambria"/>
                <a:cs typeface="Cambria"/>
              </a:rPr>
              <a:t> Focus sur un mot-clé d’une fable de Jean de La Fontaine</a:t>
            </a:r>
          </a:p>
          <a:p>
            <a:r>
              <a:rPr lang="fr-FR" sz="2400" b="1" dirty="0">
                <a:solidFill>
                  <a:srgbClr val="CA3B2E"/>
                </a:solidFill>
                <a:latin typeface="Cambria"/>
                <a:cs typeface="Cambria"/>
              </a:rPr>
              <a:t> </a:t>
            </a:r>
            <a:r>
              <a:rPr lang="fr-FR" b="1" dirty="0">
                <a:solidFill>
                  <a:srgbClr val="CA3B2E"/>
                </a:solidFill>
                <a:latin typeface="Cambria"/>
                <a:cs typeface="Cambria"/>
              </a:rPr>
              <a:t>Activité orale en AP</a:t>
            </a: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324600"/>
            <a:ext cx="6029325" cy="307777"/>
          </a:xfrm>
          <a:prstGeom prst="rect">
            <a:avLst/>
          </a:prstGeom>
          <a:noFill/>
        </p:spPr>
        <p:txBody>
          <a:bodyPr wrap="square" rtlCol="0">
            <a:spAutoFit/>
          </a:bodyPr>
          <a:lstStyle/>
          <a:p>
            <a:r>
              <a:rPr lang="fr-FR" sz="1400" dirty="0">
                <a:solidFill>
                  <a:srgbClr val="7030A0"/>
                </a:solidFill>
              </a:rPr>
              <a:t>                                                                       Académie de Versailles – Sophie </a:t>
            </a:r>
            <a:r>
              <a:rPr lang="fr-FR" sz="1400" dirty="0" err="1">
                <a:solidFill>
                  <a:srgbClr val="7030A0"/>
                </a:solidFill>
              </a:rPr>
              <a:t>Gauyet</a:t>
            </a:r>
            <a:endParaRPr lang="fr-FR" sz="1400" dirty="0">
              <a:solidFill>
                <a:srgbClr val="7030A0"/>
              </a:solidFill>
            </a:endParaRPr>
          </a:p>
        </p:txBody>
      </p:sp>
    </p:spTree>
    <p:extLst>
      <p:ext uri="{BB962C8B-B14F-4D97-AF65-F5344CB8AC3E}">
        <p14:creationId xmlns:p14="http://schemas.microsoft.com/office/powerpoint/2010/main" val="175203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338" y="57983"/>
            <a:ext cx="9015412" cy="8140690"/>
          </a:xfrm>
          <a:prstGeom prst="rect">
            <a:avLst/>
          </a:prstGeom>
          <a:noFill/>
        </p:spPr>
        <p:txBody>
          <a:bodyPr wrap="square" rtlCol="0">
            <a:spAutoFit/>
          </a:bodyPr>
          <a:lstStyle/>
          <a:p>
            <a:r>
              <a:rPr lang="fr-FR" sz="2800" b="1" dirty="0">
                <a:solidFill>
                  <a:srgbClr val="CA3B2E"/>
                </a:solidFill>
                <a:latin typeface="Cambria"/>
                <a:cs typeface="Cambria"/>
              </a:rPr>
              <a:t>Dire et mettre en scène le lexique (2)</a:t>
            </a:r>
          </a:p>
          <a:p>
            <a:r>
              <a:rPr lang="fr-FR" sz="2400" b="1" dirty="0">
                <a:solidFill>
                  <a:srgbClr val="CA3B2E"/>
                </a:solidFill>
                <a:latin typeface="Cambria"/>
                <a:cs typeface="Cambria"/>
              </a:rPr>
              <a:t>Focus sur le mot :  fable</a:t>
            </a:r>
          </a:p>
          <a:p>
            <a:endParaRPr lang="fr-FR" b="1" dirty="0">
              <a:solidFill>
                <a:schemeClr val="accent4">
                  <a:lumMod val="75000"/>
                </a:schemeClr>
              </a:solidFill>
              <a:latin typeface="Cambria"/>
              <a:cs typeface="Cambria"/>
            </a:endParaRPr>
          </a:p>
          <a:p>
            <a:r>
              <a:rPr lang="fr-FR" b="1" dirty="0">
                <a:solidFill>
                  <a:srgbClr val="7030A0"/>
                </a:solidFill>
                <a:latin typeface="Cambria"/>
                <a:cs typeface="Cambria"/>
              </a:rPr>
              <a:t>Exemple 1: LA CIGALE ET LA FOURMI</a:t>
            </a:r>
          </a:p>
          <a:p>
            <a:endParaRPr lang="fr-FR" b="1" dirty="0">
              <a:solidFill>
                <a:schemeClr val="accent4">
                  <a:lumMod val="75000"/>
                </a:schemeClr>
              </a:solidFill>
              <a:latin typeface="Cambria"/>
              <a:cs typeface="Cambria"/>
            </a:endParaRPr>
          </a:p>
          <a:p>
            <a:r>
              <a:rPr lang="fr-FR" b="1" dirty="0">
                <a:solidFill>
                  <a:schemeClr val="accent4">
                    <a:lumMod val="75000"/>
                  </a:schemeClr>
                </a:solidFill>
                <a:latin typeface="Cambria"/>
                <a:cs typeface="Cambria"/>
              </a:rPr>
              <a:t>Production de texte et mise en voix  à partir de l’étude du mot FABLE</a:t>
            </a:r>
          </a:p>
          <a:p>
            <a:endParaRPr lang="fr-FR" b="1" dirty="0">
              <a:solidFill>
                <a:schemeClr val="accent4">
                  <a:lumMod val="75000"/>
                </a:schemeClr>
              </a:solidFill>
              <a:latin typeface="Cambria"/>
              <a:cs typeface="Cambria"/>
            </a:endParaRPr>
          </a:p>
          <a:p>
            <a:r>
              <a:rPr lang="fr-FR" sz="1600" b="1" dirty="0">
                <a:solidFill>
                  <a:schemeClr val="accent4">
                    <a:lumMod val="75000"/>
                  </a:schemeClr>
                </a:solidFill>
              </a:rPr>
              <a:t>« -Ernestine, récitez-moi votre </a:t>
            </a:r>
            <a:r>
              <a:rPr lang="fr-FR" sz="1600" b="1" dirty="0">
                <a:solidFill>
                  <a:srgbClr val="7030A0"/>
                </a:solidFill>
              </a:rPr>
              <a:t>fable</a:t>
            </a:r>
            <a:r>
              <a:rPr lang="fr-FR" sz="1600" b="1" dirty="0">
                <a:solidFill>
                  <a:schemeClr val="accent4">
                    <a:lumMod val="75000"/>
                  </a:schemeClr>
                </a:solidFill>
              </a:rPr>
              <a:t> !</a:t>
            </a:r>
            <a:endParaRPr lang="fr-FR" sz="1600" dirty="0">
              <a:solidFill>
                <a:schemeClr val="accent4">
                  <a:lumMod val="75000"/>
                </a:schemeClr>
              </a:solidFill>
            </a:endParaRPr>
          </a:p>
          <a:p>
            <a:r>
              <a:rPr lang="fr-FR" sz="1600" dirty="0">
                <a:solidFill>
                  <a:schemeClr val="accent4">
                    <a:lumMod val="75000"/>
                  </a:schemeClr>
                </a:solidFill>
              </a:rPr>
              <a:t>-Monsieur, j’aurais vraiment aimé vous la réciter mais cette nuit des dragons ont brûlé mes cahiers. Je n’ai, hélas, pas pu apprendre </a:t>
            </a:r>
            <a:r>
              <a:rPr lang="fr-FR" sz="1600" b="1" dirty="0">
                <a:solidFill>
                  <a:schemeClr val="accent4">
                    <a:lumMod val="75000"/>
                  </a:schemeClr>
                </a:solidFill>
              </a:rPr>
              <a:t>ma </a:t>
            </a:r>
            <a:r>
              <a:rPr lang="fr-FR" sz="1600" b="1" dirty="0">
                <a:solidFill>
                  <a:srgbClr val="7030A0"/>
                </a:solidFill>
              </a:rPr>
              <a:t>fable </a:t>
            </a:r>
            <a:r>
              <a:rPr lang="fr-FR" sz="1600" dirty="0">
                <a:solidFill>
                  <a:srgbClr val="7030A0"/>
                </a:solidFill>
              </a:rPr>
              <a:t>!</a:t>
            </a:r>
          </a:p>
          <a:p>
            <a:r>
              <a:rPr lang="fr-FR" sz="1600" b="1" dirty="0">
                <a:solidFill>
                  <a:schemeClr val="accent4">
                    <a:lumMod val="75000"/>
                  </a:schemeClr>
                </a:solidFill>
              </a:rPr>
              <a:t>-Ernestine, vous n’êtes qu’une </a:t>
            </a:r>
            <a:r>
              <a:rPr lang="fr-FR" sz="1600" b="1" dirty="0">
                <a:solidFill>
                  <a:srgbClr val="7030A0"/>
                </a:solidFill>
              </a:rPr>
              <a:t>affabulatrice </a:t>
            </a:r>
            <a:r>
              <a:rPr lang="fr-FR" sz="1600" b="1" dirty="0">
                <a:solidFill>
                  <a:schemeClr val="accent4">
                    <a:lumMod val="75000"/>
                  </a:schemeClr>
                </a:solidFill>
              </a:rPr>
              <a:t>! Vous ne savez plus quelle </a:t>
            </a:r>
            <a:r>
              <a:rPr lang="fr-FR" sz="1600" b="1" dirty="0">
                <a:solidFill>
                  <a:srgbClr val="7030A0"/>
                </a:solidFill>
              </a:rPr>
              <a:t>fable</a:t>
            </a:r>
            <a:r>
              <a:rPr lang="fr-FR" sz="1600" b="1" dirty="0">
                <a:solidFill>
                  <a:schemeClr val="accent4">
                    <a:lumMod val="75000"/>
                  </a:schemeClr>
                </a:solidFill>
              </a:rPr>
              <a:t> inventer pour vous justifier !Veuillez cesser vos </a:t>
            </a:r>
            <a:r>
              <a:rPr lang="fr-FR" sz="1600" b="1" dirty="0">
                <a:solidFill>
                  <a:srgbClr val="7030A0"/>
                </a:solidFill>
              </a:rPr>
              <a:t>enfantillages</a:t>
            </a:r>
            <a:r>
              <a:rPr lang="fr-FR" sz="1600" b="1" dirty="0">
                <a:solidFill>
                  <a:schemeClr val="accent4">
                    <a:lumMod val="75000"/>
                  </a:schemeClr>
                </a:solidFill>
              </a:rPr>
              <a:t> ! Seriez- vous par hasard une </a:t>
            </a:r>
            <a:r>
              <a:rPr lang="fr-FR" sz="1600" b="1" dirty="0">
                <a:solidFill>
                  <a:srgbClr val="7030A0"/>
                </a:solidFill>
              </a:rPr>
              <a:t>fameuse fabuliste </a:t>
            </a:r>
            <a:r>
              <a:rPr lang="fr-FR" sz="1600" b="1" dirty="0">
                <a:solidFill>
                  <a:schemeClr val="accent4">
                    <a:lumMod val="75000"/>
                  </a:schemeClr>
                </a:solidFill>
              </a:rPr>
              <a:t>comme l’était Jean de La Fontaine ?</a:t>
            </a:r>
            <a:endParaRPr lang="fr-FR" sz="1600" dirty="0">
              <a:solidFill>
                <a:schemeClr val="accent4">
                  <a:lumMod val="75000"/>
                </a:schemeClr>
              </a:solidFill>
            </a:endParaRPr>
          </a:p>
          <a:p>
            <a:r>
              <a:rPr lang="fr-FR" sz="1600" dirty="0">
                <a:solidFill>
                  <a:schemeClr val="accent4">
                    <a:lumMod val="75000"/>
                  </a:schemeClr>
                </a:solidFill>
              </a:rPr>
              <a:t>-Monsieur, permettez-moi de vous raconter ce qui m’est arrivé. C’est </a:t>
            </a:r>
            <a:r>
              <a:rPr lang="fr-FR" sz="1600" b="1" dirty="0">
                <a:solidFill>
                  <a:srgbClr val="7030A0"/>
                </a:solidFill>
              </a:rPr>
              <a:t>fabuleux </a:t>
            </a:r>
            <a:r>
              <a:rPr lang="fr-FR" sz="1600" dirty="0">
                <a:solidFill>
                  <a:schemeClr val="accent4">
                    <a:lumMod val="75000"/>
                  </a:schemeClr>
                </a:solidFill>
              </a:rPr>
              <a:t>et digne d’un conte de </a:t>
            </a:r>
            <a:r>
              <a:rPr lang="fr-FR" sz="1600" b="1" dirty="0">
                <a:solidFill>
                  <a:srgbClr val="7030A0"/>
                </a:solidFill>
              </a:rPr>
              <a:t>fée </a:t>
            </a:r>
            <a:r>
              <a:rPr lang="fr-FR" sz="1600" dirty="0">
                <a:solidFill>
                  <a:schemeClr val="accent4">
                    <a:lumMod val="75000"/>
                  </a:schemeClr>
                </a:solidFill>
              </a:rPr>
              <a:t>!</a:t>
            </a:r>
          </a:p>
          <a:p>
            <a:r>
              <a:rPr lang="fr-FR" sz="1600" b="1" dirty="0">
                <a:solidFill>
                  <a:schemeClr val="accent4">
                    <a:lumMod val="75000"/>
                  </a:schemeClr>
                </a:solidFill>
              </a:rPr>
              <a:t>-Faites donc , Ernestine, puisque vous insistez !</a:t>
            </a:r>
            <a:endParaRPr lang="fr-FR" sz="1600" dirty="0">
              <a:solidFill>
                <a:schemeClr val="accent4">
                  <a:lumMod val="75000"/>
                </a:schemeClr>
              </a:solidFill>
            </a:endParaRPr>
          </a:p>
          <a:p>
            <a:r>
              <a:rPr lang="fr-FR" sz="1600" dirty="0">
                <a:solidFill>
                  <a:schemeClr val="accent4">
                    <a:lumMod val="75000"/>
                  </a:schemeClr>
                </a:solidFill>
              </a:rPr>
              <a:t>-En sortant de votre cours de français, hier soir, je suis rentrée chez moi et j'ai lu la </a:t>
            </a:r>
            <a:r>
              <a:rPr lang="fr-FR" sz="1600" b="1" dirty="0">
                <a:solidFill>
                  <a:srgbClr val="7030A0"/>
                </a:solidFill>
              </a:rPr>
              <a:t>préface</a:t>
            </a:r>
            <a:r>
              <a:rPr lang="fr-FR" sz="1600" dirty="0">
                <a:solidFill>
                  <a:schemeClr val="accent4">
                    <a:lumMod val="75000"/>
                  </a:schemeClr>
                </a:solidFill>
              </a:rPr>
              <a:t> de mon recueil de </a:t>
            </a:r>
            <a:r>
              <a:rPr lang="fr-FR" sz="1600" b="1" dirty="0">
                <a:solidFill>
                  <a:srgbClr val="7030A0"/>
                </a:solidFill>
              </a:rPr>
              <a:t>fabliaux</a:t>
            </a:r>
            <a:r>
              <a:rPr lang="fr-FR" sz="1600" b="1" dirty="0">
                <a:solidFill>
                  <a:schemeClr val="accent4">
                    <a:lumMod val="75000"/>
                  </a:schemeClr>
                </a:solidFill>
              </a:rPr>
              <a:t>, </a:t>
            </a:r>
            <a:r>
              <a:rPr lang="fr-FR" sz="1600" dirty="0">
                <a:solidFill>
                  <a:schemeClr val="accent4">
                    <a:lumMod val="75000"/>
                  </a:schemeClr>
                </a:solidFill>
              </a:rPr>
              <a:t>comme vous nous l’aviez demandé. Jusque-là, tout allait bien quand soudain j’entendis des chevaliers combattre des dragons dans mon salon. Les flammes montaient jusqu’au plafond. J’ai bien cru que l’incendie me serait </a:t>
            </a:r>
            <a:r>
              <a:rPr lang="fr-FR" sz="1600" b="1" dirty="0">
                <a:solidFill>
                  <a:srgbClr val="7030A0"/>
                </a:solidFill>
              </a:rPr>
              <a:t>fatal </a:t>
            </a:r>
            <a:r>
              <a:rPr lang="fr-FR" sz="1600" dirty="0">
                <a:solidFill>
                  <a:schemeClr val="accent4">
                    <a:lumMod val="75000"/>
                  </a:schemeClr>
                </a:solidFill>
              </a:rPr>
              <a:t>!</a:t>
            </a:r>
          </a:p>
          <a:p>
            <a:r>
              <a:rPr lang="fr-FR" sz="1600" b="1" dirty="0">
                <a:solidFill>
                  <a:schemeClr val="accent4">
                    <a:lumMod val="75000"/>
                  </a:schemeClr>
                </a:solidFill>
              </a:rPr>
              <a:t>-Ernestine, je crois qu’il est temps de revenir à la réalité et de cesser de croire que vous vivez au pays des dragons, chevaliers et fées. Donnez-moi votre carnet ! Vos parents seront heureux d’apprendre qu’à force de trop lire et de trop étudier vous confondez fiction et réalité !!!!</a:t>
            </a:r>
            <a:endParaRPr lang="fr-FR" sz="1600" dirty="0">
              <a:solidFill>
                <a:schemeClr val="accent4">
                  <a:lumMod val="75000"/>
                </a:schemeClr>
              </a:solidFill>
            </a:endParaRPr>
          </a:p>
          <a:p>
            <a:r>
              <a:rPr lang="fr-FR" sz="1600" dirty="0">
                <a:solidFill>
                  <a:schemeClr val="accent4">
                    <a:lumMod val="75000"/>
                  </a:schemeClr>
                </a:solidFill>
              </a:rPr>
              <a:t>   </a:t>
            </a:r>
            <a:r>
              <a:rPr lang="fr-FR" sz="1600" i="1" dirty="0">
                <a:solidFill>
                  <a:schemeClr val="accent4">
                    <a:lumMod val="75000"/>
                  </a:schemeClr>
                </a:solidFill>
              </a:rPr>
              <a:t>Le mot « fable » vient d’une vieille racine latine « </a:t>
            </a:r>
            <a:r>
              <a:rPr lang="fr-FR" sz="1600" i="1" dirty="0" err="1">
                <a:solidFill>
                  <a:schemeClr val="accent4">
                    <a:lumMod val="75000"/>
                  </a:schemeClr>
                </a:solidFill>
              </a:rPr>
              <a:t>fari</a:t>
            </a:r>
            <a:r>
              <a:rPr lang="fr-FR" sz="1600" i="1" dirty="0">
                <a:solidFill>
                  <a:schemeClr val="accent4">
                    <a:lumMod val="75000"/>
                  </a:schemeClr>
                </a:solidFill>
              </a:rPr>
              <a:t> » qui signifie « parler»…</a:t>
            </a:r>
            <a:endParaRPr lang="fr-FR" sz="1600" dirty="0">
              <a:solidFill>
                <a:schemeClr val="accent4">
                  <a:lumMod val="75000"/>
                </a:schemeClr>
              </a:solidFill>
            </a:endParaRPr>
          </a:p>
          <a:p>
            <a:endParaRPr lang="fr-FR" sz="1400" dirty="0"/>
          </a:p>
          <a:p>
            <a:r>
              <a:rPr lang="fr-FR" b="1" dirty="0"/>
              <a:t> </a:t>
            </a:r>
            <a:endParaRPr lang="fr-FR" dirty="0"/>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Sophie </a:t>
            </a:r>
            <a:r>
              <a:rPr lang="fr-FR" sz="1400" dirty="0" err="1">
                <a:solidFill>
                  <a:srgbClr val="7030A0"/>
                </a:solidFill>
              </a:rPr>
              <a:t>Gauyet</a:t>
            </a:r>
            <a:endParaRPr lang="fr-FR" sz="1400" dirty="0">
              <a:solidFill>
                <a:srgbClr val="7030A0"/>
              </a:solidFill>
            </a:endParaRPr>
          </a:p>
        </p:txBody>
      </p:sp>
    </p:spTree>
    <p:extLst>
      <p:ext uri="{BB962C8B-B14F-4D97-AF65-F5344CB8AC3E}">
        <p14:creationId xmlns:p14="http://schemas.microsoft.com/office/powerpoint/2010/main" val="64035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338" y="57983"/>
            <a:ext cx="9015412" cy="8356134"/>
          </a:xfrm>
          <a:prstGeom prst="rect">
            <a:avLst/>
          </a:prstGeom>
          <a:noFill/>
        </p:spPr>
        <p:txBody>
          <a:bodyPr wrap="square" rtlCol="0">
            <a:spAutoFit/>
          </a:bodyPr>
          <a:lstStyle/>
          <a:p>
            <a:r>
              <a:rPr lang="fr-FR" sz="2800" b="1" dirty="0">
                <a:solidFill>
                  <a:srgbClr val="CA3B2E"/>
                </a:solidFill>
                <a:latin typeface="Cambria"/>
                <a:cs typeface="Cambria"/>
              </a:rPr>
              <a:t>Dire et mettre en scène le lexique (3)</a:t>
            </a:r>
          </a:p>
          <a:p>
            <a:r>
              <a:rPr lang="fr-FR" sz="2400" b="1" dirty="0">
                <a:solidFill>
                  <a:srgbClr val="CA3B2E"/>
                </a:solidFill>
                <a:latin typeface="Cambria"/>
                <a:cs typeface="Cambria"/>
              </a:rPr>
              <a:t>Focus sur le mot:  arbre</a:t>
            </a:r>
          </a:p>
          <a:p>
            <a:endParaRPr lang="fr-FR" b="1" dirty="0">
              <a:solidFill>
                <a:schemeClr val="accent4">
                  <a:lumMod val="75000"/>
                </a:schemeClr>
              </a:solidFill>
              <a:latin typeface="Cambria"/>
              <a:cs typeface="Cambria"/>
            </a:endParaRPr>
          </a:p>
          <a:p>
            <a:r>
              <a:rPr lang="fr-FR" b="1" dirty="0">
                <a:solidFill>
                  <a:srgbClr val="7030A0"/>
                </a:solidFill>
                <a:latin typeface="Cambria"/>
                <a:cs typeface="Cambria"/>
              </a:rPr>
              <a:t>Exemple 3: LE CORBEAU ET LE RENARD</a:t>
            </a:r>
          </a:p>
          <a:p>
            <a:endParaRPr lang="fr-FR" b="1" dirty="0">
              <a:solidFill>
                <a:schemeClr val="accent4">
                  <a:lumMod val="75000"/>
                </a:schemeClr>
              </a:solidFill>
              <a:latin typeface="Cambria"/>
              <a:cs typeface="Cambria"/>
            </a:endParaRPr>
          </a:p>
          <a:p>
            <a:r>
              <a:rPr lang="fr-FR" b="1" dirty="0">
                <a:solidFill>
                  <a:schemeClr val="accent4">
                    <a:lumMod val="75000"/>
                  </a:schemeClr>
                </a:solidFill>
                <a:latin typeface="Cambria"/>
                <a:cs typeface="Cambria"/>
              </a:rPr>
              <a:t>Production de texte et mise en voix à partir de l’étude du mot ARBRE</a:t>
            </a:r>
          </a:p>
          <a:p>
            <a:endParaRPr lang="fr-FR" sz="1400" i="1" dirty="0"/>
          </a:p>
          <a:p>
            <a:r>
              <a:rPr lang="fr-FR" sz="1600" i="1" dirty="0">
                <a:solidFill>
                  <a:schemeClr val="accent4">
                    <a:lumMod val="75000"/>
                  </a:schemeClr>
                </a:solidFill>
              </a:rPr>
              <a:t>« (La classe en chœur)</a:t>
            </a:r>
            <a:r>
              <a:rPr lang="fr-FR" sz="1600" dirty="0">
                <a:solidFill>
                  <a:schemeClr val="accent4">
                    <a:lumMod val="75000"/>
                  </a:schemeClr>
                </a:solidFill>
              </a:rPr>
              <a:t> </a:t>
            </a:r>
            <a:r>
              <a:rPr lang="fr-FR" sz="1600" i="1" dirty="0">
                <a:solidFill>
                  <a:schemeClr val="accent4">
                    <a:lumMod val="75000"/>
                  </a:schemeClr>
                </a:solidFill>
              </a:rPr>
              <a:t>Maître Corbeau sur un arbre perché…</a:t>
            </a:r>
            <a:endParaRPr lang="fr-FR" sz="1600" dirty="0">
              <a:solidFill>
                <a:schemeClr val="accent4">
                  <a:lumMod val="75000"/>
                </a:schemeClr>
              </a:solidFill>
            </a:endParaRPr>
          </a:p>
          <a:p>
            <a:r>
              <a:rPr lang="fr-FR" sz="1600" dirty="0">
                <a:solidFill>
                  <a:schemeClr val="accent4">
                    <a:lumMod val="75000"/>
                  </a:schemeClr>
                </a:solidFill>
              </a:rPr>
              <a:t>Ernestine– Euh monsieur, excusez-moi !</a:t>
            </a:r>
          </a:p>
          <a:p>
            <a:r>
              <a:rPr lang="fr-FR" sz="1600" dirty="0">
                <a:solidFill>
                  <a:schemeClr val="accent4">
                    <a:lumMod val="75000"/>
                  </a:schemeClr>
                </a:solidFill>
              </a:rPr>
              <a:t>Le professeur – Que se passe-t-il encore , Ernestine ?</a:t>
            </a:r>
          </a:p>
          <a:p>
            <a:r>
              <a:rPr lang="fr-FR" sz="1600" dirty="0">
                <a:solidFill>
                  <a:schemeClr val="accent4">
                    <a:lumMod val="75000"/>
                  </a:schemeClr>
                </a:solidFill>
              </a:rPr>
              <a:t>Ernestine-  De quel arbre s’agit-il au juste  ???? </a:t>
            </a:r>
          </a:p>
          <a:p>
            <a:r>
              <a:rPr lang="fr-FR" sz="1600" dirty="0">
                <a:solidFill>
                  <a:schemeClr val="accent4">
                    <a:lumMod val="75000"/>
                  </a:schemeClr>
                </a:solidFill>
              </a:rPr>
              <a:t>Le professeur – Arrêtons-nous sur le mot </a:t>
            </a:r>
            <a:r>
              <a:rPr lang="fr-FR" sz="1600" b="1" dirty="0">
                <a:solidFill>
                  <a:schemeClr val="accent4">
                    <a:lumMod val="75000"/>
                  </a:schemeClr>
                </a:solidFill>
              </a:rPr>
              <a:t>« arbre »</a:t>
            </a:r>
            <a:r>
              <a:rPr lang="fr-FR" sz="1600" dirty="0">
                <a:solidFill>
                  <a:schemeClr val="accent4">
                    <a:lumMod val="75000"/>
                  </a:schemeClr>
                </a:solidFill>
              </a:rPr>
              <a:t> puisque Ernestine semble être férue </a:t>
            </a:r>
            <a:r>
              <a:rPr lang="fr-FR" sz="1600" b="1" dirty="0">
                <a:solidFill>
                  <a:schemeClr val="accent4">
                    <a:lumMod val="75000"/>
                  </a:schemeClr>
                </a:solidFill>
              </a:rPr>
              <a:t>d’arboriculture !!!</a:t>
            </a:r>
            <a:endParaRPr lang="fr-FR" sz="1600" dirty="0">
              <a:solidFill>
                <a:schemeClr val="accent4">
                  <a:lumMod val="75000"/>
                </a:schemeClr>
              </a:solidFill>
            </a:endParaRPr>
          </a:p>
          <a:p>
            <a:r>
              <a:rPr lang="fr-FR" sz="1600" dirty="0">
                <a:solidFill>
                  <a:schemeClr val="accent4">
                    <a:lumMod val="75000"/>
                  </a:schemeClr>
                </a:solidFill>
              </a:rPr>
              <a:t>Nous pouvons imaginer que notre corbeau est perché sur </a:t>
            </a:r>
            <a:r>
              <a:rPr lang="fr-FR" sz="1600" b="1" dirty="0">
                <a:solidFill>
                  <a:schemeClr val="accent4">
                    <a:lumMod val="75000"/>
                  </a:schemeClr>
                </a:solidFill>
              </a:rPr>
              <a:t>un chêne, un cèdre , un orme ou bien un arbre fruitier comme un abricotier, un cerisier, un figuier</a:t>
            </a:r>
            <a:r>
              <a:rPr lang="fr-FR" sz="1600" dirty="0">
                <a:solidFill>
                  <a:schemeClr val="accent4">
                    <a:lumMod val="75000"/>
                  </a:schemeClr>
                </a:solidFill>
              </a:rPr>
              <a:t>…. Le principal, Ernestine, est que cet arbre possède des </a:t>
            </a:r>
            <a:r>
              <a:rPr lang="fr-FR" sz="1600" b="1" dirty="0">
                <a:solidFill>
                  <a:schemeClr val="accent4">
                    <a:lumMod val="75000"/>
                  </a:schemeClr>
                </a:solidFill>
              </a:rPr>
              <a:t>ramures, des rameaux ou ramifications afin que notre corbeau</a:t>
            </a:r>
            <a:r>
              <a:rPr lang="fr-FR" sz="1600" dirty="0">
                <a:solidFill>
                  <a:schemeClr val="accent4">
                    <a:lumMod val="75000"/>
                  </a:schemeClr>
                </a:solidFill>
              </a:rPr>
              <a:t> puisse y déposer ses petites pattes. </a:t>
            </a:r>
          </a:p>
          <a:p>
            <a:r>
              <a:rPr lang="fr-FR" sz="1600" dirty="0">
                <a:solidFill>
                  <a:schemeClr val="accent4">
                    <a:lumMod val="75000"/>
                  </a:schemeClr>
                </a:solidFill>
              </a:rPr>
              <a:t>Ernestine-Monsieur, monsieur, je crois que j’entends le </a:t>
            </a:r>
            <a:r>
              <a:rPr lang="fr-FR" sz="1600" b="1" dirty="0">
                <a:solidFill>
                  <a:schemeClr val="accent4">
                    <a:lumMod val="75000"/>
                  </a:schemeClr>
                </a:solidFill>
              </a:rPr>
              <a:t>ramage  </a:t>
            </a:r>
            <a:r>
              <a:rPr lang="fr-FR" sz="1600" dirty="0">
                <a:solidFill>
                  <a:schemeClr val="accent4">
                    <a:lumMod val="75000"/>
                  </a:schemeClr>
                </a:solidFill>
              </a:rPr>
              <a:t>du corbeau !!!</a:t>
            </a:r>
          </a:p>
          <a:p>
            <a:r>
              <a:rPr lang="fr-FR" sz="1600" dirty="0">
                <a:solidFill>
                  <a:schemeClr val="accent4">
                    <a:lumMod val="75000"/>
                  </a:schemeClr>
                </a:solidFill>
              </a:rPr>
              <a:t>Le professeur-Certainement, Ernestine !!! Je te rappelle que nous sommes dans une salle de classe et non dans un </a:t>
            </a:r>
            <a:r>
              <a:rPr lang="fr-FR" sz="1600" b="1" dirty="0">
                <a:solidFill>
                  <a:schemeClr val="accent4">
                    <a:lumMod val="75000"/>
                  </a:schemeClr>
                </a:solidFill>
              </a:rPr>
              <a:t>arboretum à</a:t>
            </a:r>
            <a:r>
              <a:rPr lang="fr-FR" sz="1600" dirty="0">
                <a:solidFill>
                  <a:schemeClr val="accent4">
                    <a:lumMod val="75000"/>
                  </a:schemeClr>
                </a:solidFill>
              </a:rPr>
              <a:t> admirer des </a:t>
            </a:r>
            <a:r>
              <a:rPr lang="fr-FR" sz="1600" b="1" dirty="0">
                <a:solidFill>
                  <a:schemeClr val="accent4">
                    <a:lumMod val="75000"/>
                  </a:schemeClr>
                </a:solidFill>
              </a:rPr>
              <a:t>arbustes,  des arbrisseaux et toute autre végétation arborescente!! </a:t>
            </a:r>
            <a:endParaRPr lang="fr-FR" sz="1600" dirty="0">
              <a:solidFill>
                <a:schemeClr val="accent4">
                  <a:lumMod val="75000"/>
                </a:schemeClr>
              </a:solidFill>
            </a:endParaRPr>
          </a:p>
          <a:p>
            <a:r>
              <a:rPr lang="fr-FR" sz="1600" dirty="0">
                <a:solidFill>
                  <a:schemeClr val="accent4">
                    <a:lumMod val="75000"/>
                  </a:schemeClr>
                </a:solidFill>
              </a:rPr>
              <a:t>Ernestine- Moi, Monsieur, si j’étais le renard, je prendrais garde car, qui nous dit que le corbeau ne lui tend pas un piège ! Il faut se méfier des apparences et </a:t>
            </a:r>
            <a:r>
              <a:rPr lang="fr-FR" sz="1600" b="1" dirty="0">
                <a:solidFill>
                  <a:schemeClr val="accent4">
                    <a:lumMod val="75000"/>
                  </a:schemeClr>
                </a:solidFill>
              </a:rPr>
              <a:t>ne pas juger de l’arbre par l’écorce !</a:t>
            </a:r>
            <a:endParaRPr lang="fr-FR" sz="1600" dirty="0">
              <a:solidFill>
                <a:schemeClr val="accent4">
                  <a:lumMod val="75000"/>
                </a:schemeClr>
              </a:solidFill>
            </a:endParaRPr>
          </a:p>
          <a:p>
            <a:r>
              <a:rPr lang="fr-FR" sz="1600" dirty="0">
                <a:solidFill>
                  <a:schemeClr val="accent4">
                    <a:lumMod val="75000"/>
                  </a:schemeClr>
                </a:solidFill>
              </a:rPr>
              <a:t>Le professeur- Et moi, si j’étais le corbeau, je n’arborerais pas ainsi mon fromage !!!! Occupe-toi donc de réciter ta fable au lieu de te mêler des affaires de nos deux compères. Tu sais combien il est imprudent de </a:t>
            </a:r>
            <a:r>
              <a:rPr lang="fr-FR" sz="1600" b="1" dirty="0">
                <a:solidFill>
                  <a:schemeClr val="accent4">
                    <a:lumMod val="75000"/>
                  </a:schemeClr>
                </a:solidFill>
              </a:rPr>
              <a:t>mettre le doigt entre l’arbre et l’écorce .</a:t>
            </a:r>
            <a:endParaRPr lang="fr-FR" sz="1600" dirty="0">
              <a:solidFill>
                <a:schemeClr val="accent4">
                  <a:lumMod val="75000"/>
                </a:schemeClr>
              </a:solidFill>
            </a:endParaRPr>
          </a:p>
          <a:p>
            <a:r>
              <a:rPr lang="fr-FR" sz="1600" dirty="0">
                <a:solidFill>
                  <a:schemeClr val="accent4">
                    <a:lumMod val="75000"/>
                  </a:schemeClr>
                </a:solidFill>
              </a:rPr>
              <a:t> Le mot arbre vient du latin </a:t>
            </a:r>
            <a:r>
              <a:rPr lang="fr-FR" sz="1600" b="1" dirty="0" err="1">
                <a:solidFill>
                  <a:schemeClr val="accent4">
                    <a:lumMod val="75000"/>
                  </a:schemeClr>
                </a:solidFill>
              </a:rPr>
              <a:t>arbor</a:t>
            </a:r>
            <a:r>
              <a:rPr lang="fr-FR" sz="1600" b="1" dirty="0">
                <a:solidFill>
                  <a:schemeClr val="accent4">
                    <a:lumMod val="75000"/>
                  </a:schemeClr>
                </a:solidFill>
              </a:rPr>
              <a:t>.</a:t>
            </a:r>
            <a:r>
              <a:rPr lang="fr-FR" sz="1600" dirty="0">
                <a:solidFill>
                  <a:schemeClr val="accent4">
                    <a:lumMod val="75000"/>
                  </a:schemeClr>
                </a:solidFill>
              </a:rPr>
              <a:t> Cette racine est à l’origine des mots suivants :</a:t>
            </a:r>
          </a:p>
          <a:p>
            <a:r>
              <a:rPr lang="fr-FR" sz="1600" dirty="0">
                <a:solidFill>
                  <a:schemeClr val="accent4">
                    <a:lumMod val="75000"/>
                  </a:schemeClr>
                </a:solidFill>
              </a:rPr>
              <a:t>« arbrisseau et arbuste »…</a:t>
            </a:r>
          </a:p>
          <a:p>
            <a:r>
              <a:rPr lang="fr-FR" b="1" dirty="0"/>
              <a:t> </a:t>
            </a:r>
            <a:endParaRPr lang="fr-FR" dirty="0"/>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Sophie </a:t>
            </a:r>
            <a:r>
              <a:rPr lang="fr-FR" sz="1400" dirty="0" err="1">
                <a:solidFill>
                  <a:srgbClr val="7030A0"/>
                </a:solidFill>
              </a:rPr>
              <a:t>Gauyet</a:t>
            </a:r>
            <a:endParaRPr lang="fr-FR" sz="1400" dirty="0">
              <a:solidFill>
                <a:srgbClr val="7030A0"/>
              </a:solidFill>
            </a:endParaRPr>
          </a:p>
        </p:txBody>
      </p:sp>
    </p:spTree>
    <p:extLst>
      <p:ext uri="{BB962C8B-B14F-4D97-AF65-F5344CB8AC3E}">
        <p14:creationId xmlns:p14="http://schemas.microsoft.com/office/powerpoint/2010/main" val="2994275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175" y="1647825"/>
            <a:ext cx="8690786" cy="4844415"/>
          </a:xfrm>
        </p:spPr>
        <p:txBody>
          <a:bodyPr>
            <a:noAutofit/>
          </a:bodyPr>
          <a:lstStyle/>
          <a:p>
            <a:pPr marL="0" indent="0">
              <a:spcBef>
                <a:spcPts val="0"/>
              </a:spcBef>
              <a:spcAft>
                <a:spcPts val="480"/>
              </a:spcAft>
              <a:buNone/>
            </a:pPr>
            <a:r>
              <a:rPr lang="fr-FR" sz="2000" dirty="0">
                <a:solidFill>
                  <a:schemeClr val="accent4">
                    <a:lumMod val="75000"/>
                  </a:schemeClr>
                </a:solidFill>
                <a:sym typeface="Wingdings"/>
              </a:rPr>
              <a:t>  Débat autour du comportement des personnages</a:t>
            </a:r>
            <a:r>
              <a:rPr lang="fr-FR" sz="2000" dirty="0">
                <a:solidFill>
                  <a:schemeClr val="accent4">
                    <a:lumMod val="75000"/>
                  </a:schemeClr>
                </a:solidFill>
                <a:ea typeface="Calibri" panose="020F0502020204030204" pitchFamily="34" charset="0"/>
                <a:cs typeface="Times New Roman" panose="02020603050405020304" pitchFamily="18" charset="0"/>
              </a:rPr>
              <a:t>  d’un texte</a:t>
            </a:r>
            <a:endParaRPr lang="fr-FR" sz="2000" dirty="0">
              <a:solidFill>
                <a:schemeClr val="accent4">
                  <a:lumMod val="75000"/>
                </a:schemeClr>
              </a:solidFill>
              <a:latin typeface="+mj-lt"/>
              <a:ea typeface="Calibri" panose="020F0502020204030204" pitchFamily="34" charset="0"/>
              <a:cs typeface="Times New Roman" panose="02020603050405020304" pitchFamily="18" charset="0"/>
            </a:endParaRPr>
          </a:p>
          <a:p>
            <a:pPr marL="0" indent="0">
              <a:spcBef>
                <a:spcPts val="0"/>
              </a:spcBef>
              <a:spcAft>
                <a:spcPts val="480"/>
              </a:spcAft>
              <a:buNone/>
            </a:pPr>
            <a:endParaRPr lang="fr-FR" sz="500" dirty="0">
              <a:solidFill>
                <a:schemeClr val="accent4">
                  <a:lumMod val="75000"/>
                </a:schemeClr>
              </a:solidFill>
              <a:latin typeface="+mj-lt"/>
              <a:ea typeface="Calibri" panose="020F0502020204030204" pitchFamily="34" charset="0"/>
              <a:cs typeface="Times New Roman" panose="02020603050405020304" pitchFamily="18" charset="0"/>
            </a:endParaRPr>
          </a:p>
          <a:p>
            <a:pPr>
              <a:spcBef>
                <a:spcPts val="0"/>
              </a:spcBef>
              <a:spcAft>
                <a:spcPts val="480"/>
              </a:spcAft>
              <a:buFont typeface="Wingdings"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rPr>
              <a:t> Mise en commun orale des mots-clés au tableau pour défendre son positionnement ( plaidoyer ou réquisitoire)</a:t>
            </a:r>
            <a:endParaRPr lang="fr-FR" sz="500" dirty="0">
              <a:solidFill>
                <a:schemeClr val="accent4">
                  <a:lumMod val="75000"/>
                </a:schemeClr>
              </a:solidFill>
              <a:latin typeface="+mj-lt"/>
              <a:ea typeface="Calibri" panose="020F0502020204030204" pitchFamily="34" charset="0"/>
              <a:cs typeface="Times New Roman" panose="02020603050405020304" pitchFamily="18" charset="0"/>
            </a:endParaRPr>
          </a:p>
          <a:p>
            <a:pPr>
              <a:spcBef>
                <a:spcPts val="0"/>
              </a:spcBef>
              <a:spcAft>
                <a:spcPts val="480"/>
              </a:spcAft>
              <a:buFont typeface="Wingdings"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Travail lexical sur les notions abordées:  Fiches Eduscol</a:t>
            </a:r>
          </a:p>
          <a:p>
            <a:pPr>
              <a:spcBef>
                <a:spcPts val="0"/>
              </a:spcBef>
              <a:spcAft>
                <a:spcPts val="480"/>
              </a:spcAft>
              <a:buFont typeface="Wingdings"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En petits groupes, élaboration orale d’un discours exploitant les mots-clés et le lexique travaillés. L</a:t>
            </a:r>
            <a:r>
              <a:rPr lang="fr-FR" sz="1600" dirty="0">
                <a:solidFill>
                  <a:schemeClr val="accent4">
                    <a:lumMod val="75000"/>
                  </a:schemeClr>
                </a:solidFill>
                <a:ea typeface="Calibri" panose="020F0502020204030204" pitchFamily="34" charset="0"/>
                <a:cs typeface="Times New Roman" panose="02020603050405020304" pitchFamily="18" charset="0"/>
                <a:sym typeface="Wingdings"/>
              </a:rPr>
              <a:t>e professeur passe dans les groupes, corrige, nourrit.</a:t>
            </a:r>
          </a:p>
          <a:p>
            <a:pPr>
              <a:spcBef>
                <a:spcPts val="0"/>
              </a:spcBef>
              <a:spcAft>
                <a:spcPts val="480"/>
              </a:spcAft>
              <a:buFont typeface="Wingdings"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Production écrite d’un texte</a:t>
            </a:r>
          </a:p>
          <a:p>
            <a:pPr>
              <a:spcBef>
                <a:spcPts val="0"/>
              </a:spcBef>
              <a:spcAft>
                <a:spcPts val="480"/>
              </a:spcAft>
              <a:buFont typeface="Wingdings" pitchFamily="2" charset="2"/>
              <a:buChar char="&amp;"/>
            </a:pPr>
            <a:r>
              <a:rPr lang="fr-FR" sz="2000" dirty="0">
                <a:solidFill>
                  <a:schemeClr val="accent4">
                    <a:lumMod val="75000"/>
                  </a:schemeClr>
                </a:solidFill>
                <a:ea typeface="Calibri" panose="020F0502020204030204" pitchFamily="34" charset="0"/>
                <a:cs typeface="Times New Roman" panose="02020603050405020304" pitchFamily="18" charset="0"/>
                <a:sym typeface="Wingdings"/>
              </a:rPr>
              <a:t>Passage au tableau de deux groupes : mise en scène du procès</a:t>
            </a:r>
          </a:p>
          <a:p>
            <a:pPr>
              <a:spcBef>
                <a:spcPts val="0"/>
              </a:spcBef>
              <a:spcAft>
                <a:spcPts val="480"/>
              </a:spcAft>
              <a:buFont typeface="Wingdings" pitchFamily="2" charset="2"/>
              <a:buChar char="&amp;"/>
            </a:pPr>
            <a:endParaRPr lang="fr-FR" sz="2000" dirty="0">
              <a:solidFill>
                <a:srgbClr val="0070C0"/>
              </a:solidFill>
              <a:ea typeface="Calibri" panose="020F0502020204030204" pitchFamily="34" charset="0"/>
              <a:cs typeface="Times New Roman" panose="02020603050405020304" pitchFamily="18" charset="0"/>
            </a:endParaRPr>
          </a:p>
          <a:p>
            <a:pPr marL="114300" indent="0" algn="just">
              <a:lnSpc>
                <a:spcPct val="115000"/>
              </a:lnSpc>
              <a:spcBef>
                <a:spcPts val="0"/>
              </a:spcBef>
              <a:spcAft>
                <a:spcPts val="480"/>
              </a:spcAft>
              <a:buNone/>
            </a:pPr>
            <a:r>
              <a:rPr lang="fr-FR" sz="1600" b="1" dirty="0">
                <a:solidFill>
                  <a:srgbClr val="7030A0"/>
                </a:solidFill>
                <a:ea typeface="Calibri" panose="020F0502020204030204" pitchFamily="34" charset="0"/>
                <a:cs typeface="Times New Roman" panose="02020603050405020304" pitchFamily="18" charset="0"/>
              </a:rPr>
              <a:t>Cette activité orale permet de travailler le lexique, de le mémoriser, de le mettre en voix et en scène. Elle offre une réflexion sur le texte et propose aux élèves de s’interroger sur leur rapport aux notions abordées par l’auteur.</a:t>
            </a:r>
          </a:p>
          <a:p>
            <a:pPr marL="114300" indent="0" algn="just">
              <a:lnSpc>
                <a:spcPct val="115000"/>
              </a:lnSpc>
              <a:spcBef>
                <a:spcPts val="0"/>
              </a:spcBef>
              <a:spcAft>
                <a:spcPts val="480"/>
              </a:spcAft>
              <a:buNone/>
            </a:pPr>
            <a:endParaRPr lang="fr-FR" sz="1600" b="1" dirty="0">
              <a:solidFill>
                <a:schemeClr val="accent4">
                  <a:lumMod val="75000"/>
                </a:schemeClr>
              </a:solidFill>
              <a:latin typeface="Arial" panose="020B0604020202020204" pitchFamily="34" charset="0"/>
              <a:ea typeface="Calibri" panose="020F0502020204030204" pitchFamily="34" charset="0"/>
              <a:cs typeface="Times New Roman" panose="02020603050405020304" pitchFamily="18" charset="0"/>
            </a:endParaRPr>
          </a:p>
        </p:txBody>
      </p:sp>
      <p:sp>
        <p:nvSpPr>
          <p:cNvPr id="4" name="ZoneTexte 3"/>
          <p:cNvSpPr txBox="1"/>
          <p:nvPr/>
        </p:nvSpPr>
        <p:spPr>
          <a:xfrm>
            <a:off x="66675" y="-61458"/>
            <a:ext cx="9077325" cy="2231380"/>
          </a:xfrm>
          <a:prstGeom prst="rect">
            <a:avLst/>
          </a:prstGeom>
          <a:noFill/>
        </p:spPr>
        <p:txBody>
          <a:bodyPr wrap="square" rtlCol="0">
            <a:spAutoFit/>
          </a:bodyPr>
          <a:lstStyle/>
          <a:p>
            <a:r>
              <a:rPr lang="fr-FR" sz="2800" b="1" dirty="0">
                <a:solidFill>
                  <a:srgbClr val="CA3B2E"/>
                </a:solidFill>
                <a:latin typeface="Cambria"/>
                <a:cs typeface="Cambria"/>
              </a:rPr>
              <a:t>Dire et mettre en scène le lexique (1)</a:t>
            </a:r>
          </a:p>
          <a:p>
            <a:r>
              <a:rPr lang="fr-FR" sz="2400" b="1" dirty="0">
                <a:solidFill>
                  <a:srgbClr val="CA3B2E"/>
                </a:solidFill>
                <a:latin typeface="Cambria"/>
                <a:cs typeface="Cambria"/>
              </a:rPr>
              <a:t> </a:t>
            </a:r>
            <a:r>
              <a:rPr lang="fr-FR" sz="2000" b="1" dirty="0">
                <a:solidFill>
                  <a:srgbClr val="CA3B2E"/>
                </a:solidFill>
                <a:latin typeface="Cambria"/>
                <a:cs typeface="Cambria"/>
              </a:rPr>
              <a:t>Le débat: activité orale en AP à partir d’une fable de Jean de La Fontaine</a:t>
            </a:r>
          </a:p>
          <a:p>
            <a:endParaRPr lang="fr-FR" b="1" dirty="0">
              <a:solidFill>
                <a:srgbClr val="CA3B2E"/>
              </a:solidFill>
              <a:latin typeface="Cambria"/>
              <a:cs typeface="Cambria"/>
            </a:endParaRPr>
          </a:p>
          <a:p>
            <a:r>
              <a:rPr lang="fr-FR" sz="2400" b="1" dirty="0">
                <a:solidFill>
                  <a:srgbClr val="7030A0"/>
                </a:solidFill>
                <a:latin typeface="Cambria"/>
                <a:cs typeface="Cambria"/>
              </a:rPr>
              <a:t>  </a:t>
            </a: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381750"/>
            <a:ext cx="5899961" cy="307777"/>
          </a:xfrm>
          <a:prstGeom prst="rect">
            <a:avLst/>
          </a:prstGeom>
          <a:noFill/>
        </p:spPr>
        <p:txBody>
          <a:bodyPr wrap="square" rtlCol="0">
            <a:spAutoFit/>
          </a:bodyPr>
          <a:lstStyle/>
          <a:p>
            <a:r>
              <a:rPr lang="fr-FR" sz="1400" dirty="0">
                <a:solidFill>
                  <a:srgbClr val="7030A0"/>
                </a:solidFill>
              </a:rPr>
              <a:t>                                                                       Académie de Versailles – Sophie </a:t>
            </a:r>
            <a:r>
              <a:rPr lang="fr-FR" sz="1400" dirty="0" err="1">
                <a:solidFill>
                  <a:srgbClr val="7030A0"/>
                </a:solidFill>
              </a:rPr>
              <a:t>Gauyet</a:t>
            </a:r>
            <a:endParaRPr lang="fr-FR" sz="1400" dirty="0">
              <a:solidFill>
                <a:srgbClr val="7030A0"/>
              </a:solidFill>
            </a:endParaRPr>
          </a:p>
        </p:txBody>
      </p:sp>
    </p:spTree>
    <p:extLst>
      <p:ext uri="{BB962C8B-B14F-4D97-AF65-F5344CB8AC3E}">
        <p14:creationId xmlns:p14="http://schemas.microsoft.com/office/powerpoint/2010/main" val="3557530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338" y="57983"/>
            <a:ext cx="9015412" cy="8417689"/>
          </a:xfrm>
          <a:prstGeom prst="rect">
            <a:avLst/>
          </a:prstGeom>
          <a:noFill/>
        </p:spPr>
        <p:txBody>
          <a:bodyPr wrap="square" rtlCol="0">
            <a:spAutoFit/>
          </a:bodyPr>
          <a:lstStyle/>
          <a:p>
            <a:r>
              <a:rPr lang="fr-FR" sz="2800" b="1" dirty="0">
                <a:solidFill>
                  <a:srgbClr val="CA3B2E"/>
                </a:solidFill>
                <a:latin typeface="Cambria"/>
                <a:cs typeface="Cambria"/>
              </a:rPr>
              <a:t>Dire et mettre en scène le lexique (2)</a:t>
            </a:r>
          </a:p>
          <a:p>
            <a:r>
              <a:rPr lang="fr-FR" sz="2400" b="1" dirty="0">
                <a:solidFill>
                  <a:srgbClr val="CA3B2E"/>
                </a:solidFill>
                <a:latin typeface="Cambria"/>
                <a:cs typeface="Cambria"/>
              </a:rPr>
              <a:t>Débat: activité orale en AP</a:t>
            </a:r>
          </a:p>
          <a:p>
            <a:endParaRPr lang="fr-FR" b="1" dirty="0">
              <a:solidFill>
                <a:srgbClr val="CA3B2E"/>
              </a:solidFill>
            </a:endParaRPr>
          </a:p>
          <a:p>
            <a:r>
              <a:rPr lang="fr-FR" sz="2000" b="1" dirty="0">
                <a:solidFill>
                  <a:srgbClr val="CA3B2E"/>
                </a:solidFill>
              </a:rPr>
              <a:t>La Cigale et la Fourmi : le mot VOIX</a:t>
            </a:r>
          </a:p>
          <a:p>
            <a:r>
              <a:rPr lang="fr-FR" sz="2000" b="1" dirty="0"/>
              <a:t> </a:t>
            </a:r>
          </a:p>
          <a:p>
            <a:r>
              <a:rPr lang="fr-FR" sz="1600" b="1" dirty="0"/>
              <a:t>« </a:t>
            </a:r>
            <a:r>
              <a:rPr lang="fr-FR" sz="1600" b="1" dirty="0">
                <a:solidFill>
                  <a:schemeClr val="accent4">
                    <a:lumMod val="75000"/>
                  </a:schemeClr>
                </a:solidFill>
              </a:rPr>
              <a:t>Juge d’instruction -</a:t>
            </a:r>
            <a:r>
              <a:rPr lang="fr-FR" sz="1600" dirty="0">
                <a:solidFill>
                  <a:schemeClr val="accent4">
                    <a:lumMod val="75000"/>
                  </a:schemeClr>
                </a:solidFill>
              </a:rPr>
              <a:t>Mesdames et Messieurs, vous allez assister à un procès opposant les </a:t>
            </a:r>
            <a:r>
              <a:rPr lang="fr-FR" sz="1600" b="1" dirty="0">
                <a:solidFill>
                  <a:schemeClr val="accent4">
                    <a:lumMod val="75000"/>
                  </a:schemeClr>
                </a:solidFill>
              </a:rPr>
              <a:t>avocats</a:t>
            </a:r>
            <a:r>
              <a:rPr lang="fr-FR" sz="1600" dirty="0">
                <a:solidFill>
                  <a:schemeClr val="accent4">
                    <a:lumMod val="75000"/>
                  </a:schemeClr>
                </a:solidFill>
              </a:rPr>
              <a:t> de la communauté des cigales aux </a:t>
            </a:r>
            <a:r>
              <a:rPr lang="fr-FR" sz="1600" b="1" dirty="0">
                <a:solidFill>
                  <a:schemeClr val="accent4">
                    <a:lumMod val="75000"/>
                  </a:schemeClr>
                </a:solidFill>
              </a:rPr>
              <a:t>avocats </a:t>
            </a:r>
            <a:r>
              <a:rPr lang="fr-FR" sz="1600" dirty="0">
                <a:solidFill>
                  <a:schemeClr val="accent4">
                    <a:lumMod val="75000"/>
                  </a:schemeClr>
                </a:solidFill>
              </a:rPr>
              <a:t>de la communauté des fourmis. Il s’agira de savoir laquelle des deux communautés a le mieux agi dans la fable de Jean de La Fontaine.</a:t>
            </a:r>
          </a:p>
          <a:p>
            <a:r>
              <a:rPr lang="fr-FR" sz="1600" dirty="0">
                <a:solidFill>
                  <a:schemeClr val="accent4">
                    <a:lumMod val="75000"/>
                  </a:schemeClr>
                </a:solidFill>
              </a:rPr>
              <a:t>Mesdames  fourmis et cigales , le débat est ouvert. Je vous demanderai d’utiliser un </a:t>
            </a:r>
            <a:r>
              <a:rPr lang="fr-FR" sz="1600" b="1" dirty="0">
                <a:solidFill>
                  <a:schemeClr val="accent4">
                    <a:lumMod val="75000"/>
                  </a:schemeClr>
                </a:solidFill>
              </a:rPr>
              <a:t>vocabulaire</a:t>
            </a:r>
            <a:r>
              <a:rPr lang="fr-FR" sz="1600" dirty="0">
                <a:solidFill>
                  <a:schemeClr val="accent4">
                    <a:lumMod val="75000"/>
                  </a:schemeClr>
                </a:solidFill>
              </a:rPr>
              <a:t> respectueux et compréhensible par tous et d’</a:t>
            </a:r>
            <a:r>
              <a:rPr lang="fr-FR" sz="1600" b="1" dirty="0">
                <a:solidFill>
                  <a:schemeClr val="accent4">
                    <a:lumMod val="75000"/>
                  </a:schemeClr>
                </a:solidFill>
              </a:rPr>
              <a:t>évoquer </a:t>
            </a:r>
            <a:r>
              <a:rPr lang="fr-FR" sz="1600" dirty="0">
                <a:solidFill>
                  <a:schemeClr val="accent4">
                    <a:lumMod val="75000"/>
                  </a:schemeClr>
                </a:solidFill>
              </a:rPr>
              <a:t>des faits précis. Vous avez la parole.</a:t>
            </a:r>
          </a:p>
          <a:p>
            <a:r>
              <a:rPr lang="fr-FR" sz="1600" dirty="0">
                <a:solidFill>
                  <a:schemeClr val="accent4">
                    <a:lumMod val="75000"/>
                  </a:schemeClr>
                </a:solidFill>
              </a:rPr>
              <a:t> </a:t>
            </a:r>
          </a:p>
          <a:p>
            <a:r>
              <a:rPr lang="fr-FR" sz="1600" b="1" dirty="0">
                <a:solidFill>
                  <a:schemeClr val="accent4">
                    <a:lumMod val="75000"/>
                  </a:schemeClr>
                </a:solidFill>
              </a:rPr>
              <a:t>La première cigale</a:t>
            </a:r>
            <a:r>
              <a:rPr lang="fr-FR" sz="1600" dirty="0">
                <a:solidFill>
                  <a:schemeClr val="accent4">
                    <a:lumMod val="75000"/>
                  </a:schemeClr>
                </a:solidFill>
              </a:rPr>
              <a:t>-Mesdames les fourmis, vous nous accusez ouvertement de n’avoir pas travaillé mais en réalité c'est tout le contraire. Que connaissez-vous de la profession de cantatrice ? Savez-vous de quoi sont remplies nos journées ?</a:t>
            </a:r>
          </a:p>
          <a:p>
            <a:r>
              <a:rPr lang="fr-FR" sz="1600" b="1" dirty="0">
                <a:solidFill>
                  <a:schemeClr val="accent4">
                    <a:lumMod val="75000"/>
                  </a:schemeClr>
                </a:solidFill>
              </a:rPr>
              <a:t>La deuxième cigale</a:t>
            </a:r>
            <a:r>
              <a:rPr lang="fr-FR" sz="1600" dirty="0">
                <a:solidFill>
                  <a:schemeClr val="accent4">
                    <a:lumMod val="75000"/>
                  </a:schemeClr>
                </a:solidFill>
              </a:rPr>
              <a:t> - Pour divertir et régaler la société de nos chants et de notre musique, nous devons étudier, apprendre, répéter et réviser à chaque instant. </a:t>
            </a:r>
            <a:r>
              <a:rPr lang="fr-FR" sz="1600" b="1" dirty="0">
                <a:solidFill>
                  <a:schemeClr val="accent4">
                    <a:lumMod val="75000"/>
                  </a:schemeClr>
                </a:solidFill>
              </a:rPr>
              <a:t>Vocalises</a:t>
            </a:r>
            <a:r>
              <a:rPr lang="fr-FR" sz="1600" dirty="0">
                <a:solidFill>
                  <a:schemeClr val="accent4">
                    <a:lumMod val="75000"/>
                  </a:schemeClr>
                </a:solidFill>
              </a:rPr>
              <a:t>, gammes et arpèges sont  notre lot quotidien !!!</a:t>
            </a:r>
          </a:p>
          <a:p>
            <a:r>
              <a:rPr lang="fr-FR" sz="1600" dirty="0">
                <a:solidFill>
                  <a:schemeClr val="accent4">
                    <a:lumMod val="75000"/>
                  </a:schemeClr>
                </a:solidFill>
              </a:rPr>
              <a:t> </a:t>
            </a:r>
          </a:p>
          <a:p>
            <a:r>
              <a:rPr lang="fr-FR" sz="1600" b="1" dirty="0">
                <a:solidFill>
                  <a:schemeClr val="accent4">
                    <a:lumMod val="75000"/>
                  </a:schemeClr>
                </a:solidFill>
              </a:rPr>
              <a:t>La première fourmi</a:t>
            </a:r>
            <a:r>
              <a:rPr lang="fr-FR" sz="1600" dirty="0">
                <a:solidFill>
                  <a:schemeClr val="accent4">
                    <a:lumMod val="75000"/>
                  </a:schemeClr>
                </a:solidFill>
              </a:rPr>
              <a:t> -Vous dites que chanter est un métier ! Nous, nous vous rétorquons que chanter est un loisir !</a:t>
            </a:r>
          </a:p>
          <a:p>
            <a:r>
              <a:rPr lang="fr-FR" sz="1600" dirty="0">
                <a:solidFill>
                  <a:schemeClr val="accent4">
                    <a:lumMod val="75000"/>
                  </a:schemeClr>
                </a:solidFill>
              </a:rPr>
              <a:t> </a:t>
            </a:r>
          </a:p>
          <a:p>
            <a:r>
              <a:rPr lang="fr-FR" sz="1600" b="1" dirty="0">
                <a:solidFill>
                  <a:schemeClr val="accent4">
                    <a:lumMod val="75000"/>
                  </a:schemeClr>
                </a:solidFill>
              </a:rPr>
              <a:t>Le juge d’instruction</a:t>
            </a:r>
            <a:r>
              <a:rPr lang="fr-FR" sz="1600" dirty="0">
                <a:solidFill>
                  <a:schemeClr val="accent4">
                    <a:lumMod val="75000"/>
                  </a:schemeClr>
                </a:solidFill>
              </a:rPr>
              <a:t> – Mesdames, s’il vous plaît, cessez de vous chamailler et de </a:t>
            </a:r>
            <a:r>
              <a:rPr lang="fr-FR" sz="1600" b="1" dirty="0">
                <a:solidFill>
                  <a:schemeClr val="accent4">
                    <a:lumMod val="75000"/>
                  </a:schemeClr>
                </a:solidFill>
              </a:rPr>
              <a:t>vociférer</a:t>
            </a:r>
            <a:r>
              <a:rPr lang="fr-FR" sz="1600" dirty="0">
                <a:solidFill>
                  <a:schemeClr val="accent4">
                    <a:lumMod val="75000"/>
                  </a:schemeClr>
                </a:solidFill>
              </a:rPr>
              <a:t> !! Reprenons les débats d’une </a:t>
            </a:r>
            <a:r>
              <a:rPr lang="fr-FR" sz="1600" b="1" dirty="0">
                <a:solidFill>
                  <a:schemeClr val="accent4">
                    <a:lumMod val="75000"/>
                  </a:schemeClr>
                </a:solidFill>
              </a:rPr>
              <a:t>voix </a:t>
            </a:r>
            <a:r>
              <a:rPr lang="fr-FR" sz="1600" dirty="0">
                <a:solidFill>
                  <a:schemeClr val="accent4">
                    <a:lumMod val="75000"/>
                  </a:schemeClr>
                </a:solidFill>
              </a:rPr>
              <a:t>plus apaisée !!!»…</a:t>
            </a:r>
          </a:p>
          <a:p>
            <a:r>
              <a:rPr lang="fr-FR" sz="1600" dirty="0"/>
              <a:t> </a:t>
            </a:r>
          </a:p>
          <a:p>
            <a:r>
              <a:rPr lang="fr-FR" dirty="0"/>
              <a:t>…</a:t>
            </a: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Sophie </a:t>
            </a:r>
            <a:r>
              <a:rPr lang="fr-FR" sz="1400" dirty="0" err="1">
                <a:solidFill>
                  <a:srgbClr val="7030A0"/>
                </a:solidFill>
              </a:rPr>
              <a:t>Gauyet</a:t>
            </a:r>
            <a:endParaRPr lang="fr-FR" sz="1400" dirty="0">
              <a:solidFill>
                <a:srgbClr val="7030A0"/>
              </a:solidFill>
            </a:endParaRPr>
          </a:p>
        </p:txBody>
      </p:sp>
    </p:spTree>
    <p:extLst>
      <p:ext uri="{BB962C8B-B14F-4D97-AF65-F5344CB8AC3E}">
        <p14:creationId xmlns:p14="http://schemas.microsoft.com/office/powerpoint/2010/main" val="451631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57983"/>
            <a:ext cx="9240253" cy="4785926"/>
          </a:xfrm>
          <a:prstGeom prst="rect">
            <a:avLst/>
          </a:prstGeom>
          <a:noFill/>
        </p:spPr>
        <p:txBody>
          <a:bodyPr wrap="square" rtlCol="0">
            <a:spAutoFit/>
          </a:bodyPr>
          <a:lstStyle/>
          <a:p>
            <a:r>
              <a:rPr lang="fr-FR" sz="2800" b="1" dirty="0">
                <a:solidFill>
                  <a:srgbClr val="CA3B2E"/>
                </a:solidFill>
                <a:latin typeface="Cambria"/>
                <a:cs typeface="Cambria"/>
              </a:rPr>
              <a:t>Du côté des auteurs antiques…</a:t>
            </a:r>
          </a:p>
          <a:p>
            <a:endParaRPr lang="fr-FR" sz="1200" b="1" dirty="0">
              <a:solidFill>
                <a:srgbClr val="CA3B2E"/>
              </a:solidFill>
              <a:latin typeface="Cambria"/>
              <a:cs typeface="Cambria"/>
            </a:endParaRPr>
          </a:p>
          <a:p>
            <a:r>
              <a:rPr lang="fr-FR" b="1" dirty="0">
                <a:solidFill>
                  <a:srgbClr val="7030A0"/>
                </a:solidFill>
              </a:rPr>
              <a:t>En plus d’évoquer les textes d’Esope et de Phèdre pour faire écho aux textes de Jean de La Fontaine, on peut lire les textes suivants avec les élèves. </a:t>
            </a:r>
          </a:p>
          <a:p>
            <a:r>
              <a:rPr lang="fr-FR" b="1" dirty="0">
                <a:solidFill>
                  <a:srgbClr val="7030A0"/>
                </a:solidFill>
              </a:rPr>
              <a:t> </a:t>
            </a:r>
          </a:p>
          <a:p>
            <a:r>
              <a:rPr lang="fr-FR" sz="2800" b="1" dirty="0">
                <a:solidFill>
                  <a:srgbClr val="C00000"/>
                </a:solidFill>
              </a:rPr>
              <a:t>cigale</a:t>
            </a:r>
            <a:r>
              <a:rPr lang="fr-FR" b="1" dirty="0"/>
              <a:t>		</a:t>
            </a:r>
            <a:r>
              <a:rPr lang="fr-FR" b="1" dirty="0" err="1">
                <a:solidFill>
                  <a:srgbClr val="7030A0"/>
                </a:solidFill>
              </a:rPr>
              <a:t>cicada</a:t>
            </a:r>
            <a:endParaRPr lang="fr-FR" b="1" dirty="0">
              <a:solidFill>
                <a:srgbClr val="7030A0"/>
              </a:solidFill>
            </a:endParaRPr>
          </a:p>
          <a:p>
            <a:endParaRPr lang="fr-FR" dirty="0"/>
          </a:p>
          <a:p>
            <a:pPr algn="just"/>
            <a:r>
              <a:rPr lang="fr-FR" i="1" dirty="0">
                <a:solidFill>
                  <a:schemeClr val="accent4">
                    <a:lumMod val="75000"/>
                  </a:schemeClr>
                </a:solidFill>
              </a:rPr>
              <a:t>Fils du roi de Troie Laomédon et frère de Priam, Tithon est aimé de la déesse Éos, l’Aurore. Un commentateur de l’Iliade d’Homère explique son histoire.</a:t>
            </a:r>
          </a:p>
          <a:p>
            <a:pPr algn="just"/>
            <a:endParaRPr lang="fr-FR" i="1" dirty="0">
              <a:solidFill>
                <a:schemeClr val="accent4">
                  <a:lumMod val="75000"/>
                </a:schemeClr>
              </a:solidFill>
            </a:endParaRPr>
          </a:p>
          <a:p>
            <a:pPr algn="just"/>
            <a:endParaRPr lang="fr-FR" i="1" dirty="0">
              <a:solidFill>
                <a:schemeClr val="accent4">
                  <a:lumMod val="75000"/>
                </a:schemeClr>
              </a:solidFill>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400" b="1" dirty="0">
              <a:solidFill>
                <a:srgbClr val="7030A0"/>
              </a:solidFill>
              <a:latin typeface="Cambria"/>
              <a:cs typeface="Cambria"/>
            </a:endParaRPr>
          </a:p>
          <a:p>
            <a:endParaRPr lang="fr-FR" sz="2100" b="1" dirty="0">
              <a:solidFill>
                <a:schemeClr val="accent6">
                  <a:lumMod val="75000"/>
                </a:schemeClr>
              </a:solidFill>
              <a:latin typeface="Cambria"/>
              <a:cs typeface="Cambria"/>
            </a:endParaRPr>
          </a:p>
        </p:txBody>
      </p:sp>
      <p:sp>
        <p:nvSpPr>
          <p:cNvPr id="6" name="ZoneTexte 5">
            <a:extLst>
              <a:ext uri="{FF2B5EF4-FFF2-40B4-BE49-F238E27FC236}">
                <a16:creationId xmlns:a16="http://schemas.microsoft.com/office/drawing/2014/main" id="{3EEF382F-948C-384C-AAD8-6A3EDCB914E9}"/>
              </a:ext>
            </a:extLst>
          </p:cNvPr>
          <p:cNvSpPr txBox="1"/>
          <p:nvPr/>
        </p:nvSpPr>
        <p:spPr>
          <a:xfrm>
            <a:off x="3114675" y="6492240"/>
            <a:ext cx="5995987" cy="307777"/>
          </a:xfrm>
          <a:prstGeom prst="rect">
            <a:avLst/>
          </a:prstGeom>
          <a:noFill/>
        </p:spPr>
        <p:txBody>
          <a:bodyPr wrap="square" rtlCol="0">
            <a:spAutoFit/>
          </a:bodyPr>
          <a:lstStyle/>
          <a:p>
            <a:r>
              <a:rPr lang="fr-FR" sz="1400" dirty="0">
                <a:solidFill>
                  <a:srgbClr val="7030A0"/>
                </a:solidFill>
              </a:rPr>
              <a:t>                                                                       Académie de Versailles – Annie </a:t>
            </a:r>
            <a:r>
              <a:rPr lang="fr-FR" sz="1400" dirty="0" err="1">
                <a:solidFill>
                  <a:srgbClr val="7030A0"/>
                </a:solidFill>
              </a:rPr>
              <a:t>Collognat</a:t>
            </a:r>
            <a:endParaRPr lang="fr-FR" sz="1400" dirty="0">
              <a:solidFill>
                <a:srgbClr val="7030A0"/>
              </a:solidFill>
            </a:endParaRPr>
          </a:p>
        </p:txBody>
      </p:sp>
      <p:sp>
        <p:nvSpPr>
          <p:cNvPr id="2" name="Rectangle 1">
            <a:extLst>
              <a:ext uri="{FF2B5EF4-FFF2-40B4-BE49-F238E27FC236}">
                <a16:creationId xmlns:a16="http://schemas.microsoft.com/office/drawing/2014/main" id="{69BBC328-EDCE-45AE-BB5C-0EAC382A58CE}"/>
              </a:ext>
            </a:extLst>
          </p:cNvPr>
          <p:cNvSpPr/>
          <p:nvPr/>
        </p:nvSpPr>
        <p:spPr>
          <a:xfrm>
            <a:off x="779646" y="2887578"/>
            <a:ext cx="7074569" cy="2431435"/>
          </a:xfrm>
          <a:prstGeom prst="rect">
            <a:avLst/>
          </a:prstGeom>
        </p:spPr>
        <p:txBody>
          <a:bodyPr wrap="square">
            <a:spAutoFit/>
          </a:bodyPr>
          <a:lstStyle/>
          <a:p>
            <a:pPr algn="just"/>
            <a:r>
              <a:rPr lang="fr-FR" dirty="0">
                <a:solidFill>
                  <a:schemeClr val="accent4">
                    <a:lumMod val="75000"/>
                  </a:schemeClr>
                </a:solidFill>
              </a:rPr>
              <a:t>On raconte qu’Éos, prise d’amour pour Tithon, l’enleva et l’invita à formuler le vœu qu’il voudrait ; il choisit et obtint l’immortalité, mais en oubliant d’ajouter la jeunesse éternelle ; avec la vieillesse, il comprit les conséquences de son vœu : il était condamné à subir à l’infini le fléau de la vieillesse. Il demanda alors à être métamorphosé en animal, et à force de prières obtint d’être transformé en cigale.</a:t>
            </a:r>
          </a:p>
          <a:p>
            <a:pPr algn="just"/>
            <a:endParaRPr lang="fr-FR" sz="1200" dirty="0">
              <a:solidFill>
                <a:schemeClr val="accent4">
                  <a:lumMod val="75000"/>
                </a:schemeClr>
              </a:solidFill>
            </a:endParaRPr>
          </a:p>
          <a:p>
            <a:pPr algn="r"/>
            <a:r>
              <a:rPr lang="fr-FR" sz="1600" dirty="0" err="1">
                <a:solidFill>
                  <a:schemeClr val="accent4">
                    <a:lumMod val="75000"/>
                  </a:schemeClr>
                </a:solidFill>
              </a:rPr>
              <a:t>Eustathe</a:t>
            </a:r>
            <a:r>
              <a:rPr lang="fr-FR" sz="1600" dirty="0">
                <a:solidFill>
                  <a:schemeClr val="accent4">
                    <a:lumMod val="75000"/>
                  </a:schemeClr>
                </a:solidFill>
              </a:rPr>
              <a:t> de Thessalonique, XII</a:t>
            </a:r>
            <a:r>
              <a:rPr lang="fr-FR" sz="1600" baseline="30000" dirty="0">
                <a:solidFill>
                  <a:schemeClr val="accent4">
                    <a:lumMod val="75000"/>
                  </a:schemeClr>
                </a:solidFill>
              </a:rPr>
              <a:t>e</a:t>
            </a:r>
            <a:r>
              <a:rPr lang="fr-FR" sz="1600" dirty="0">
                <a:solidFill>
                  <a:schemeClr val="accent4">
                    <a:lumMod val="75000"/>
                  </a:schemeClr>
                </a:solidFill>
              </a:rPr>
              <a:t> siècle,</a:t>
            </a:r>
          </a:p>
          <a:p>
            <a:pPr algn="r"/>
            <a:r>
              <a:rPr lang="fr-FR" sz="1600" i="1" dirty="0">
                <a:solidFill>
                  <a:schemeClr val="accent4">
                    <a:lumMod val="75000"/>
                  </a:schemeClr>
                </a:solidFill>
              </a:rPr>
              <a:t>Commentaires sur l'</a:t>
            </a:r>
            <a:r>
              <a:rPr lang="fr-FR" sz="1600" dirty="0">
                <a:solidFill>
                  <a:schemeClr val="accent4">
                    <a:lumMod val="75000"/>
                  </a:schemeClr>
                </a:solidFill>
              </a:rPr>
              <a:t>Iliade, XI, 1 </a:t>
            </a:r>
          </a:p>
        </p:txBody>
      </p:sp>
    </p:spTree>
    <p:extLst>
      <p:ext uri="{BB962C8B-B14F-4D97-AF65-F5344CB8AC3E}">
        <p14:creationId xmlns:p14="http://schemas.microsoft.com/office/powerpoint/2010/main" val="276234148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1718</Words>
  <Application>Microsoft Office PowerPoint</Application>
  <PresentationFormat>Affichage à l'écran (4:3)</PresentationFormat>
  <Paragraphs>232</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Cambria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Suzanne Nadot</dc:creator>
  <cp:lastModifiedBy>Marie-Anne Bernolle</cp:lastModifiedBy>
  <cp:revision>194</cp:revision>
  <dcterms:created xsi:type="dcterms:W3CDTF">2019-05-04T04:57:07Z</dcterms:created>
  <dcterms:modified xsi:type="dcterms:W3CDTF">2019-10-07T12:25:31Z</dcterms:modified>
</cp:coreProperties>
</file>