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62" r:id="rId2"/>
    <p:sldId id="264" r:id="rId3"/>
    <p:sldId id="261" r:id="rId4"/>
    <p:sldId id="267" r:id="rId5"/>
    <p:sldId id="277" r:id="rId6"/>
    <p:sldId id="278" r:id="rId7"/>
    <p:sldId id="266" r:id="rId8"/>
    <p:sldId id="284" r:id="rId9"/>
    <p:sldId id="271" r:id="rId10"/>
    <p:sldId id="275" r:id="rId11"/>
    <p:sldId id="280" r:id="rId12"/>
    <p:sldId id="281" r:id="rId13"/>
    <p:sldId id="283" r:id="rId14"/>
    <p:sldId id="26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417"/>
    <p:restoredTop sz="94715"/>
  </p:normalViewPr>
  <p:slideViewPr>
    <p:cSldViewPr>
      <p:cViewPr varScale="1">
        <p:scale>
          <a:sx n="81" d="100"/>
          <a:sy n="81" d="100"/>
        </p:scale>
        <p:origin x="917" y="62"/>
      </p:cViewPr>
      <p:guideLst>
        <p:guide orient="horz" pos="2160"/>
        <p:guide pos="2880"/>
      </p:guideLst>
    </p:cSldViewPr>
  </p:slideViewPr>
  <p:notesTextViewPr>
    <p:cViewPr>
      <p:scale>
        <a:sx n="1" d="1"/>
        <a:sy n="1" d="1"/>
      </p:scale>
      <p:origin x="0" y="0"/>
    </p:cViewPr>
  </p:notesTextViewPr>
  <p:sorterViewPr>
    <p:cViewPr>
      <p:scale>
        <a:sx n="200" d="100"/>
        <a:sy n="200" d="100"/>
      </p:scale>
      <p:origin x="0" y="-92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4E0FC5-B934-4D07-9D9B-5EA4EA4773A9}" type="datetimeFigureOut">
              <a:rPr lang="fr-FR" smtClean="0"/>
              <a:t>12/07/2019</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040BFE-30CE-428D-BAC3-24AC926B213E}" type="slidenum">
              <a:rPr lang="fr-FR" smtClean="0"/>
              <a:t>‹N°›</a:t>
            </a:fld>
            <a:endParaRPr lang="fr-FR" dirty="0"/>
          </a:p>
        </p:txBody>
      </p:sp>
    </p:spTree>
    <p:extLst>
      <p:ext uri="{BB962C8B-B14F-4D97-AF65-F5344CB8AC3E}">
        <p14:creationId xmlns:p14="http://schemas.microsoft.com/office/powerpoint/2010/main" val="1283444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1040BFE-30CE-428D-BAC3-24AC926B213E}" type="slidenum">
              <a:rPr lang="fr-FR" smtClean="0"/>
              <a:t>4</a:t>
            </a:fld>
            <a:endParaRPr lang="fr-FR" dirty="0"/>
          </a:p>
        </p:txBody>
      </p:sp>
    </p:spTree>
    <p:extLst>
      <p:ext uri="{BB962C8B-B14F-4D97-AF65-F5344CB8AC3E}">
        <p14:creationId xmlns:p14="http://schemas.microsoft.com/office/powerpoint/2010/main" val="2149294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a:solidFill>
                  <a:schemeClr val="tx1"/>
                </a:solidFill>
                <a:latin typeface="+mn-lt"/>
                <a:ea typeface="+mn-ea"/>
                <a:cs typeface="+mn-cs"/>
              </a:rPr>
              <a:t>Cet ancrage historique ne doit pas se concevoir de manière rigide. On désigne par « période de référence » une ou plusieurs époques de l’histoire de la culture au cours desquelles les thèmes retenus sont venus au premier plan et ont connu un développement particulièrement important. Les problématiques développées au cours de la période de référence peuvent être approfondies par des comparaisons avec des problématiques plus anciennes ou plus récentes. Ces comparaisons, pratiquées à travers l’étude de textes significatifs (</a:t>
            </a:r>
            <a:r>
              <a:rPr lang="fr-FR" sz="1200" b="0" i="0" u="none" strike="noStrike" kern="1200" baseline="0" dirty="0" err="1">
                <a:solidFill>
                  <a:schemeClr val="tx1"/>
                </a:solidFill>
                <a:latin typeface="+mn-lt"/>
                <a:ea typeface="+mn-ea"/>
                <a:cs typeface="+mn-cs"/>
              </a:rPr>
              <a:t>oeuvres</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intégralesgran</a:t>
            </a:r>
            <a:r>
              <a:rPr lang="fr-FR" sz="1200" b="0" i="0" u="none" strike="noStrike" kern="1200" baseline="0" dirty="0">
                <a:solidFill>
                  <a:schemeClr val="tx1"/>
                </a:solidFill>
                <a:latin typeface="+mn-lt"/>
                <a:ea typeface="+mn-ea"/>
                <a:cs typeface="+mn-cs"/>
              </a:rPr>
              <a:t> ou extraits), permettent aux élèves tout à la fois de développer leur conscience historique, d’affiner leur jugement critique et d’enrichir leur approche des grands problèmes d’aujourd’hui. </a:t>
            </a:r>
          </a:p>
          <a:p>
            <a:endParaRPr lang="fr-FR" sz="1200" b="0" i="0" u="none" strike="noStrike" kern="1200" baseline="0" dirty="0">
              <a:solidFill>
                <a:schemeClr val="tx1"/>
              </a:solidFill>
              <a:latin typeface="+mn-lt"/>
              <a:ea typeface="+mn-ea"/>
              <a:cs typeface="+mn-cs"/>
            </a:endParaRPr>
          </a:p>
          <a:p>
            <a:r>
              <a:rPr lang="fr-FR" sz="1200" kern="1200" dirty="0">
                <a:solidFill>
                  <a:schemeClr val="tx1"/>
                </a:solidFill>
                <a:effectLst/>
                <a:latin typeface="+mn-lt"/>
                <a:ea typeface="+mn-ea"/>
                <a:cs typeface="+mn-cs"/>
              </a:rPr>
              <a:t>Du reste, le programme n’interdit nullement de travailler à rebours de la chronologie, en partant du temps présent et des questions contemporaines vers les jalons qui les rendent intelligibles sans toutefois accréditer l’idée contestable d’une précursion. S’il s’agit en définitive de rendre le monde contemporain aussi intelligible que possible, une meilleure connaissance de l’histoire des représentations à travers les œuvres, est précisément le moyen de prendre une distance par rapport à l’immédiateté que l’on cherche à éclairer. Le contemporain est donc objet en deux sens : il est ce dont la connaissance est visée et qui fait de tout le reste un moyen ; il est également une période de la réflexion, c’est-à-dire par lui-même un </a:t>
            </a:r>
            <a:r>
              <a:rPr lang="fr-FR" sz="1200" i="1" kern="1200" dirty="0">
                <a:solidFill>
                  <a:schemeClr val="tx1"/>
                </a:solidFill>
                <a:effectLst/>
                <a:latin typeface="+mn-lt"/>
                <a:ea typeface="+mn-ea"/>
                <a:cs typeface="+mn-cs"/>
              </a:rPr>
              <a:t>moment</a:t>
            </a:r>
            <a:r>
              <a:rPr lang="fr-FR" sz="1200" kern="1200" dirty="0">
                <a:solidFill>
                  <a:schemeClr val="tx1"/>
                </a:solidFill>
                <a:effectLst/>
                <a:latin typeface="+mn-lt"/>
                <a:ea typeface="+mn-ea"/>
                <a:cs typeface="+mn-cs"/>
              </a:rPr>
              <a:t>. Ce sont alors les grands enjeux contemporains qui invitent à une mise en perspective rétrospective. Il n’y a pas lieu de se demander qui de la période de référence ou de la question contemporaine doit être premier, elles se rejoignent quelque commencement que l’on se donne. La culture historique, sans opposition à la culture du temps présent, permet d’identifier et de comprendre des problèmes nouveaux ou inédits. </a:t>
            </a:r>
            <a:endParaRPr lang="fr-FR" dirty="0"/>
          </a:p>
        </p:txBody>
      </p:sp>
      <p:sp>
        <p:nvSpPr>
          <p:cNvPr id="4" name="Espace réservé du numéro de diapositive 3"/>
          <p:cNvSpPr>
            <a:spLocks noGrp="1"/>
          </p:cNvSpPr>
          <p:nvPr>
            <p:ph type="sldNum" sz="quarter" idx="10"/>
          </p:nvPr>
        </p:nvSpPr>
        <p:spPr/>
        <p:txBody>
          <a:bodyPr/>
          <a:lstStyle/>
          <a:p>
            <a:fld id="{61040BFE-30CE-428D-BAC3-24AC926B213E}" type="slidenum">
              <a:rPr lang="fr-FR" smtClean="0"/>
              <a:t>5</a:t>
            </a:fld>
            <a:endParaRPr lang="fr-FR" dirty="0"/>
          </a:p>
        </p:txBody>
      </p:sp>
    </p:spTree>
    <p:extLst>
      <p:ext uri="{BB962C8B-B14F-4D97-AF65-F5344CB8AC3E}">
        <p14:creationId xmlns:p14="http://schemas.microsoft.com/office/powerpoint/2010/main" val="4017459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La bibliographie du programme Elle ne prédétermine pas le choix des textes proposés dans le cadre des épreuves du baccalauréat</a:t>
            </a:r>
          </a:p>
          <a:p>
            <a:endParaRPr lang="fr-FR" dirty="0"/>
          </a:p>
        </p:txBody>
      </p:sp>
      <p:sp>
        <p:nvSpPr>
          <p:cNvPr id="4" name="Espace réservé du numéro de diapositive 3"/>
          <p:cNvSpPr>
            <a:spLocks noGrp="1"/>
          </p:cNvSpPr>
          <p:nvPr>
            <p:ph type="sldNum" sz="quarter" idx="10"/>
          </p:nvPr>
        </p:nvSpPr>
        <p:spPr/>
        <p:txBody>
          <a:bodyPr/>
          <a:lstStyle/>
          <a:p>
            <a:fld id="{61040BFE-30CE-428D-BAC3-24AC926B213E}" type="slidenum">
              <a:rPr lang="fr-FR" smtClean="0"/>
              <a:t>6</a:t>
            </a:fld>
            <a:endParaRPr lang="fr-FR" dirty="0"/>
          </a:p>
        </p:txBody>
      </p:sp>
    </p:spTree>
    <p:extLst>
      <p:ext uri="{BB962C8B-B14F-4D97-AF65-F5344CB8AC3E}">
        <p14:creationId xmlns:p14="http://schemas.microsoft.com/office/powerpoint/2010/main" val="716066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dirty="0"/>
              <a:t>L'ensemble des connaissances acquises est mobilisable à bon escient dans les deux parties de l'examen. Les deux questions donnent lieu à des développements d'ampleur comparable</a:t>
            </a:r>
            <a:endParaRPr lang="fr-FR" dirty="0"/>
          </a:p>
        </p:txBody>
      </p:sp>
      <p:sp>
        <p:nvSpPr>
          <p:cNvPr id="4" name="Espace réservé du numéro de diapositive 3"/>
          <p:cNvSpPr>
            <a:spLocks noGrp="1"/>
          </p:cNvSpPr>
          <p:nvPr>
            <p:ph type="sldNum" sz="quarter" idx="10"/>
          </p:nvPr>
        </p:nvSpPr>
        <p:spPr/>
        <p:txBody>
          <a:bodyPr/>
          <a:lstStyle/>
          <a:p>
            <a:fld id="{61040BFE-30CE-428D-BAC3-24AC926B213E}" type="slidenum">
              <a:rPr lang="fr-FR" smtClean="0"/>
              <a:t>11</a:t>
            </a:fld>
            <a:endParaRPr lang="fr-FR" dirty="0"/>
          </a:p>
        </p:txBody>
      </p:sp>
    </p:spTree>
    <p:extLst>
      <p:ext uri="{BB962C8B-B14F-4D97-AF65-F5344CB8AC3E}">
        <p14:creationId xmlns:p14="http://schemas.microsoft.com/office/powerpoint/2010/main" val="992275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a:t>Modifiez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0C2BAF80-E8DD-4CC9-91B5-7CF0231C7606}" type="datetimeFigureOut">
              <a:rPr lang="fr-FR" smtClean="0"/>
              <a:t>12/07/2019</a:t>
            </a:fld>
            <a:endParaRPr lang="fr-FR" dirty="0"/>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dirty="0"/>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DB958B1-DEBD-4285-A8C0-B7F724A07990}" type="slidenum">
              <a:rPr lang="fr-FR" smtClean="0"/>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C2BAF80-E8DD-4CC9-91B5-7CF0231C7606}" type="datetimeFigureOut">
              <a:rPr lang="fr-FR" smtClean="0"/>
              <a:t>12/07/2019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DB958B1-DEBD-4285-A8C0-B7F724A07990}" type="slidenum">
              <a:rPr lang="fr-FR" smtClean="0"/>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C2BAF80-E8DD-4CC9-91B5-7CF0231C7606}" type="datetimeFigureOut">
              <a:rPr lang="fr-FR" smtClean="0"/>
              <a:t>12/07/2019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DB958B1-DEBD-4285-A8C0-B7F724A07990}" type="slidenum">
              <a:rPr lang="fr-FR" smtClean="0"/>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C2BAF80-E8DD-4CC9-91B5-7CF0231C7606}" type="datetimeFigureOut">
              <a:rPr lang="fr-FR" smtClean="0"/>
              <a:t>12/07/2019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DB958B1-DEBD-4285-A8C0-B7F724A07990}" type="slidenum">
              <a:rPr lang="fr-FR" smtClean="0"/>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0C2BAF80-E8DD-4CC9-91B5-7CF0231C7606}" type="datetimeFigureOut">
              <a:rPr lang="fr-FR" smtClean="0"/>
              <a:t>12/07/2019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3DB958B1-DEBD-4285-A8C0-B7F724A07990}" type="slidenum">
              <a:rPr lang="fr-FR" smtClean="0"/>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C2BAF80-E8DD-4CC9-91B5-7CF0231C7606}" type="datetimeFigureOut">
              <a:rPr lang="fr-FR" smtClean="0"/>
              <a:t>12/07/2019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DB958B1-DEBD-4285-A8C0-B7F724A07990}" type="slidenum">
              <a:rPr lang="fr-FR" smtClean="0"/>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e la date 25"/>
          <p:cNvSpPr>
            <a:spLocks noGrp="1"/>
          </p:cNvSpPr>
          <p:nvPr>
            <p:ph type="dt" sz="half" idx="10"/>
          </p:nvPr>
        </p:nvSpPr>
        <p:spPr/>
        <p:txBody>
          <a:bodyPr rtlCol="0"/>
          <a:lstStyle/>
          <a:p>
            <a:fld id="{0C2BAF80-E8DD-4CC9-91B5-7CF0231C7606}" type="datetimeFigureOut">
              <a:rPr lang="fr-FR" smtClean="0"/>
              <a:t>12/07/2019</a:t>
            </a:fld>
            <a:endParaRPr lang="fr-FR" dirty="0"/>
          </a:p>
        </p:txBody>
      </p:sp>
      <p:sp>
        <p:nvSpPr>
          <p:cNvPr id="27" name="Espace réservé du numéro de diapositive 26"/>
          <p:cNvSpPr>
            <a:spLocks noGrp="1"/>
          </p:cNvSpPr>
          <p:nvPr>
            <p:ph type="sldNum" sz="quarter" idx="11"/>
          </p:nvPr>
        </p:nvSpPr>
        <p:spPr/>
        <p:txBody>
          <a:bodyPr rtlCol="0"/>
          <a:lstStyle/>
          <a:p>
            <a:fld id="{3DB958B1-DEBD-4285-A8C0-B7F724A07990}" type="slidenum">
              <a:rPr lang="fr-FR" smtClean="0"/>
              <a:t>‹N°›</a:t>
            </a:fld>
            <a:endParaRPr lang="fr-FR" dirty="0"/>
          </a:p>
        </p:txBody>
      </p:sp>
      <p:sp>
        <p:nvSpPr>
          <p:cNvPr id="28" name="Espace réservé du pied de page 27"/>
          <p:cNvSpPr>
            <a:spLocks noGrp="1"/>
          </p:cNvSpPr>
          <p:nvPr>
            <p:ph type="ftr" sz="quarter" idx="12"/>
          </p:nvPr>
        </p:nvSpPr>
        <p:spPr/>
        <p:txBody>
          <a:bodyPr rtlCol="0"/>
          <a:lstStyle/>
          <a:p>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a:t>Modifiez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0C2BAF80-E8DD-4CC9-91B5-7CF0231C7606}" type="datetimeFigureOut">
              <a:rPr lang="fr-FR" smtClean="0"/>
              <a:t>12/07/2019</a:t>
            </a:fld>
            <a:endParaRPr lang="fr-FR" dirty="0"/>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dirty="0"/>
          </a:p>
        </p:txBody>
      </p:sp>
      <p:sp>
        <p:nvSpPr>
          <p:cNvPr id="5" name="Espace réservé du numéro de diapositive 4"/>
          <p:cNvSpPr>
            <a:spLocks noGrp="1"/>
          </p:cNvSpPr>
          <p:nvPr>
            <p:ph type="sldNum" sz="quarter" idx="12"/>
          </p:nvPr>
        </p:nvSpPr>
        <p:spPr>
          <a:xfrm>
            <a:off x="8174736" y="2272"/>
            <a:ext cx="762000" cy="365760"/>
          </a:xfrm>
        </p:spPr>
        <p:txBody>
          <a:bodyPr/>
          <a:lstStyle/>
          <a:p>
            <a:fld id="{3DB958B1-DEBD-4285-A8C0-B7F724A07990}" type="slidenum">
              <a:rPr lang="fr-FR" smtClean="0"/>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2BAF80-E8DD-4CC9-91B5-7CF0231C7606}" type="datetimeFigureOut">
              <a:rPr lang="fr-FR" smtClean="0"/>
              <a:t>12/07/2019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3DB958B1-DEBD-4285-A8C0-B7F724A07990}" type="slidenum">
              <a:rPr lang="fr-FR" smtClean="0"/>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a:t>Modifiez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C2BAF80-E8DD-4CC9-91B5-7CF0231C7606}" type="datetimeFigureOut">
              <a:rPr lang="fr-FR" smtClean="0"/>
              <a:t>12/07/2019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DB958B1-DEBD-4285-A8C0-B7F724A07990}" type="slidenum">
              <a:rPr lang="fr-FR" smtClean="0"/>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dirty="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0C2BAF80-E8DD-4CC9-91B5-7CF0231C7606}" type="datetimeFigureOut">
              <a:rPr lang="fr-FR" smtClean="0"/>
              <a:t>12/07/2019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3DB958B1-DEBD-4285-A8C0-B7F724A07990}" type="slidenum">
              <a:rPr lang="fr-FR" smtClean="0"/>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C2BAF80-E8DD-4CC9-91B5-7CF0231C7606}" type="datetimeFigureOut">
              <a:rPr lang="fr-FR" smtClean="0"/>
              <a:t>12/07/2019</a:t>
            </a:fld>
            <a:endParaRPr lang="fr-FR" dirty="0"/>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dirty="0"/>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DB958B1-DEBD-4285-A8C0-B7F724A07990}" type="slidenum">
              <a:rPr lang="fr-FR" smtClean="0"/>
              <a:t>‹N°›</a:t>
            </a:fld>
            <a:endParaRPr lang="fr-FR" dirty="0"/>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duscol.education.fr/cid141765/sujets-zero-1e-bac-2021.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quandjepasselebac.education.fr/controle-continu-epreuves-finales-les-epreuves-du-bac-202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duscol.education.fr/cid141765/sujets-zero-1e-bac-2021.htm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85800" y="1268760"/>
            <a:ext cx="7772400" cy="2331691"/>
          </a:xfrm>
        </p:spPr>
        <p:txBody>
          <a:bodyPr>
            <a:normAutofit fontScale="90000"/>
          </a:bodyPr>
          <a:lstStyle/>
          <a:p>
            <a:br>
              <a:rPr lang="fr-FR" sz="3600" dirty="0"/>
            </a:br>
            <a:r>
              <a:rPr lang="fr-FR" sz="3600" b="1" dirty="0"/>
              <a:t>ENSEIGNEMENT DE SPECIALITE</a:t>
            </a:r>
            <a:br>
              <a:rPr lang="fr-FR" sz="3600" b="1" dirty="0"/>
            </a:br>
            <a:br>
              <a:rPr lang="fr-FR" sz="3600" b="1" dirty="0"/>
            </a:br>
            <a:r>
              <a:rPr lang="fr-FR" sz="3600" b="1" dirty="0"/>
              <a:t>HUMANITES LITTÉRATURE PHILOSOPHIE</a:t>
            </a:r>
            <a:br>
              <a:rPr lang="fr-FR" sz="3600" b="1" dirty="0"/>
            </a:br>
            <a:br>
              <a:rPr lang="fr-FR" sz="2700" b="1" dirty="0"/>
            </a:br>
            <a:br>
              <a:rPr lang="fr-FR" sz="2700" b="1" dirty="0"/>
            </a:br>
            <a:endParaRPr lang="fr-FR" sz="2700" b="1" dirty="0"/>
          </a:p>
        </p:txBody>
      </p:sp>
      <p:sp>
        <p:nvSpPr>
          <p:cNvPr id="5" name="Sous-titre 4"/>
          <p:cNvSpPr>
            <a:spLocks noGrp="1"/>
          </p:cNvSpPr>
          <p:nvPr>
            <p:ph type="subTitle" idx="1"/>
          </p:nvPr>
        </p:nvSpPr>
        <p:spPr>
          <a:xfrm>
            <a:off x="0" y="3933056"/>
            <a:ext cx="4644008" cy="2924944"/>
          </a:xfrm>
        </p:spPr>
        <p:txBody>
          <a:bodyPr>
            <a:normAutofit fontScale="55000" lnSpcReduction="20000"/>
          </a:bodyPr>
          <a:lstStyle/>
          <a:p>
            <a:endParaRPr lang="fr-FR" sz="2400" dirty="0">
              <a:solidFill>
                <a:srgbClr val="FF0000"/>
              </a:solidFill>
            </a:endParaRPr>
          </a:p>
          <a:p>
            <a:r>
              <a:rPr lang="fr-FR" sz="2400" dirty="0">
                <a:solidFill>
                  <a:srgbClr val="FF0000"/>
                </a:solidFill>
              </a:rPr>
              <a:t>B.O n°1 du 22 janvier 2019</a:t>
            </a:r>
          </a:p>
          <a:p>
            <a:r>
              <a:rPr lang="fr-FR" sz="2400" dirty="0">
                <a:solidFill>
                  <a:srgbClr val="FF0000"/>
                </a:solidFill>
              </a:rPr>
              <a:t>B.O. n°17 du 25 avril 2019</a:t>
            </a:r>
          </a:p>
          <a:p>
            <a:endParaRPr lang="fr-FR" sz="2400" dirty="0"/>
          </a:p>
          <a:p>
            <a:r>
              <a:rPr lang="fr-FR" sz="2400" dirty="0"/>
              <a:t> Recommandations conjointes des groupes </a:t>
            </a:r>
          </a:p>
          <a:p>
            <a:r>
              <a:rPr lang="fr-FR" sz="2400" dirty="0"/>
              <a:t>Lettres et Philosophie de l’IGEN (Février 2019) </a:t>
            </a:r>
          </a:p>
          <a:p>
            <a:endParaRPr lang="fr-FR" sz="2400" dirty="0"/>
          </a:p>
          <a:p>
            <a:r>
              <a:rPr lang="fr-FR" dirty="0"/>
              <a:t>les sujets zéro des spécialités "Humanités, Littérature, Philosophie" (HLP) et "Littérature et langues et cultures de l'Antiquité" (LLCA) sont désormais en ligne à l'adresse suivante :</a:t>
            </a:r>
          </a:p>
          <a:p>
            <a:r>
              <a:rPr lang="fr-FR" dirty="0"/>
              <a:t> </a:t>
            </a:r>
          </a:p>
          <a:p>
            <a:r>
              <a:rPr lang="fr-FR" u="sng" dirty="0">
                <a:hlinkClick r:id="rId2"/>
              </a:rPr>
              <a:t>https://eduscol.education.fr/cid141765/sujets-zero-1e-bac-2021.html</a:t>
            </a:r>
            <a:endParaRPr lang="fr-FR" dirty="0"/>
          </a:p>
          <a:p>
            <a:endParaRPr lang="fr-FR" sz="2400" dirty="0">
              <a:solidFill>
                <a:srgbClr val="FF0000"/>
              </a:solidFill>
            </a:endParaRPr>
          </a:p>
          <a:p>
            <a:endParaRPr lang="fr-FR" sz="4000" dirty="0"/>
          </a:p>
        </p:txBody>
      </p:sp>
      <p:pic>
        <p:nvPicPr>
          <p:cNvPr id="6" name="Imag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6336" y="4653136"/>
            <a:ext cx="1547664" cy="2204864"/>
          </a:xfrm>
          <a:prstGeom prst="rect">
            <a:avLst/>
          </a:prstGeom>
        </p:spPr>
      </p:pic>
    </p:spTree>
    <p:extLst>
      <p:ext uri="{BB962C8B-B14F-4D97-AF65-F5344CB8AC3E}">
        <p14:creationId xmlns:p14="http://schemas.microsoft.com/office/powerpoint/2010/main" val="3188356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836712"/>
            <a:ext cx="9144000" cy="1296144"/>
          </a:xfrm>
        </p:spPr>
        <p:txBody>
          <a:bodyPr vert="horz" anchor="ctr">
            <a:noAutofit/>
          </a:bodyPr>
          <a:lstStyle/>
          <a:p>
            <a:pPr algn="ctr"/>
            <a:r>
              <a:rPr lang="fr-FR" sz="2800" b="1" dirty="0"/>
              <a:t>L’évaluation de l’enseignement de spécialité HLP </a:t>
            </a:r>
            <a:br>
              <a:rPr lang="fr-FR" sz="2800" b="1" dirty="0"/>
            </a:br>
            <a:r>
              <a:rPr lang="fr-FR" sz="2000" b="1" dirty="0"/>
              <a:t>(pour les élèves qui le poursuivent en terminale) </a:t>
            </a:r>
            <a:r>
              <a:rPr lang="fr-FR" sz="2800" b="1" dirty="0"/>
              <a:t>2/2</a:t>
            </a:r>
          </a:p>
        </p:txBody>
      </p:sp>
      <p:sp>
        <p:nvSpPr>
          <p:cNvPr id="3" name="Espace réservé du contenu 2"/>
          <p:cNvSpPr>
            <a:spLocks noGrp="1"/>
          </p:cNvSpPr>
          <p:nvPr>
            <p:ph idx="1"/>
          </p:nvPr>
        </p:nvSpPr>
        <p:spPr>
          <a:xfrm>
            <a:off x="0" y="1988840"/>
            <a:ext cx="9144000" cy="4869160"/>
          </a:xfrm>
        </p:spPr>
        <p:txBody>
          <a:bodyPr>
            <a:normAutofit fontScale="62500" lnSpcReduction="20000"/>
          </a:bodyPr>
          <a:lstStyle/>
          <a:p>
            <a:pPr marL="109728" indent="0">
              <a:buNone/>
            </a:pPr>
            <a:r>
              <a:rPr lang="fr-FR" b="1" dirty="0"/>
              <a:t> </a:t>
            </a:r>
          </a:p>
          <a:p>
            <a:pPr marL="109728" indent="0">
              <a:buNone/>
            </a:pPr>
            <a:r>
              <a:rPr lang="fr-FR" sz="3600" dirty="0"/>
              <a:t>Dans le cadre des épreuves terminales :</a:t>
            </a:r>
          </a:p>
          <a:p>
            <a:pPr marL="109728" indent="0">
              <a:buNone/>
            </a:pPr>
            <a:endParaRPr lang="fr-FR" sz="3300" dirty="0"/>
          </a:p>
          <a:p>
            <a:pPr>
              <a:buFont typeface="Wingdings" panose="05000000000000000000" pitchFamily="2" charset="2"/>
              <a:buChar char="Ø"/>
            </a:pPr>
            <a:r>
              <a:rPr lang="fr-FR" sz="3300" dirty="0"/>
              <a:t>Une épreuve écrite en deux parties (mars)</a:t>
            </a:r>
          </a:p>
          <a:p>
            <a:pPr marL="0" indent="0">
              <a:buNone/>
            </a:pPr>
            <a:r>
              <a:rPr lang="fr-FR" sz="2600" dirty="0"/>
              <a:t> </a:t>
            </a:r>
            <a:r>
              <a:rPr lang="fr-FR" sz="2600" b="1" dirty="0">
                <a:solidFill>
                  <a:schemeClr val="accent1"/>
                </a:solidFill>
              </a:rPr>
              <a:t>La note compte pour 16% de la note finale</a:t>
            </a:r>
          </a:p>
          <a:p>
            <a:pPr marL="0" indent="0">
              <a:buNone/>
            </a:pPr>
            <a:endParaRPr lang="fr-FR" sz="2600" b="1" dirty="0">
              <a:solidFill>
                <a:schemeClr val="accent1"/>
              </a:solidFill>
            </a:endParaRPr>
          </a:p>
          <a:p>
            <a:pPr marL="0" indent="0">
              <a:buNone/>
            </a:pPr>
            <a:r>
              <a:rPr lang="fr-FR" dirty="0"/>
              <a:t>Et, éventuellement :</a:t>
            </a:r>
            <a:endParaRPr lang="fr-FR" sz="2600" b="1" dirty="0">
              <a:solidFill>
                <a:schemeClr val="accent1"/>
              </a:solidFill>
            </a:endParaRPr>
          </a:p>
          <a:p>
            <a:pPr marL="0" indent="0">
              <a:buNone/>
            </a:pPr>
            <a:endParaRPr lang="fr-FR" sz="2600" b="1" dirty="0">
              <a:solidFill>
                <a:schemeClr val="accent1"/>
              </a:solidFill>
            </a:endParaRPr>
          </a:p>
          <a:p>
            <a:pPr>
              <a:buFont typeface="Wingdings" panose="05000000000000000000" pitchFamily="2" charset="2"/>
              <a:buChar char="Ø"/>
            </a:pPr>
            <a:r>
              <a:rPr lang="fr-FR" sz="3300" dirty="0"/>
              <a:t> Le grand oral (20 minutes) (juin) :</a:t>
            </a:r>
          </a:p>
          <a:p>
            <a:pPr marL="0" indent="0">
              <a:buNone/>
            </a:pPr>
            <a:r>
              <a:rPr lang="fr-FR" sz="2600" dirty="0"/>
              <a:t>Présentation d’un projet choisi dès la classe de première et adossé </a:t>
            </a:r>
            <a:r>
              <a:rPr lang="fr-FR" sz="2600" b="1" dirty="0"/>
              <a:t>à</a:t>
            </a:r>
            <a:r>
              <a:rPr lang="fr-FR" sz="2600" dirty="0"/>
              <a:t> </a:t>
            </a:r>
            <a:r>
              <a:rPr lang="fr-FR" sz="2600" b="1" dirty="0"/>
              <a:t>un ou aux deux </a:t>
            </a:r>
            <a:r>
              <a:rPr lang="fr-FR" sz="2600" dirty="0"/>
              <a:t>enseignements de spécialité conservés</a:t>
            </a:r>
          </a:p>
          <a:p>
            <a:pPr marL="0" indent="0">
              <a:buNone/>
            </a:pPr>
            <a:r>
              <a:rPr lang="fr-FR" sz="2600" b="1" dirty="0">
                <a:solidFill>
                  <a:schemeClr val="accent1"/>
                </a:solidFill>
              </a:rPr>
              <a:t>La note compte pour 10% de la note finale</a:t>
            </a:r>
            <a:endParaRPr lang="fr-FR" sz="2600" dirty="0">
              <a:solidFill>
                <a:schemeClr val="accent1"/>
              </a:solidFill>
            </a:endParaRPr>
          </a:p>
          <a:p>
            <a:pPr marL="0" indent="0">
              <a:buNone/>
            </a:pPr>
            <a:endParaRPr lang="fr-FR" sz="2600" dirty="0">
              <a:solidFill>
                <a:schemeClr val="accent1"/>
              </a:solidFill>
            </a:endParaRPr>
          </a:p>
          <a:p>
            <a:pPr marL="109728" indent="0">
              <a:buNone/>
            </a:pPr>
            <a:r>
              <a:rPr lang="fr-FR" sz="2900" b="1" dirty="0">
                <a:solidFill>
                  <a:srgbClr val="C00000"/>
                </a:solidFill>
              </a:rPr>
              <a:t>N.B.</a:t>
            </a:r>
            <a:r>
              <a:rPr lang="fr-FR" sz="2900" dirty="0">
                <a:solidFill>
                  <a:srgbClr val="C00000"/>
                </a:solidFill>
              </a:rPr>
              <a:t> Les épreuves terminales comptent pour 60 % de la note finale.</a:t>
            </a:r>
            <a:endParaRPr lang="fr-FR" sz="2900" dirty="0">
              <a:solidFill>
                <a:schemeClr val="accent1"/>
              </a:solidFill>
            </a:endParaRPr>
          </a:p>
          <a:p>
            <a:pPr marL="0" indent="0">
              <a:buNone/>
            </a:pPr>
            <a:r>
              <a:rPr lang="fr-FR" sz="2900" dirty="0">
                <a:solidFill>
                  <a:srgbClr val="C00000"/>
                </a:solidFill>
              </a:rPr>
              <a:t>Pour en savoir plus : </a:t>
            </a:r>
            <a:r>
              <a:rPr lang="fr-FR" sz="2600" dirty="0">
                <a:solidFill>
                  <a:schemeClr val="accent1"/>
                </a:solidFill>
                <a:hlinkClick r:id="rId2"/>
              </a:rPr>
              <a:t>http://quandjepasselebac.education.fr/controle-continu-epreuves-finales-les-epreuves-du-bac-2021/</a:t>
            </a:r>
            <a:endParaRPr lang="fr-FR" sz="2600" dirty="0">
              <a:solidFill>
                <a:schemeClr val="accent1"/>
              </a:solidFill>
            </a:endParaRPr>
          </a:p>
          <a:p>
            <a:pPr marL="0" indent="0">
              <a:buNone/>
            </a:pPr>
            <a:endParaRPr lang="fr-FR" sz="2600" dirty="0">
              <a:solidFill>
                <a:schemeClr val="accent1"/>
              </a:solidFill>
            </a:endParaRPr>
          </a:p>
          <a:p>
            <a:pPr marL="109728" indent="0">
              <a:buNone/>
            </a:pPr>
            <a:r>
              <a:rPr lang="fr-FR" sz="2600" dirty="0"/>
              <a:t> </a:t>
            </a:r>
          </a:p>
          <a:p>
            <a:pPr marL="109728" indent="0">
              <a:buNone/>
            </a:pPr>
            <a:endParaRPr lang="fr-FR" sz="2600" dirty="0"/>
          </a:p>
        </p:txBody>
      </p:sp>
    </p:spTree>
    <p:extLst>
      <p:ext uri="{BB962C8B-B14F-4D97-AF65-F5344CB8AC3E}">
        <p14:creationId xmlns:p14="http://schemas.microsoft.com/office/powerpoint/2010/main" val="2920024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76672"/>
            <a:ext cx="9144000" cy="2448272"/>
          </a:xfrm>
          <a:ln>
            <a:solidFill>
              <a:schemeClr val="tx2"/>
            </a:solidFill>
          </a:ln>
        </p:spPr>
        <p:txBody>
          <a:bodyPr>
            <a:normAutofit fontScale="90000"/>
          </a:bodyPr>
          <a:lstStyle/>
          <a:p>
            <a:r>
              <a:rPr lang="fr-FR" dirty="0"/>
              <a:t>	</a:t>
            </a:r>
            <a:br>
              <a:rPr lang="fr-FR" dirty="0"/>
            </a:br>
            <a:r>
              <a:rPr lang="fr-FR" sz="1800" b="1" dirty="0"/>
              <a:t>Épreuve commune, contrôle continu, pour l’’enseignement </a:t>
            </a:r>
            <a:br>
              <a:rPr lang="fr-FR" sz="1800" b="1" dirty="0"/>
            </a:br>
            <a:r>
              <a:rPr lang="fr-FR" sz="1800" b="1" dirty="0"/>
              <a:t>de spécialité suivi seulement en première </a:t>
            </a:r>
            <a:br>
              <a:rPr lang="fr-FR" sz="1800" b="1" dirty="0"/>
            </a:br>
            <a:r>
              <a:rPr lang="fr-FR" sz="2000" b="1" dirty="0"/>
              <a:t>___________________________________________________________________</a:t>
            </a:r>
            <a:r>
              <a:rPr lang="fr-FR" sz="2200" b="1" u="sng" dirty="0">
                <a:solidFill>
                  <a:schemeClr val="accent3"/>
                </a:solidFill>
              </a:rPr>
              <a:t>Un texte commun relatif à l'un des thèmes au programme de première</a:t>
            </a:r>
            <a:br>
              <a:rPr lang="fr-FR" sz="2000" b="1" dirty="0">
                <a:solidFill>
                  <a:schemeClr val="accent3"/>
                </a:solidFill>
              </a:rPr>
            </a:br>
            <a:r>
              <a:rPr lang="fr-FR" sz="2200" b="1" u="sng" dirty="0"/>
              <a:t>Deux questions</a:t>
            </a:r>
            <a:br>
              <a:rPr lang="fr-FR" sz="2200" b="1" u="sng" dirty="0"/>
            </a:br>
            <a:r>
              <a:rPr lang="fr-FR" sz="2000" dirty="0">
                <a:solidFill>
                  <a:schemeClr val="accent3"/>
                </a:solidFill>
              </a:rPr>
              <a:t>Le texte support peut être un texte philosophique, un texte littéraire, un texte relevant de la littérature d’idées.</a:t>
            </a:r>
            <a:br>
              <a:rPr lang="fr-FR" sz="2000" dirty="0">
                <a:solidFill>
                  <a:schemeClr val="accent3"/>
                </a:solidFill>
              </a:rPr>
            </a:br>
            <a:r>
              <a:rPr lang="fr-FR" sz="2000" dirty="0">
                <a:solidFill>
                  <a:schemeClr val="accent3"/>
                </a:solidFill>
              </a:rPr>
              <a:t>Sujets zéro : </a:t>
            </a:r>
            <a:r>
              <a:rPr lang="fr-FR" sz="1800" u="sng" dirty="0">
                <a:hlinkClick r:id="rId3"/>
              </a:rPr>
              <a:t>https://eduscol.education.fr/cid141765/sujets-zero-1e-bac-2021.html</a:t>
            </a:r>
            <a:br>
              <a:rPr lang="fr-FR" sz="1800" dirty="0"/>
            </a:br>
            <a:br>
              <a:rPr lang="fr-FR" sz="2000" dirty="0">
                <a:solidFill>
                  <a:schemeClr val="accent3"/>
                </a:solidFill>
              </a:rPr>
            </a:br>
            <a:br>
              <a:rPr lang="fr-FR" sz="2000" dirty="0"/>
            </a:br>
            <a:endParaRPr lang="fr-FR" sz="2200" b="1" dirty="0"/>
          </a:p>
        </p:txBody>
      </p:sp>
      <p:sp>
        <p:nvSpPr>
          <p:cNvPr id="4" name="Espace réservé du texte 3"/>
          <p:cNvSpPr>
            <a:spLocks noGrp="1"/>
          </p:cNvSpPr>
          <p:nvPr>
            <p:ph type="body" idx="1"/>
          </p:nvPr>
        </p:nvSpPr>
        <p:spPr>
          <a:xfrm>
            <a:off x="0" y="2996952"/>
            <a:ext cx="4422648" cy="720080"/>
          </a:xfrm>
        </p:spPr>
        <p:txBody>
          <a:bodyPr/>
          <a:lstStyle/>
          <a:p>
            <a:pPr algn="ctr"/>
            <a:r>
              <a:rPr lang="fr-FR" sz="1600" dirty="0"/>
              <a:t>Approche littéraire ou philosophique</a:t>
            </a:r>
          </a:p>
          <a:p>
            <a:pPr algn="ctr"/>
            <a:r>
              <a:rPr lang="fr-FR" sz="1600" b="0" dirty="0"/>
              <a:t>selon ce qu’indique le sujet</a:t>
            </a:r>
          </a:p>
        </p:txBody>
      </p:sp>
      <p:sp>
        <p:nvSpPr>
          <p:cNvPr id="6" name="Espace réservé du texte 5"/>
          <p:cNvSpPr>
            <a:spLocks noGrp="1"/>
          </p:cNvSpPr>
          <p:nvPr>
            <p:ph type="body" sz="half" idx="3"/>
          </p:nvPr>
        </p:nvSpPr>
        <p:spPr>
          <a:xfrm>
            <a:off x="4721225" y="2996952"/>
            <a:ext cx="4422775" cy="720080"/>
          </a:xfrm>
        </p:spPr>
        <p:txBody>
          <a:bodyPr/>
          <a:lstStyle/>
          <a:p>
            <a:pPr algn="ctr"/>
            <a:r>
              <a:rPr lang="fr-FR" sz="1600" dirty="0"/>
              <a:t>Approche philosophique ou littéraire</a:t>
            </a:r>
          </a:p>
          <a:p>
            <a:pPr algn="ctr"/>
            <a:r>
              <a:rPr lang="fr-FR" sz="1600" b="0" dirty="0"/>
              <a:t>selon ce qu’indique le sujet</a:t>
            </a:r>
          </a:p>
        </p:txBody>
      </p:sp>
      <p:sp>
        <p:nvSpPr>
          <p:cNvPr id="5" name="Espace réservé du contenu 4"/>
          <p:cNvSpPr>
            <a:spLocks noGrp="1"/>
          </p:cNvSpPr>
          <p:nvPr>
            <p:ph sz="quarter" idx="2"/>
          </p:nvPr>
        </p:nvSpPr>
        <p:spPr>
          <a:xfrm>
            <a:off x="0" y="3717031"/>
            <a:ext cx="4422648" cy="3140969"/>
          </a:xfrm>
          <a:ln>
            <a:solidFill>
              <a:schemeClr val="accent1"/>
            </a:solidFill>
          </a:ln>
        </p:spPr>
        <p:txBody>
          <a:bodyPr>
            <a:normAutofit lnSpcReduction="10000"/>
          </a:bodyPr>
          <a:lstStyle/>
          <a:p>
            <a:endParaRPr lang="fr-FR" dirty="0"/>
          </a:p>
          <a:p>
            <a:pPr marL="109728" indent="0">
              <a:buNone/>
            </a:pPr>
            <a:r>
              <a:rPr lang="fr-FR" b="1" u="sng" dirty="0"/>
              <a:t>Une question d'interprétation</a:t>
            </a:r>
            <a:r>
              <a:rPr lang="fr-FR" b="1" dirty="0"/>
              <a:t> qui appelle un travail portant sur la compréhension et l'analyse d'un enjeu majeur du texte. </a:t>
            </a:r>
          </a:p>
          <a:p>
            <a:pPr marL="109728" indent="0">
              <a:buNone/>
            </a:pPr>
            <a:endParaRPr lang="fr-FR" b="1" dirty="0"/>
          </a:p>
          <a:p>
            <a:pPr marL="109728" indent="0">
              <a:buNone/>
            </a:pPr>
            <a:endParaRPr lang="fr-FR" b="1" dirty="0"/>
          </a:p>
          <a:p>
            <a:pPr marL="109728" indent="0">
              <a:buNone/>
            </a:pPr>
            <a:r>
              <a:rPr lang="fr-FR" b="1" dirty="0"/>
              <a:t>/10 points</a:t>
            </a:r>
          </a:p>
          <a:p>
            <a:pPr marL="109728" indent="0">
              <a:buNone/>
            </a:pPr>
            <a:r>
              <a:rPr lang="fr-FR" b="1" dirty="0"/>
              <a:t>1 heure</a:t>
            </a:r>
          </a:p>
          <a:p>
            <a:pPr marL="109728" indent="0">
              <a:buNone/>
            </a:pPr>
            <a:endParaRPr lang="fr-FR" dirty="0"/>
          </a:p>
        </p:txBody>
      </p:sp>
      <p:sp>
        <p:nvSpPr>
          <p:cNvPr id="7" name="Espace réservé du contenu 6"/>
          <p:cNvSpPr>
            <a:spLocks noGrp="1"/>
          </p:cNvSpPr>
          <p:nvPr>
            <p:ph sz="quarter" idx="4"/>
          </p:nvPr>
        </p:nvSpPr>
        <p:spPr>
          <a:xfrm>
            <a:off x="4718304" y="3717032"/>
            <a:ext cx="4425696" cy="3140967"/>
          </a:xfrm>
          <a:ln>
            <a:solidFill>
              <a:schemeClr val="accent1"/>
            </a:solidFill>
          </a:ln>
        </p:spPr>
        <p:txBody>
          <a:bodyPr/>
          <a:lstStyle/>
          <a:p>
            <a:pPr marL="109728" indent="0">
              <a:buNone/>
            </a:pPr>
            <a:endParaRPr lang="fr-FR" dirty="0"/>
          </a:p>
          <a:p>
            <a:pPr marL="109728" indent="0">
              <a:buNone/>
            </a:pPr>
            <a:r>
              <a:rPr lang="fr-FR" b="1" u="sng" dirty="0"/>
              <a:t>Une question de réflexion </a:t>
            </a:r>
            <a:r>
              <a:rPr lang="fr-FR" b="1" dirty="0"/>
              <a:t>à partir du texte conduit le candidat à rédiger une réponse  étayée à une question soulevée par le texte.</a:t>
            </a:r>
          </a:p>
          <a:p>
            <a:pPr marL="109728" indent="0">
              <a:buNone/>
            </a:pPr>
            <a:endParaRPr lang="fr-FR" dirty="0"/>
          </a:p>
          <a:p>
            <a:pPr marL="109728" indent="0">
              <a:buNone/>
            </a:pPr>
            <a:r>
              <a:rPr lang="fr-FR" b="1" dirty="0"/>
              <a:t>/ 10 points</a:t>
            </a:r>
          </a:p>
          <a:p>
            <a:pPr marL="109728" indent="0">
              <a:buNone/>
            </a:pPr>
            <a:r>
              <a:rPr lang="fr-FR" b="1" dirty="0"/>
              <a:t>1 heure</a:t>
            </a:r>
          </a:p>
        </p:txBody>
      </p:sp>
    </p:spTree>
    <p:extLst>
      <p:ext uri="{BB962C8B-B14F-4D97-AF65-F5344CB8AC3E}">
        <p14:creationId xmlns:p14="http://schemas.microsoft.com/office/powerpoint/2010/main" val="1574051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a:xfrm>
            <a:off x="0" y="188640"/>
            <a:ext cx="9144000" cy="1440160"/>
          </a:xfrm>
        </p:spPr>
        <p:txBody>
          <a:bodyPr>
            <a:normAutofit/>
          </a:bodyPr>
          <a:lstStyle/>
          <a:p>
            <a:r>
              <a:rPr lang="fr-FR" sz="2800" dirty="0"/>
              <a:t>Sujets zéro : thème 1, l’art de la parole</a:t>
            </a:r>
            <a:br>
              <a:rPr lang="fr-FR" sz="2800" dirty="0"/>
            </a:br>
            <a:r>
              <a:rPr lang="fr-FR" sz="2800" dirty="0"/>
              <a:t> Platon, </a:t>
            </a:r>
            <a:r>
              <a:rPr lang="fr-FR" sz="2800" i="1" dirty="0"/>
              <a:t>Gorgias</a:t>
            </a:r>
            <a:r>
              <a:rPr lang="fr-FR" sz="2800"/>
              <a:t>, 465 b-e</a:t>
            </a:r>
            <a:endParaRPr lang="fr-FR" sz="2800" dirty="0"/>
          </a:p>
        </p:txBody>
      </p:sp>
      <p:sp>
        <p:nvSpPr>
          <p:cNvPr id="11" name="Espace réservé du texte 10"/>
          <p:cNvSpPr>
            <a:spLocks noGrp="1"/>
          </p:cNvSpPr>
          <p:nvPr>
            <p:ph type="body" idx="1"/>
          </p:nvPr>
        </p:nvSpPr>
        <p:spPr>
          <a:xfrm>
            <a:off x="0" y="1772816"/>
            <a:ext cx="4422648" cy="929354"/>
          </a:xfrm>
        </p:spPr>
        <p:txBody>
          <a:bodyPr/>
          <a:lstStyle/>
          <a:p>
            <a:r>
              <a:rPr lang="fr-FR" dirty="0"/>
              <a:t>Question d’interprétation philosophique </a:t>
            </a:r>
          </a:p>
          <a:p>
            <a:endParaRPr lang="fr-FR" dirty="0"/>
          </a:p>
        </p:txBody>
      </p:sp>
      <p:sp>
        <p:nvSpPr>
          <p:cNvPr id="13" name="Espace réservé du texte 12"/>
          <p:cNvSpPr>
            <a:spLocks noGrp="1"/>
          </p:cNvSpPr>
          <p:nvPr>
            <p:ph type="body" sz="half" idx="3"/>
          </p:nvPr>
        </p:nvSpPr>
        <p:spPr>
          <a:xfrm>
            <a:off x="4721225" y="1772816"/>
            <a:ext cx="4422775" cy="929354"/>
          </a:xfrm>
        </p:spPr>
        <p:txBody>
          <a:bodyPr/>
          <a:lstStyle/>
          <a:p>
            <a:r>
              <a:rPr lang="fr-FR" dirty="0"/>
              <a:t>Question de réflexion littéraire </a:t>
            </a:r>
          </a:p>
          <a:p>
            <a:endParaRPr lang="fr-FR" dirty="0"/>
          </a:p>
        </p:txBody>
      </p:sp>
      <p:sp>
        <p:nvSpPr>
          <p:cNvPr id="12" name="Espace réservé du contenu 11"/>
          <p:cNvSpPr>
            <a:spLocks noGrp="1"/>
          </p:cNvSpPr>
          <p:nvPr>
            <p:ph sz="quarter" idx="2"/>
          </p:nvPr>
        </p:nvSpPr>
        <p:spPr>
          <a:xfrm>
            <a:off x="0" y="2708518"/>
            <a:ext cx="4422648" cy="4149481"/>
          </a:xfrm>
        </p:spPr>
        <p:txBody>
          <a:bodyPr/>
          <a:lstStyle/>
          <a:p>
            <a:pPr marL="109728" indent="0">
              <a:buNone/>
            </a:pPr>
            <a:endParaRPr lang="fr-FR" dirty="0"/>
          </a:p>
          <a:p>
            <a:pPr marL="109728" indent="0">
              <a:buNone/>
            </a:pPr>
            <a:r>
              <a:rPr lang="fr-FR" dirty="0"/>
              <a:t>Comment se construit ici la différence entre ce qui est nommé « flatterie » et ce qui constitue un art véritable et, en particulier, que signifie la phrase : « elle [la rhétorique] correspond dans l’âme à ce qu’est la cuisine pour le corps » ? </a:t>
            </a:r>
          </a:p>
        </p:txBody>
      </p:sp>
      <p:sp>
        <p:nvSpPr>
          <p:cNvPr id="14" name="Espace réservé du contenu 13"/>
          <p:cNvSpPr>
            <a:spLocks noGrp="1"/>
          </p:cNvSpPr>
          <p:nvPr>
            <p:ph sz="quarter" idx="4"/>
          </p:nvPr>
        </p:nvSpPr>
        <p:spPr>
          <a:xfrm>
            <a:off x="4718304" y="2708518"/>
            <a:ext cx="4425696" cy="4149481"/>
          </a:xfrm>
        </p:spPr>
        <p:txBody>
          <a:bodyPr/>
          <a:lstStyle/>
          <a:p>
            <a:endParaRPr lang="fr-FR" dirty="0"/>
          </a:p>
          <a:p>
            <a:pPr marL="109728" indent="0">
              <a:buNone/>
            </a:pPr>
            <a:r>
              <a:rPr lang="fr-FR" dirty="0"/>
              <a:t>Selon vous, l’art de la parole est-il forcément au service de la flatterie et du mensonge ? </a:t>
            </a:r>
          </a:p>
          <a:p>
            <a:pPr marL="109728" indent="0">
              <a:buNone/>
            </a:pPr>
            <a:endParaRPr lang="fr-FR" i="1" dirty="0"/>
          </a:p>
          <a:p>
            <a:pPr marL="109728" indent="0">
              <a:buNone/>
            </a:pPr>
            <a:r>
              <a:rPr lang="fr-FR" i="1" dirty="0"/>
              <a:t>Pour construire votre réponse, vous vous référerez au texte ci-dessus, ainsi qu’aux lectures et connaissances, tant littéraires que philosophiques, acquises durant l’année. </a:t>
            </a:r>
            <a:endParaRPr lang="fr-FR" dirty="0"/>
          </a:p>
        </p:txBody>
      </p:sp>
    </p:spTree>
    <p:extLst>
      <p:ext uri="{BB962C8B-B14F-4D97-AF65-F5344CB8AC3E}">
        <p14:creationId xmlns:p14="http://schemas.microsoft.com/office/powerpoint/2010/main" val="2592973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548680"/>
            <a:ext cx="8763000" cy="1368152"/>
          </a:xfrm>
        </p:spPr>
        <p:txBody>
          <a:bodyPr>
            <a:normAutofit/>
          </a:bodyPr>
          <a:lstStyle/>
          <a:p>
            <a:r>
              <a:rPr lang="fr-FR" sz="2400" b="1" dirty="0"/>
              <a:t>Sujets zéro </a:t>
            </a:r>
            <a:r>
              <a:rPr lang="fr-FR" sz="2400" dirty="0"/>
              <a:t>: thème 1, l’art de la parole</a:t>
            </a:r>
            <a:br>
              <a:rPr lang="fr-FR" sz="2400" dirty="0"/>
            </a:br>
            <a:r>
              <a:rPr lang="fr-FR" sz="2400" dirty="0"/>
              <a:t>MOLIÈRE, </a:t>
            </a:r>
            <a:r>
              <a:rPr lang="fr-FR" sz="2400" i="1" dirty="0"/>
              <a:t>George Dandin ou le Mari confondu</a:t>
            </a:r>
            <a:r>
              <a:rPr lang="fr-FR" sz="2400" dirty="0"/>
              <a:t>, acte I, scène 4, 							1668 </a:t>
            </a:r>
          </a:p>
        </p:txBody>
      </p:sp>
      <p:sp>
        <p:nvSpPr>
          <p:cNvPr id="3" name="Espace réservé du texte 2"/>
          <p:cNvSpPr>
            <a:spLocks noGrp="1"/>
          </p:cNvSpPr>
          <p:nvPr>
            <p:ph type="body" idx="1"/>
          </p:nvPr>
        </p:nvSpPr>
        <p:spPr>
          <a:xfrm>
            <a:off x="0" y="1916832"/>
            <a:ext cx="4422648" cy="785338"/>
          </a:xfrm>
        </p:spPr>
        <p:txBody>
          <a:bodyPr/>
          <a:lstStyle/>
          <a:p>
            <a:endParaRPr lang="fr-FR" dirty="0"/>
          </a:p>
          <a:p>
            <a:r>
              <a:rPr lang="fr-FR" dirty="0"/>
              <a:t>Question d’interprétation littéraire </a:t>
            </a:r>
          </a:p>
          <a:p>
            <a:endParaRPr lang="fr-FR" dirty="0"/>
          </a:p>
        </p:txBody>
      </p:sp>
      <p:sp>
        <p:nvSpPr>
          <p:cNvPr id="4" name="Espace réservé du texte 3"/>
          <p:cNvSpPr>
            <a:spLocks noGrp="1"/>
          </p:cNvSpPr>
          <p:nvPr>
            <p:ph type="body" sz="half" idx="3"/>
          </p:nvPr>
        </p:nvSpPr>
        <p:spPr>
          <a:xfrm>
            <a:off x="4721225" y="1916832"/>
            <a:ext cx="4422775" cy="785338"/>
          </a:xfrm>
        </p:spPr>
        <p:txBody>
          <a:bodyPr/>
          <a:lstStyle/>
          <a:p>
            <a:endParaRPr lang="fr-FR" dirty="0"/>
          </a:p>
          <a:p>
            <a:r>
              <a:rPr lang="fr-FR" dirty="0"/>
              <a:t>Question de réflexion philosophique </a:t>
            </a:r>
          </a:p>
          <a:p>
            <a:endParaRPr lang="fr-FR" dirty="0"/>
          </a:p>
        </p:txBody>
      </p:sp>
      <p:sp>
        <p:nvSpPr>
          <p:cNvPr id="5" name="Espace réservé du contenu 4"/>
          <p:cNvSpPr>
            <a:spLocks noGrp="1"/>
          </p:cNvSpPr>
          <p:nvPr>
            <p:ph sz="quarter" idx="2"/>
          </p:nvPr>
        </p:nvSpPr>
        <p:spPr>
          <a:xfrm>
            <a:off x="0" y="2708518"/>
            <a:ext cx="4422648" cy="4149481"/>
          </a:xfrm>
          <a:ln>
            <a:solidFill>
              <a:schemeClr val="tx2"/>
            </a:solidFill>
          </a:ln>
        </p:spPr>
        <p:txBody>
          <a:bodyPr>
            <a:normAutofit/>
          </a:bodyPr>
          <a:lstStyle/>
          <a:p>
            <a:pPr marL="109728" indent="0">
              <a:buNone/>
            </a:pPr>
            <a:endParaRPr lang="fr-FR" dirty="0"/>
          </a:p>
          <a:p>
            <a:pPr marL="109728" indent="0">
              <a:buNone/>
            </a:pPr>
            <a:r>
              <a:rPr lang="fr-FR" dirty="0"/>
              <a:t>Selon vous, qui domine dans le dialogue ci-dessus ? </a:t>
            </a:r>
          </a:p>
          <a:p>
            <a:pPr marL="109728" indent="0">
              <a:buNone/>
            </a:pPr>
            <a:endParaRPr lang="fr-FR" dirty="0"/>
          </a:p>
        </p:txBody>
      </p:sp>
      <p:sp>
        <p:nvSpPr>
          <p:cNvPr id="6" name="Espace réservé du contenu 5"/>
          <p:cNvSpPr>
            <a:spLocks noGrp="1"/>
          </p:cNvSpPr>
          <p:nvPr>
            <p:ph sz="quarter" idx="4"/>
          </p:nvPr>
        </p:nvSpPr>
        <p:spPr>
          <a:xfrm>
            <a:off x="4718304" y="2708518"/>
            <a:ext cx="4425696" cy="4149481"/>
          </a:xfrm>
          <a:ln>
            <a:solidFill>
              <a:schemeClr val="tx2"/>
            </a:solidFill>
          </a:ln>
        </p:spPr>
        <p:txBody>
          <a:bodyPr/>
          <a:lstStyle/>
          <a:p>
            <a:pPr marL="109728" indent="0">
              <a:buNone/>
            </a:pPr>
            <a:endParaRPr lang="fr-FR" dirty="0"/>
          </a:p>
          <a:p>
            <a:pPr marL="109728" indent="0">
              <a:buNone/>
            </a:pPr>
            <a:r>
              <a:rPr lang="fr-FR" dirty="0"/>
              <a:t>La parole peut-elle être une arme sociale ? </a:t>
            </a:r>
          </a:p>
          <a:p>
            <a:pPr marL="109728" indent="0">
              <a:buNone/>
            </a:pPr>
            <a:endParaRPr lang="fr-FR" i="1" dirty="0"/>
          </a:p>
          <a:p>
            <a:pPr marL="109728" indent="0">
              <a:buNone/>
            </a:pPr>
            <a:r>
              <a:rPr lang="fr-FR" i="1" dirty="0"/>
              <a:t>Pour construire votre réponse, vous vous référerez au texte ci-dessus, ainsi qu’aux lectures et connaissances, tant littéraires que philosophiques, acquises durant l’année</a:t>
            </a:r>
            <a:endParaRPr lang="fr-FR" dirty="0"/>
          </a:p>
        </p:txBody>
      </p:sp>
    </p:spTree>
    <p:extLst>
      <p:ext uri="{BB962C8B-B14F-4D97-AF65-F5344CB8AC3E}">
        <p14:creationId xmlns:p14="http://schemas.microsoft.com/office/powerpoint/2010/main" val="362050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936104"/>
          </a:xfrm>
        </p:spPr>
        <p:txBody>
          <a:bodyPr/>
          <a:lstStyle/>
          <a:p>
            <a:r>
              <a:rPr lang="fr-FR" dirty="0"/>
              <a:t>Des formations pour 2019-2020</a:t>
            </a:r>
          </a:p>
        </p:txBody>
      </p:sp>
      <p:sp>
        <p:nvSpPr>
          <p:cNvPr id="3" name="Espace réservé du contenu 2"/>
          <p:cNvSpPr>
            <a:spLocks noGrp="1"/>
          </p:cNvSpPr>
          <p:nvPr>
            <p:ph idx="1"/>
          </p:nvPr>
        </p:nvSpPr>
        <p:spPr>
          <a:xfrm>
            <a:off x="457200" y="1600200"/>
            <a:ext cx="8229600" cy="5141168"/>
          </a:xfrm>
        </p:spPr>
        <p:txBody>
          <a:bodyPr>
            <a:normAutofit fontScale="85000" lnSpcReduction="20000"/>
          </a:bodyPr>
          <a:lstStyle/>
          <a:p>
            <a:endParaRPr lang="fr-FR" dirty="0"/>
          </a:p>
          <a:p>
            <a:r>
              <a:rPr lang="fr-FR" dirty="0"/>
              <a:t>Animation 17 septembre 2019  : pour les binômes de professeurs qui n’ont pas pu assister aux animations de mai</a:t>
            </a:r>
          </a:p>
          <a:p>
            <a:pPr marL="109728" indent="0">
              <a:buNone/>
            </a:pPr>
            <a:r>
              <a:rPr lang="fr-FR" dirty="0"/>
              <a:t> </a:t>
            </a:r>
          </a:p>
          <a:p>
            <a:r>
              <a:rPr lang="fr-FR" dirty="0"/>
              <a:t>Conférences et ateliers Première </a:t>
            </a:r>
          </a:p>
          <a:p>
            <a:pPr lvl="1"/>
            <a:r>
              <a:rPr lang="fr-FR" dirty="0"/>
              <a:t>Module 1 : « Le pouvoir de la parole » (1 jour)</a:t>
            </a:r>
          </a:p>
          <a:p>
            <a:pPr lvl="1"/>
            <a:r>
              <a:rPr lang="fr-FR" dirty="0"/>
              <a:t>Module 2 :  « Les représentations du monde » (1 jour)</a:t>
            </a:r>
          </a:p>
          <a:p>
            <a:pPr marL="457200" lvl="1" indent="0">
              <a:buNone/>
            </a:pPr>
            <a:endParaRPr lang="fr-FR" dirty="0"/>
          </a:p>
          <a:p>
            <a:r>
              <a:rPr lang="fr-FR" dirty="0"/>
              <a:t>Conférences et ateliers Terminale</a:t>
            </a:r>
          </a:p>
          <a:p>
            <a:pPr lvl="1"/>
            <a:r>
              <a:rPr lang="fr-FR" dirty="0"/>
              <a:t>Module 1 sur l’un des thèmes de l’année </a:t>
            </a:r>
          </a:p>
          <a:p>
            <a:pPr marL="411480" lvl="1" indent="0">
              <a:buNone/>
            </a:pPr>
            <a:r>
              <a:rPr lang="fr-FR" dirty="0"/>
              <a:t>(1 jour, 3° trimestre)</a:t>
            </a:r>
          </a:p>
          <a:p>
            <a:pPr marL="0" indent="0">
              <a:buNone/>
            </a:pPr>
            <a:endParaRPr lang="fr-FR" dirty="0"/>
          </a:p>
          <a:p>
            <a:r>
              <a:rPr lang="fr-FR" dirty="0"/>
              <a:t> Mettre en œuvre ensemble un objet d’étude</a:t>
            </a:r>
          </a:p>
          <a:p>
            <a:pPr marL="0" indent="0">
              <a:buNone/>
            </a:pPr>
            <a:r>
              <a:rPr lang="fr-FR" dirty="0"/>
              <a:t>(1 journée/département, public désigné)</a:t>
            </a:r>
          </a:p>
        </p:txBody>
      </p:sp>
    </p:spTree>
    <p:extLst>
      <p:ext uri="{BB962C8B-B14F-4D97-AF65-F5344CB8AC3E}">
        <p14:creationId xmlns:p14="http://schemas.microsoft.com/office/powerpoint/2010/main" val="3590078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340768"/>
          </a:xfrm>
        </p:spPr>
        <p:txBody>
          <a:bodyPr>
            <a:normAutofit/>
          </a:bodyPr>
          <a:lstStyle/>
          <a:p>
            <a:br>
              <a:rPr lang="fr-FR" dirty="0"/>
            </a:br>
            <a:r>
              <a:rPr lang="fr-FR" dirty="0"/>
              <a:t>Un enseignement partagé</a:t>
            </a:r>
          </a:p>
        </p:txBody>
      </p:sp>
      <p:sp>
        <p:nvSpPr>
          <p:cNvPr id="3" name="Espace réservé du contenu 2"/>
          <p:cNvSpPr>
            <a:spLocks noGrp="1"/>
          </p:cNvSpPr>
          <p:nvPr>
            <p:ph idx="1"/>
          </p:nvPr>
        </p:nvSpPr>
        <p:spPr>
          <a:xfrm>
            <a:off x="0" y="1268760"/>
            <a:ext cx="9144000" cy="5589240"/>
          </a:xfrm>
        </p:spPr>
        <p:txBody>
          <a:bodyPr>
            <a:normAutofit/>
          </a:bodyPr>
          <a:lstStyle/>
          <a:p>
            <a:pPr>
              <a:buFont typeface="Wingdings" panose="05000000000000000000" pitchFamily="2" charset="2"/>
              <a:buChar char="Ø"/>
            </a:pPr>
            <a:r>
              <a:rPr lang="fr-FR" dirty="0"/>
              <a:t>Un enseignement cohérent,  des objets communs/</a:t>
            </a:r>
          </a:p>
          <a:p>
            <a:pPr marL="0" indent="0">
              <a:buNone/>
            </a:pPr>
            <a:r>
              <a:rPr lang="fr-FR" dirty="0"/>
              <a:t>des perspectives théoriques et pédagogiques spécifiques</a:t>
            </a:r>
          </a:p>
          <a:p>
            <a:pPr marL="0" indent="0">
              <a:buNone/>
            </a:pPr>
            <a:endParaRPr lang="fr-FR" dirty="0"/>
          </a:p>
          <a:p>
            <a:pPr>
              <a:buFont typeface="Wingdings" panose="05000000000000000000" pitchFamily="2" charset="2"/>
              <a:buChar char="Ø"/>
            </a:pPr>
            <a:r>
              <a:rPr lang="fr-FR" dirty="0"/>
              <a:t>Un enseignement dispensé en binôme</a:t>
            </a:r>
          </a:p>
          <a:p>
            <a:pPr>
              <a:buFont typeface="Wingdings" panose="05000000000000000000" pitchFamily="2" charset="2"/>
              <a:buChar char="Ø"/>
            </a:pPr>
            <a:endParaRPr lang="fr-FR" dirty="0">
              <a:solidFill>
                <a:srgbClr val="92D050"/>
              </a:solidFill>
            </a:endParaRPr>
          </a:p>
          <a:p>
            <a:pPr>
              <a:buFont typeface="Wingdings" panose="05000000000000000000" pitchFamily="2" charset="2"/>
              <a:buChar char="Ø"/>
            </a:pPr>
            <a:r>
              <a:rPr lang="fr-FR" dirty="0"/>
              <a:t>Parité horaire :</a:t>
            </a:r>
          </a:p>
          <a:p>
            <a:pPr lvl="1">
              <a:buFont typeface="Wingdings" panose="05000000000000000000" pitchFamily="2" charset="2"/>
              <a:buChar char="§"/>
            </a:pPr>
            <a:r>
              <a:rPr lang="fr-FR" sz="2800" dirty="0"/>
              <a:t>Première : 2h/semaine pour chaque discipline </a:t>
            </a:r>
          </a:p>
          <a:p>
            <a:pPr lvl="1">
              <a:buFont typeface="Wingdings" panose="05000000000000000000" pitchFamily="2" charset="2"/>
              <a:buChar char="§"/>
            </a:pPr>
            <a:r>
              <a:rPr lang="fr-FR" sz="2800" dirty="0"/>
              <a:t>Terminale : 3h/ semaine pour chaque discipline</a:t>
            </a:r>
          </a:p>
          <a:p>
            <a:pPr marL="457200" lvl="1" indent="0">
              <a:buNone/>
            </a:pPr>
            <a:endParaRPr lang="fr-FR" sz="2800" dirty="0"/>
          </a:p>
          <a:p>
            <a:pPr marL="457200" indent="-457200">
              <a:buFont typeface="Wingdings" panose="05000000000000000000" pitchFamily="2" charset="2"/>
              <a:buChar char="Ø"/>
            </a:pPr>
            <a:r>
              <a:rPr lang="fr-FR" dirty="0"/>
              <a:t>Des épreuves identiques associées à des disciplines distinctes, une correction « partagée »</a:t>
            </a:r>
          </a:p>
          <a:p>
            <a:pPr marL="0" indent="0">
              <a:buNone/>
            </a:pPr>
            <a:endParaRPr lang="fr-FR" dirty="0"/>
          </a:p>
        </p:txBody>
      </p:sp>
    </p:spTree>
    <p:extLst>
      <p:ext uri="{BB962C8B-B14F-4D97-AF65-F5344CB8AC3E}">
        <p14:creationId xmlns:p14="http://schemas.microsoft.com/office/powerpoint/2010/main" val="301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980728"/>
          </a:xfrm>
        </p:spPr>
        <p:txBody>
          <a:bodyPr>
            <a:normAutofit fontScale="90000"/>
          </a:bodyPr>
          <a:lstStyle/>
          <a:p>
            <a:br>
              <a:rPr lang="fr-FR" sz="2200" b="1" dirty="0"/>
            </a:br>
            <a:br>
              <a:rPr lang="fr-FR" sz="2200" b="1" dirty="0"/>
            </a:br>
            <a:r>
              <a:rPr lang="fr-FR" sz="2200" b="1" dirty="0"/>
              <a:t> </a:t>
            </a:r>
            <a:br>
              <a:rPr lang="fr-FR" b="1" dirty="0"/>
            </a:b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026598038"/>
              </p:ext>
            </p:extLst>
          </p:nvPr>
        </p:nvGraphicFramePr>
        <p:xfrm>
          <a:off x="0" y="836712"/>
          <a:ext cx="9144000" cy="6400800"/>
        </p:xfrm>
        <a:graphic>
          <a:graphicData uri="http://schemas.openxmlformats.org/drawingml/2006/table">
            <a:tbl>
              <a:tblPr firstRow="1" bandRow="1">
                <a:tableStyleId>{073A0DAA-6AF3-43AB-8588-CEC1D06C72B9}</a:tableStyleId>
              </a:tblPr>
              <a:tblGrid>
                <a:gridCol w="2123728">
                  <a:extLst>
                    <a:ext uri="{9D8B030D-6E8A-4147-A177-3AD203B41FA5}">
                      <a16:colId xmlns:a16="http://schemas.microsoft.com/office/drawing/2014/main" val="20000"/>
                    </a:ext>
                  </a:extLst>
                </a:gridCol>
                <a:gridCol w="3744416">
                  <a:extLst>
                    <a:ext uri="{9D8B030D-6E8A-4147-A177-3AD203B41FA5}">
                      <a16:colId xmlns:a16="http://schemas.microsoft.com/office/drawing/2014/main" val="20001"/>
                    </a:ext>
                  </a:extLst>
                </a:gridCol>
                <a:gridCol w="3275856">
                  <a:extLst>
                    <a:ext uri="{9D8B030D-6E8A-4147-A177-3AD203B41FA5}">
                      <a16:colId xmlns:a16="http://schemas.microsoft.com/office/drawing/2014/main" val="20002"/>
                    </a:ext>
                  </a:extLst>
                </a:gridCol>
              </a:tblGrid>
              <a:tr h="13787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solidFill>
                            <a:schemeClr val="tx1"/>
                          </a:solidFill>
                        </a:rPr>
                        <a:t>Première, </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solidFill>
                            <a:schemeClr val="tx1"/>
                          </a:solidFill>
                        </a:rPr>
                        <a:t>semestre 1 	</a:t>
                      </a:r>
                    </a:p>
                    <a:p>
                      <a:endParaRPr lang="fr-FR" b="1" dirty="0"/>
                    </a:p>
                  </a:txBody>
                  <a:tcPr>
                    <a:solidFill>
                      <a:schemeClr val="bg1">
                        <a:lumMod val="95000"/>
                      </a:schemeClr>
                    </a:solidFill>
                  </a:tcPr>
                </a:tc>
                <a:tc>
                  <a:txBody>
                    <a:bodyPr/>
                    <a:lstStyle/>
                    <a:p>
                      <a:r>
                        <a:rPr lang="fr-FR" sz="1800" b="1" u="none" strike="noStrike" kern="1200" baseline="0" dirty="0">
                          <a:solidFill>
                            <a:schemeClr val="tx1"/>
                          </a:solidFill>
                        </a:rPr>
                        <a:t>Les pouvoirs de la parole </a:t>
                      </a:r>
                    </a:p>
                    <a:p>
                      <a:r>
                        <a:rPr lang="fr-FR" sz="1800" b="1" u="none" strike="noStrike" kern="1200" baseline="0" dirty="0">
                          <a:solidFill>
                            <a:schemeClr val="tx1"/>
                          </a:solidFill>
                        </a:rPr>
                        <a:t>Période de référence : </a:t>
                      </a:r>
                    </a:p>
                    <a:p>
                      <a:r>
                        <a:rPr lang="fr-FR" sz="1800" b="1" u="none" strike="noStrike" kern="1200" baseline="0" dirty="0">
                          <a:solidFill>
                            <a:schemeClr val="tx1"/>
                          </a:solidFill>
                        </a:rPr>
                        <a:t>De l’Antiquité à l’âge classique 	</a:t>
                      </a:r>
                    </a:p>
                    <a:p>
                      <a:endParaRPr lang="fr-FR" b="1" dirty="0">
                        <a:solidFill>
                          <a:schemeClr val="tx1"/>
                        </a:solidFill>
                      </a:endParaRPr>
                    </a:p>
                  </a:txBody>
                  <a:tcPr>
                    <a:solidFill>
                      <a:schemeClr val="bg1">
                        <a:lumMod val="95000"/>
                      </a:schemeClr>
                    </a:solidFill>
                  </a:tcPr>
                </a:tc>
                <a:tc>
                  <a:txBody>
                    <a:bodyPr/>
                    <a:lstStyle/>
                    <a:p>
                      <a:r>
                        <a:rPr lang="fr-FR" sz="1800" b="1" u="none" strike="noStrike" kern="1200" baseline="0" dirty="0">
                          <a:solidFill>
                            <a:schemeClr val="tx1"/>
                          </a:solidFill>
                        </a:rPr>
                        <a:t>L’art de la parole </a:t>
                      </a:r>
                    </a:p>
                    <a:p>
                      <a:r>
                        <a:rPr lang="fr-FR" sz="1800" b="1" u="none" strike="noStrike" kern="1200" baseline="0" dirty="0">
                          <a:solidFill>
                            <a:schemeClr val="tx1"/>
                          </a:solidFill>
                        </a:rPr>
                        <a:t>L’autorité de la parole </a:t>
                      </a:r>
                    </a:p>
                    <a:p>
                      <a:r>
                        <a:rPr lang="fr-FR" sz="1800" b="1" u="none" strike="noStrike" kern="1200" baseline="0" dirty="0">
                          <a:solidFill>
                            <a:schemeClr val="tx1"/>
                          </a:solidFill>
                        </a:rPr>
                        <a:t>Les séductions de la parole </a:t>
                      </a:r>
                      <a:r>
                        <a:rPr lang="fr-FR" sz="1800" b="1" u="none" strike="noStrike" kern="1200" baseline="0" dirty="0"/>
                        <a:t>	</a:t>
                      </a:r>
                    </a:p>
                    <a:p>
                      <a:endParaRPr lang="fr-FR" b="1" dirty="0"/>
                    </a:p>
                  </a:txBody>
                  <a:tcPr>
                    <a:solidFill>
                      <a:schemeClr val="bg1">
                        <a:lumMod val="95000"/>
                      </a:schemeClr>
                    </a:solidFill>
                  </a:tcPr>
                </a:tc>
                <a:extLst>
                  <a:ext uri="{0D108BD9-81ED-4DB2-BD59-A6C34878D82A}">
                    <a16:rowId xmlns:a16="http://schemas.microsoft.com/office/drawing/2014/main" val="10000"/>
                  </a:ext>
                </a:extLst>
              </a:tr>
              <a:tr h="13787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t>Première, </a:t>
                      </a:r>
                    </a:p>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t>semestre 2 	</a:t>
                      </a:r>
                    </a:p>
                    <a:p>
                      <a:endParaRPr lang="fr-FR" b="1" dirty="0"/>
                    </a:p>
                  </a:txBody>
                  <a:tcPr/>
                </a:tc>
                <a:tc>
                  <a:txBody>
                    <a:bodyPr/>
                    <a:lstStyle/>
                    <a:p>
                      <a:r>
                        <a:rPr lang="fr-FR" sz="1800" b="1" u="none" strike="noStrike" kern="1200" baseline="0" dirty="0"/>
                        <a:t>Les représentations du monde </a:t>
                      </a:r>
                    </a:p>
                    <a:p>
                      <a:r>
                        <a:rPr lang="fr-FR" sz="1800" b="1" u="none" strike="noStrike" kern="1200" baseline="0" dirty="0"/>
                        <a:t>Période de référence : </a:t>
                      </a:r>
                    </a:p>
                    <a:p>
                      <a:r>
                        <a:rPr lang="fr-FR" sz="1800" b="1" u="none" strike="noStrike" kern="1200" baseline="0" dirty="0"/>
                        <a:t>Renaissance, Âge classique, Lumières 	</a:t>
                      </a:r>
                      <a:endParaRPr lang="fr-FR" sz="1800" b="1" i="0" u="none" strike="noStrike" kern="1200" baseline="0" dirty="0">
                        <a:solidFill>
                          <a:schemeClr val="dk1"/>
                        </a:solidFill>
                        <a:latin typeface="+mn-lt"/>
                        <a:ea typeface="+mn-ea"/>
                        <a:cs typeface="+mn-cs"/>
                      </a:endParaRPr>
                    </a:p>
                  </a:txBody>
                  <a:tcPr/>
                </a:tc>
                <a:tc>
                  <a:txBody>
                    <a:bodyPr/>
                    <a:lstStyle/>
                    <a:p>
                      <a:r>
                        <a:rPr lang="fr-FR" sz="1800" b="1" u="none" strike="noStrike" kern="1200" baseline="0" dirty="0"/>
                        <a:t>Découverte du monde et pluralité des cultures </a:t>
                      </a:r>
                    </a:p>
                    <a:p>
                      <a:r>
                        <a:rPr lang="fr-FR" sz="1800" b="1" u="none" strike="noStrike" kern="1200" baseline="0" dirty="0"/>
                        <a:t>Décrire, figurer, imaginer </a:t>
                      </a:r>
                    </a:p>
                    <a:p>
                      <a:r>
                        <a:rPr lang="fr-FR" sz="1800" b="1" u="none" strike="noStrike" kern="1200" baseline="0" dirty="0"/>
                        <a:t>L’homme et l’animal 	</a:t>
                      </a:r>
                      <a:endParaRPr lang="fr-FR"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1"/>
                  </a:ext>
                </a:extLst>
              </a:tr>
              <a:tr h="1696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t>Terminale, semestre 1 	</a:t>
                      </a:r>
                    </a:p>
                    <a:p>
                      <a:endParaRPr lang="fr-FR" b="1" dirty="0"/>
                    </a:p>
                  </a:txBody>
                  <a:tcPr/>
                </a:tc>
                <a:tc>
                  <a:txBody>
                    <a:bodyPr/>
                    <a:lstStyle/>
                    <a:p>
                      <a:r>
                        <a:rPr lang="fr-FR" sz="1800" b="1" u="none" strike="noStrike" kern="1200" baseline="0" dirty="0"/>
                        <a:t>La recherche de soi </a:t>
                      </a:r>
                    </a:p>
                    <a:p>
                      <a:r>
                        <a:rPr lang="fr-FR" sz="1800" b="1" u="none" strike="noStrike" kern="1200" baseline="0" dirty="0"/>
                        <a:t>Période de référence : </a:t>
                      </a:r>
                    </a:p>
                    <a:p>
                      <a:r>
                        <a:rPr lang="fr-FR" sz="1800" b="1" u="none" strike="noStrike" kern="1200" baseline="0" dirty="0"/>
                        <a:t>Du romantisme au  XXe siècle 	</a:t>
                      </a:r>
                    </a:p>
                    <a:p>
                      <a:endParaRPr lang="fr-FR" b="1" dirty="0"/>
                    </a:p>
                  </a:txBody>
                  <a:tcPr/>
                </a:tc>
                <a:tc>
                  <a:txBody>
                    <a:bodyPr/>
                    <a:lstStyle/>
                    <a:p>
                      <a:r>
                        <a:rPr lang="fr-FR" sz="1800" b="1" u="none" strike="noStrike" kern="1200" baseline="0" dirty="0"/>
                        <a:t>Éducation, transmission et émancipation </a:t>
                      </a:r>
                    </a:p>
                    <a:p>
                      <a:r>
                        <a:rPr lang="fr-FR" sz="1800" b="1" u="none" strike="noStrike" kern="1200" baseline="0" dirty="0"/>
                        <a:t>Les expressions de la sensibilité </a:t>
                      </a:r>
                    </a:p>
                    <a:p>
                      <a:r>
                        <a:rPr lang="fr-FR" sz="1800" b="1" u="none" strike="noStrike" kern="1200" baseline="0" dirty="0"/>
                        <a:t>Les métamorphoses du moi 	</a:t>
                      </a:r>
                      <a:endParaRPr lang="fr-FR"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2"/>
                  </a:ext>
                </a:extLst>
              </a:tr>
              <a:tr h="15668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u="none" strike="noStrike" kern="1200" baseline="0" dirty="0"/>
                        <a:t>Terminale, semestre 2 	</a:t>
                      </a:r>
                    </a:p>
                    <a:p>
                      <a:endParaRPr lang="fr-FR" b="1" dirty="0"/>
                    </a:p>
                  </a:txBody>
                  <a:tcPr/>
                </a:tc>
                <a:tc>
                  <a:txBody>
                    <a:bodyPr/>
                    <a:lstStyle/>
                    <a:p>
                      <a:r>
                        <a:rPr lang="fr-FR" sz="1800" b="1" u="none" strike="noStrike" kern="1200" baseline="0" dirty="0"/>
                        <a:t>L’humanité en question</a:t>
                      </a:r>
                    </a:p>
                    <a:p>
                      <a:endParaRPr lang="fr-FR" sz="1800" b="1" u="none" strike="noStrike" kern="1200" baseline="0" dirty="0"/>
                    </a:p>
                    <a:p>
                      <a:r>
                        <a:rPr lang="fr-FR" sz="1800" b="1" u="none" strike="noStrike" kern="1200" baseline="0" dirty="0"/>
                        <a:t>Période de référence : </a:t>
                      </a:r>
                    </a:p>
                    <a:p>
                      <a:r>
                        <a:rPr lang="fr-FR" sz="1800" b="1" u="none" strike="noStrike" kern="1200" baseline="0" dirty="0"/>
                        <a:t>Période contemporaine : (XXe-XXIe siècles) 	</a:t>
                      </a:r>
                    </a:p>
                    <a:p>
                      <a:endParaRPr lang="fr-FR" b="1" dirty="0"/>
                    </a:p>
                  </a:txBody>
                  <a:tcPr/>
                </a:tc>
                <a:tc>
                  <a:txBody>
                    <a:bodyPr/>
                    <a:lstStyle/>
                    <a:p>
                      <a:r>
                        <a:rPr lang="fr-FR" sz="1800" b="1" u="none" strike="noStrike" kern="1200" baseline="0" dirty="0"/>
                        <a:t>Création, continuités et ruptures </a:t>
                      </a:r>
                    </a:p>
                    <a:p>
                      <a:r>
                        <a:rPr lang="fr-FR" sz="1800" b="1" u="none" strike="noStrike" kern="1200" baseline="0" dirty="0"/>
                        <a:t>Histoire et violence</a:t>
                      </a:r>
                    </a:p>
                    <a:p>
                      <a:r>
                        <a:rPr lang="fr-FR" sz="1800" b="1" u="none" strike="noStrike" kern="1200" baseline="0" dirty="0"/>
                        <a:t>L’humain et ses limites 	</a:t>
                      </a:r>
                      <a:endParaRPr lang="fr-FR" sz="1800" b="1" i="0" u="none" strike="noStrike" kern="1200" baseline="0" dirty="0">
                        <a:solidFill>
                          <a:schemeClr val="dk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4375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48680"/>
            <a:ext cx="9144000" cy="792088"/>
          </a:xfrm>
          <a:noFill/>
        </p:spPr>
        <p:txBody>
          <a:bodyPr>
            <a:normAutofit/>
          </a:bodyPr>
          <a:lstStyle/>
          <a:p>
            <a:r>
              <a:rPr lang="fr-FR" sz="3200" dirty="0"/>
              <a:t>Quelques pistes pour lancer la réflexion</a:t>
            </a:r>
          </a:p>
        </p:txBody>
      </p:sp>
      <p:sp>
        <p:nvSpPr>
          <p:cNvPr id="3" name="Espace réservé du contenu 2"/>
          <p:cNvSpPr>
            <a:spLocks noGrp="1"/>
          </p:cNvSpPr>
          <p:nvPr>
            <p:ph idx="1"/>
          </p:nvPr>
        </p:nvSpPr>
        <p:spPr>
          <a:xfrm>
            <a:off x="0" y="1268760"/>
            <a:ext cx="9144000" cy="5589240"/>
          </a:xfrm>
        </p:spPr>
        <p:txBody>
          <a:bodyPr>
            <a:normAutofit fontScale="55000" lnSpcReduction="20000"/>
          </a:bodyPr>
          <a:lstStyle/>
          <a:p>
            <a:pPr marL="109728" indent="0">
              <a:buNone/>
            </a:pPr>
            <a:r>
              <a:rPr lang="fr-FR" dirty="0"/>
              <a:t> </a:t>
            </a:r>
          </a:p>
          <a:p>
            <a:pPr>
              <a:buFont typeface="Wingdings" panose="05000000000000000000" pitchFamily="2" charset="2"/>
              <a:buChar char="Ø"/>
            </a:pPr>
            <a:r>
              <a:rPr lang="fr-FR" sz="4400" dirty="0">
                <a:solidFill>
                  <a:schemeClr val="accent1"/>
                </a:solidFill>
              </a:rPr>
              <a:t>Approche par les textes</a:t>
            </a:r>
            <a:r>
              <a:rPr lang="fr-FR" sz="4200" dirty="0">
                <a:solidFill>
                  <a:schemeClr val="accent1"/>
                </a:solidFill>
              </a:rPr>
              <a:t>  </a:t>
            </a:r>
            <a:endParaRPr lang="fr-FR" sz="4200" dirty="0"/>
          </a:p>
          <a:p>
            <a:pPr marL="109728" indent="0">
              <a:buNone/>
            </a:pPr>
            <a:r>
              <a:rPr lang="fr-FR" dirty="0"/>
              <a:t>    </a:t>
            </a:r>
            <a:r>
              <a:rPr lang="fr-FR" sz="3800" dirty="0"/>
              <a:t>Déterminer des textes communs qui entrent en résonance  les uns avec les autres. </a:t>
            </a:r>
          </a:p>
          <a:p>
            <a:r>
              <a:rPr lang="fr-FR" sz="3800" dirty="0"/>
              <a:t>Par exemple;  un corpus tremplin commun</a:t>
            </a:r>
            <a:r>
              <a:rPr lang="fr-FR" sz="3800" i="1" dirty="0"/>
              <a:t> </a:t>
            </a:r>
            <a:r>
              <a:rPr lang="fr-FR" sz="3800" dirty="0"/>
              <a:t> : </a:t>
            </a:r>
            <a:r>
              <a:rPr lang="fr-FR" sz="3800" i="1" dirty="0"/>
              <a:t>L’Iliade</a:t>
            </a:r>
            <a:r>
              <a:rPr lang="fr-FR" sz="3800" dirty="0"/>
              <a:t>, Platon </a:t>
            </a:r>
            <a:r>
              <a:rPr lang="fr-FR" sz="3800" i="1" dirty="0"/>
              <a:t>La République</a:t>
            </a:r>
            <a:r>
              <a:rPr lang="fr-FR" sz="3800" dirty="0"/>
              <a:t>, Aristote </a:t>
            </a:r>
            <a:r>
              <a:rPr lang="fr-FR" sz="3800" i="1" dirty="0"/>
              <a:t>La Poétique</a:t>
            </a:r>
            <a:r>
              <a:rPr lang="fr-FR" sz="3800" dirty="0"/>
              <a:t>  </a:t>
            </a:r>
          </a:p>
          <a:p>
            <a:pPr marL="109728" indent="0">
              <a:buNone/>
            </a:pPr>
            <a:endParaRPr lang="fr-FR" sz="3800" dirty="0"/>
          </a:p>
          <a:p>
            <a:pPr>
              <a:buFont typeface="Wingdings" panose="05000000000000000000" pitchFamily="2" charset="2"/>
              <a:buChar char="Ø"/>
            </a:pPr>
            <a:r>
              <a:rPr lang="fr-FR" sz="4400" dirty="0">
                <a:solidFill>
                  <a:schemeClr val="accent1"/>
                </a:solidFill>
              </a:rPr>
              <a:t>Approche par une question  ou un axe problématique   </a:t>
            </a:r>
          </a:p>
          <a:p>
            <a:r>
              <a:rPr lang="fr-FR" sz="3800" dirty="0"/>
              <a:t>les pouvoirs de la parole poétique</a:t>
            </a:r>
          </a:p>
          <a:p>
            <a:r>
              <a:rPr lang="fr-FR" sz="3800" dirty="0"/>
              <a:t>consistance et inconsistance de la parole</a:t>
            </a:r>
          </a:p>
          <a:p>
            <a:r>
              <a:rPr lang="fr-FR" sz="3800" dirty="0"/>
              <a:t>Qui a droit à la parole  ? </a:t>
            </a:r>
          </a:p>
          <a:p>
            <a:pPr marL="109728" indent="0">
              <a:buNone/>
            </a:pPr>
            <a:endParaRPr lang="fr-FR" sz="3800" dirty="0"/>
          </a:p>
          <a:p>
            <a:pPr marL="109728" indent="0">
              <a:buNone/>
            </a:pPr>
            <a:r>
              <a:rPr lang="fr-FR" dirty="0"/>
              <a:t> </a:t>
            </a:r>
          </a:p>
          <a:p>
            <a:pPr>
              <a:buFont typeface="Wingdings" panose="05000000000000000000" pitchFamily="2" charset="2"/>
              <a:buChar char="Ø"/>
            </a:pPr>
            <a:r>
              <a:rPr lang="fr-FR" sz="4400" dirty="0">
                <a:solidFill>
                  <a:schemeClr val="accent1"/>
                </a:solidFill>
              </a:rPr>
              <a:t>Approche par une œuvre cinématographique, théâtrale, picturale…</a:t>
            </a:r>
          </a:p>
          <a:p>
            <a:pPr marL="109728" indent="0">
              <a:buNone/>
            </a:pPr>
            <a:r>
              <a:rPr lang="fr-FR" sz="3800" dirty="0"/>
              <a:t>   L'œuvre permet d'amorcer une réflexion commune étayée sur la lecture de textes choisis dans la  période de référence. </a:t>
            </a:r>
          </a:p>
          <a:p>
            <a:pPr>
              <a:buFont typeface="Wingdings" panose="05000000000000000000" pitchFamily="2" charset="2"/>
              <a:buChar char="Ø"/>
            </a:pPr>
            <a:endParaRPr lang="fr-FR" sz="3800" dirty="0"/>
          </a:p>
          <a:p>
            <a:pPr>
              <a:buFont typeface="Wingdings" panose="05000000000000000000" pitchFamily="2" charset="2"/>
              <a:buChar char="Ø"/>
            </a:pPr>
            <a:r>
              <a:rPr lang="fr-FR" sz="4400" dirty="0">
                <a:solidFill>
                  <a:schemeClr val="accent1"/>
                </a:solidFill>
              </a:rPr>
              <a:t> Approche par un fait de société, une figure, un lieu….</a:t>
            </a:r>
          </a:p>
          <a:p>
            <a:pPr marL="109728" indent="0">
              <a:buNone/>
            </a:pPr>
            <a:endParaRPr lang="fr-FR" dirty="0"/>
          </a:p>
        </p:txBody>
      </p:sp>
    </p:spTree>
    <p:extLst>
      <p:ext uri="{BB962C8B-B14F-4D97-AF65-F5344CB8AC3E}">
        <p14:creationId xmlns:p14="http://schemas.microsoft.com/office/powerpoint/2010/main" val="4282964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32656"/>
            <a:ext cx="9144000" cy="1296144"/>
          </a:xfrm>
        </p:spPr>
        <p:txBody>
          <a:bodyPr/>
          <a:lstStyle/>
          <a:p>
            <a:r>
              <a:rPr lang="fr-FR" dirty="0"/>
              <a:t>Une double démarche</a:t>
            </a:r>
          </a:p>
        </p:txBody>
      </p:sp>
      <p:sp>
        <p:nvSpPr>
          <p:cNvPr id="3" name="Espace réservé du contenu 2"/>
          <p:cNvSpPr>
            <a:spLocks noGrp="1"/>
          </p:cNvSpPr>
          <p:nvPr>
            <p:ph idx="1"/>
          </p:nvPr>
        </p:nvSpPr>
        <p:spPr>
          <a:xfrm>
            <a:off x="0" y="1556792"/>
            <a:ext cx="9144000" cy="5301208"/>
          </a:xfrm>
        </p:spPr>
        <p:txBody>
          <a:bodyPr>
            <a:normAutofit lnSpcReduction="10000"/>
          </a:bodyPr>
          <a:lstStyle/>
          <a:p>
            <a:pPr>
              <a:buFont typeface="Wingdings" panose="05000000000000000000" pitchFamily="2" charset="2"/>
              <a:buChar char="Ø"/>
            </a:pPr>
            <a:r>
              <a:rPr lang="fr-FR" b="1" dirty="0"/>
              <a:t>Une approche synchronique</a:t>
            </a:r>
          </a:p>
          <a:p>
            <a:pPr lvl="1">
              <a:buFont typeface="Arial" panose="020B0604020202020204" pitchFamily="34" charset="0"/>
              <a:buChar char="•"/>
            </a:pPr>
            <a:r>
              <a:rPr lang="fr-FR" sz="2400" dirty="0"/>
              <a:t>Un ancrage historique dans des « périodes de référence »</a:t>
            </a:r>
          </a:p>
          <a:p>
            <a:pPr marL="109728" indent="0">
              <a:buNone/>
            </a:pPr>
            <a:endParaRPr lang="fr-FR" sz="2400" dirty="0"/>
          </a:p>
          <a:p>
            <a:pPr>
              <a:buFont typeface="Wingdings" panose="05000000000000000000" pitchFamily="2" charset="2"/>
              <a:buChar char="Ø"/>
            </a:pPr>
            <a:r>
              <a:rPr lang="fr-FR" b="1" dirty="0"/>
              <a:t>Une orientation diachronique </a:t>
            </a:r>
          </a:p>
          <a:p>
            <a:pPr marL="109728" indent="0">
              <a:buNone/>
            </a:pPr>
            <a:r>
              <a:rPr lang="fr-FR" sz="2400" dirty="0"/>
              <a:t>Pour développer la conscience historique et mieux appréhender les questions contemporaines</a:t>
            </a:r>
          </a:p>
          <a:p>
            <a:pPr lvl="1">
              <a:buFont typeface="Arial" panose="020B0604020202020204" pitchFamily="34" charset="0"/>
              <a:buChar char="•"/>
            </a:pPr>
            <a:r>
              <a:rPr lang="fr-FR" sz="2400" dirty="0"/>
              <a:t>La diachronie pour prendre de la distance : des comparaisons avec des problématiques plus anciennes ou plus récentes</a:t>
            </a:r>
          </a:p>
          <a:p>
            <a:pPr lvl="1">
              <a:buFont typeface="Arial" panose="020B0604020202020204" pitchFamily="34" charset="0"/>
              <a:buChar char="•"/>
            </a:pPr>
            <a:r>
              <a:rPr lang="fr-FR" sz="2400" dirty="0"/>
              <a:t>Le contemporain, espace de réception des élèves comme « entrée » ou «  prolongement de la réflexion</a:t>
            </a:r>
          </a:p>
          <a:p>
            <a:pPr lvl="1">
              <a:buFont typeface="Arial" panose="020B0604020202020204" pitchFamily="34" charset="0"/>
              <a:buChar char="•"/>
            </a:pPr>
            <a:r>
              <a:rPr lang="fr-FR" sz="2400" dirty="0"/>
              <a:t>Le contemporain comme objet en deux sens :</a:t>
            </a:r>
          </a:p>
          <a:p>
            <a:pPr lvl="2">
              <a:buFont typeface="Courier New" panose="02070309020205020404" pitchFamily="49" charset="0"/>
              <a:buChar char="o"/>
            </a:pPr>
            <a:r>
              <a:rPr lang="fr-FR" dirty="0">
                <a:solidFill>
                  <a:schemeClr val="tx1"/>
                </a:solidFill>
              </a:rPr>
              <a:t>ce dont la compréhension est visée et qui fait de tout le reste un moyen ;</a:t>
            </a:r>
          </a:p>
          <a:p>
            <a:pPr lvl="2">
              <a:buFont typeface="Courier New" panose="02070309020205020404" pitchFamily="49" charset="0"/>
              <a:buChar char="o"/>
            </a:pPr>
            <a:r>
              <a:rPr lang="fr-FR" dirty="0">
                <a:solidFill>
                  <a:schemeClr val="tx1"/>
                </a:solidFill>
              </a:rPr>
              <a:t>une période de la réflexion, un </a:t>
            </a:r>
            <a:r>
              <a:rPr lang="fr-FR" i="1" dirty="0">
                <a:solidFill>
                  <a:schemeClr val="tx1"/>
                </a:solidFill>
              </a:rPr>
              <a:t>moment</a:t>
            </a:r>
            <a:r>
              <a:rPr lang="fr-FR" dirty="0">
                <a:solidFill>
                  <a:schemeClr val="tx1"/>
                </a:solidFill>
              </a:rPr>
              <a:t> par lui-même.</a:t>
            </a:r>
            <a:endParaRPr lang="fr-FR" dirty="0"/>
          </a:p>
          <a:p>
            <a:pPr marL="411480" lvl="1" indent="0">
              <a:buNone/>
            </a:pPr>
            <a:endParaRPr lang="fr-FR" dirty="0"/>
          </a:p>
          <a:p>
            <a:pPr lvl="1">
              <a:buFont typeface="Arial" panose="020B0604020202020204" pitchFamily="34" charset="0"/>
              <a:buChar char="•"/>
            </a:pPr>
            <a:endParaRPr lang="fr-FR" dirty="0"/>
          </a:p>
        </p:txBody>
      </p:sp>
    </p:spTree>
    <p:extLst>
      <p:ext uri="{BB962C8B-B14F-4D97-AF65-F5344CB8AC3E}">
        <p14:creationId xmlns:p14="http://schemas.microsoft.com/office/powerpoint/2010/main" val="63823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Corpus</a:t>
            </a:r>
          </a:p>
        </p:txBody>
      </p:sp>
      <p:sp>
        <p:nvSpPr>
          <p:cNvPr id="3" name="Espace réservé du contenu 2"/>
          <p:cNvSpPr>
            <a:spLocks noGrp="1"/>
          </p:cNvSpPr>
          <p:nvPr>
            <p:ph idx="1"/>
          </p:nvPr>
        </p:nvSpPr>
        <p:spPr>
          <a:xfrm>
            <a:off x="0" y="2060848"/>
            <a:ext cx="9144000" cy="4797152"/>
          </a:xfrm>
        </p:spPr>
        <p:txBody>
          <a:bodyPr>
            <a:normAutofit/>
          </a:bodyPr>
          <a:lstStyle/>
          <a:p>
            <a:r>
              <a:rPr lang="fr-FR" dirty="0"/>
              <a:t>Des corpus très étendus</a:t>
            </a:r>
          </a:p>
          <a:p>
            <a:r>
              <a:rPr lang="fr-FR" dirty="0"/>
              <a:t>Une grande liberté dans le choix des textes et la conception des parcours</a:t>
            </a:r>
          </a:p>
          <a:p>
            <a:r>
              <a:rPr lang="fr-FR" dirty="0"/>
              <a:t>Des textes, des œuvres littéraires et philosophiques français ou traduits en français, des œuvres empruntées aux différents domaines artistiques….</a:t>
            </a:r>
          </a:p>
          <a:p>
            <a:r>
              <a:rPr lang="fr-FR" dirty="0"/>
              <a:t>Des œuvres patrimoniales et contemporaines</a:t>
            </a:r>
          </a:p>
          <a:p>
            <a:pPr marL="109728" indent="0">
              <a:buNone/>
            </a:pPr>
            <a:endParaRPr lang="fr-FR" dirty="0"/>
          </a:p>
          <a:p>
            <a:pPr marL="109728" indent="0">
              <a:buNone/>
            </a:pPr>
            <a:r>
              <a:rPr lang="fr-FR" dirty="0"/>
              <a:t>La bibliographie du programme est seulement indicative. </a:t>
            </a:r>
          </a:p>
        </p:txBody>
      </p:sp>
    </p:spTree>
    <p:extLst>
      <p:ext uri="{BB962C8B-B14F-4D97-AF65-F5344CB8AC3E}">
        <p14:creationId xmlns:p14="http://schemas.microsoft.com/office/powerpoint/2010/main" val="2567274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Des compétences </a:t>
            </a:r>
          </a:p>
        </p:txBody>
      </p:sp>
      <p:sp>
        <p:nvSpPr>
          <p:cNvPr id="3" name="Espace réservé du contenu 2"/>
          <p:cNvSpPr>
            <a:spLocks noGrp="1"/>
          </p:cNvSpPr>
          <p:nvPr>
            <p:ph idx="1"/>
          </p:nvPr>
        </p:nvSpPr>
        <p:spPr/>
        <p:txBody>
          <a:bodyPr/>
          <a:lstStyle/>
          <a:p>
            <a:pPr marL="457200" indent="-457200">
              <a:buFont typeface="Arial" panose="020B0604020202020204" pitchFamily="34" charset="0"/>
              <a:buChar char="•"/>
            </a:pPr>
            <a:r>
              <a:rPr lang="fr-FR" dirty="0"/>
              <a:t>Maîtriser l’expression écrite et orale</a:t>
            </a:r>
          </a:p>
          <a:p>
            <a:r>
              <a:rPr lang="fr-FR" dirty="0"/>
              <a:t>Lire, Interpréter</a:t>
            </a:r>
          </a:p>
          <a:p>
            <a:r>
              <a:rPr lang="fr-FR" dirty="0"/>
              <a:t> Contextualiser</a:t>
            </a:r>
          </a:p>
          <a:p>
            <a:r>
              <a:rPr lang="fr-FR" dirty="0"/>
              <a:t>Faire des liens, convoquer ses références </a:t>
            </a:r>
          </a:p>
          <a:p>
            <a:r>
              <a:rPr lang="fr-FR" dirty="0"/>
              <a:t>Analyser des problèmes et des objets complexes</a:t>
            </a:r>
          </a:p>
          <a:p>
            <a:r>
              <a:rPr lang="fr-FR" dirty="0"/>
              <a:t>Problématiser</a:t>
            </a:r>
          </a:p>
          <a:p>
            <a:r>
              <a:rPr lang="fr-FR" dirty="0"/>
              <a:t>Conceptualiser</a:t>
            </a:r>
          </a:p>
          <a:p>
            <a:r>
              <a:rPr lang="fr-FR" dirty="0"/>
              <a:t>Commenter</a:t>
            </a:r>
          </a:p>
          <a:p>
            <a:r>
              <a:rPr lang="fr-FR" dirty="0"/>
              <a:t>Argumenter, développer son jugement critique</a:t>
            </a:r>
          </a:p>
          <a:p>
            <a:endParaRPr lang="fr-FR" dirty="0"/>
          </a:p>
          <a:p>
            <a:endParaRPr lang="fr-FR" dirty="0"/>
          </a:p>
        </p:txBody>
      </p:sp>
    </p:spTree>
    <p:extLst>
      <p:ext uri="{BB962C8B-B14F-4D97-AF65-F5344CB8AC3E}">
        <p14:creationId xmlns:p14="http://schemas.microsoft.com/office/powerpoint/2010/main" val="16594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a:ln>
            <a:solidFill>
              <a:schemeClr val="tx2"/>
            </a:solidFill>
          </a:ln>
        </p:spPr>
        <p:txBody>
          <a:bodyPr/>
          <a:lstStyle/>
          <a:p>
            <a:r>
              <a:rPr lang="fr-FR" dirty="0"/>
              <a:t>L’évaluation /1 : les bulletins</a:t>
            </a:r>
          </a:p>
        </p:txBody>
      </p:sp>
      <p:sp>
        <p:nvSpPr>
          <p:cNvPr id="3" name="Espace réservé du contenu 2"/>
          <p:cNvSpPr>
            <a:spLocks noGrp="1"/>
          </p:cNvSpPr>
          <p:nvPr>
            <p:ph idx="1"/>
          </p:nvPr>
        </p:nvSpPr>
        <p:spPr>
          <a:xfrm>
            <a:off x="0" y="2249424"/>
            <a:ext cx="9144000" cy="4608576"/>
          </a:xfrm>
        </p:spPr>
        <p:txBody>
          <a:bodyPr>
            <a:normAutofit fontScale="77500" lnSpcReduction="20000"/>
          </a:bodyPr>
          <a:lstStyle/>
          <a:p>
            <a:pPr marL="109728" indent="0">
              <a:buNone/>
            </a:pPr>
            <a:endParaRPr lang="fr-FR" dirty="0"/>
          </a:p>
          <a:p>
            <a:pPr marL="109728" indent="0">
              <a:buNone/>
            </a:pPr>
            <a:endParaRPr lang="fr-FR" dirty="0"/>
          </a:p>
          <a:p>
            <a:pPr marL="109728" indent="0">
              <a:buNone/>
            </a:pPr>
            <a:r>
              <a:rPr lang="fr-FR" dirty="0"/>
              <a:t>Dans le cadre du </a:t>
            </a:r>
            <a:r>
              <a:rPr lang="fr-FR" b="1" dirty="0"/>
              <a:t>contrôle continu</a:t>
            </a:r>
            <a:r>
              <a:rPr lang="fr-FR" dirty="0"/>
              <a:t>, qui représente </a:t>
            </a:r>
            <a:r>
              <a:rPr lang="fr-FR" b="1" dirty="0"/>
              <a:t>40% de la note finale, </a:t>
            </a:r>
          </a:p>
          <a:p>
            <a:pPr marL="109728" indent="0">
              <a:buNone/>
            </a:pPr>
            <a:endParaRPr lang="fr-FR" dirty="0"/>
          </a:p>
          <a:p>
            <a:pPr marL="109728" indent="0">
              <a:buNone/>
            </a:pPr>
            <a:r>
              <a:rPr lang="fr-FR" b="1" dirty="0"/>
              <a:t>10 % pour la prise en compte des bulletins de première et de terminale </a:t>
            </a:r>
            <a:r>
              <a:rPr lang="fr-FR" dirty="0"/>
              <a:t>dans l’ensemble des enseignements.</a:t>
            </a:r>
          </a:p>
          <a:p>
            <a:pPr marL="109728" indent="0">
              <a:buNone/>
            </a:pPr>
            <a:endParaRPr lang="fr-FR" dirty="0"/>
          </a:p>
          <a:p>
            <a:pPr marL="109728" indent="0">
              <a:buNone/>
            </a:pPr>
            <a:r>
              <a:rPr lang="fr-FR" dirty="0"/>
              <a:t>Il s’agit d’encourager et de valoriser la régularité du travail des élèves en Première et en Terminale </a:t>
            </a:r>
          </a:p>
          <a:p>
            <a:pPr marL="109728" indent="0">
              <a:buNone/>
            </a:pPr>
            <a:endParaRPr lang="fr-FR" dirty="0"/>
          </a:p>
          <a:p>
            <a:pPr marL="109728" indent="0">
              <a:buNone/>
            </a:pPr>
            <a:endParaRPr lang="fr-FR" dirty="0"/>
          </a:p>
          <a:p>
            <a:pPr marL="109728" indent="0">
              <a:buNone/>
            </a:pPr>
            <a:r>
              <a:rPr lang="fr-FR" dirty="0"/>
              <a:t>Ainsi, avec la prise en compte des </a:t>
            </a:r>
            <a:r>
              <a:rPr lang="fr-FR" b="1" dirty="0"/>
              <a:t>bulletins scolaires</a:t>
            </a:r>
            <a:r>
              <a:rPr lang="fr-FR" dirty="0"/>
              <a:t>, tous les enseignements étudiés par les lycéens comptent dans la note finale à hauteur de 10 %. »</a:t>
            </a:r>
          </a:p>
          <a:p>
            <a:endParaRPr lang="fr-FR" dirty="0"/>
          </a:p>
          <a:p>
            <a:pPr marL="109728" indent="0">
              <a:buNone/>
            </a:pPr>
            <a:endParaRPr lang="fr-FR" dirty="0"/>
          </a:p>
        </p:txBody>
      </p:sp>
    </p:spTree>
    <p:extLst>
      <p:ext uri="{BB962C8B-B14F-4D97-AF65-F5344CB8AC3E}">
        <p14:creationId xmlns:p14="http://schemas.microsoft.com/office/powerpoint/2010/main" val="2818444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764704"/>
            <a:ext cx="8568952" cy="1426840"/>
          </a:xfrm>
          <a:ln>
            <a:solidFill>
              <a:schemeClr val="tx2"/>
            </a:solidFill>
          </a:ln>
        </p:spPr>
        <p:txBody>
          <a:bodyPr>
            <a:normAutofit/>
          </a:bodyPr>
          <a:lstStyle/>
          <a:p>
            <a:pPr algn="ctr"/>
            <a:r>
              <a:rPr lang="fr-FR" sz="2800" b="1" dirty="0"/>
              <a:t>L’évaluation de l’enseignement de  spécialité HLP</a:t>
            </a:r>
            <a:br>
              <a:rPr lang="fr-FR" sz="2800" b="1" dirty="0"/>
            </a:br>
            <a:r>
              <a:rPr lang="fr-FR" sz="2000" b="1" dirty="0"/>
              <a:t>(pour les élèves qui ne le suivent qu’en première) </a:t>
            </a:r>
            <a:r>
              <a:rPr lang="fr-FR" sz="2400" b="1" dirty="0"/>
              <a:t>1/2</a:t>
            </a:r>
          </a:p>
        </p:txBody>
      </p:sp>
      <p:sp>
        <p:nvSpPr>
          <p:cNvPr id="3" name="Espace réservé du contenu 2"/>
          <p:cNvSpPr>
            <a:spLocks noGrp="1"/>
          </p:cNvSpPr>
          <p:nvPr>
            <p:ph idx="1"/>
          </p:nvPr>
        </p:nvSpPr>
        <p:spPr/>
        <p:txBody>
          <a:bodyPr>
            <a:normAutofit lnSpcReduction="10000"/>
          </a:bodyPr>
          <a:lstStyle/>
          <a:p>
            <a:pPr marL="109728" indent="0">
              <a:buNone/>
            </a:pPr>
            <a:r>
              <a:rPr lang="fr-FR" dirty="0"/>
              <a:t>Dans le cadre du contrôle continu :</a:t>
            </a:r>
          </a:p>
          <a:p>
            <a:pPr marL="411480" lvl="1" indent="0">
              <a:buNone/>
            </a:pPr>
            <a:endParaRPr lang="fr-FR" dirty="0"/>
          </a:p>
          <a:p>
            <a:r>
              <a:rPr lang="fr-FR" dirty="0"/>
              <a:t>Notes obtenues au cours de l’année (bulletins de première)</a:t>
            </a:r>
          </a:p>
          <a:p>
            <a:endParaRPr lang="fr-FR" dirty="0"/>
          </a:p>
          <a:p>
            <a:r>
              <a:rPr lang="fr-FR" dirty="0"/>
              <a:t>Une épreuve commune de contrôle continu en première, qui compte pour 5 % de la note finale</a:t>
            </a:r>
          </a:p>
          <a:p>
            <a:pPr marL="109728" indent="0">
              <a:buNone/>
            </a:pPr>
            <a:endParaRPr lang="fr-FR" dirty="0">
              <a:solidFill>
                <a:srgbClr val="C00000"/>
              </a:solidFill>
            </a:endParaRPr>
          </a:p>
          <a:p>
            <a:pPr marL="109728" indent="0">
              <a:buNone/>
            </a:pPr>
            <a:r>
              <a:rPr lang="fr-FR" sz="1800" b="1" dirty="0">
                <a:solidFill>
                  <a:srgbClr val="C00000"/>
                </a:solidFill>
              </a:rPr>
              <a:t>N.B. </a:t>
            </a:r>
            <a:r>
              <a:rPr lang="fr-FR" sz="1800" dirty="0">
                <a:solidFill>
                  <a:srgbClr val="C00000"/>
                </a:solidFill>
              </a:rPr>
              <a:t>Le contrôle continu compte pour 40 % de la note finale. Il est constitué, pour 10 %, des bulletins de première et de terminale, pour 30 %, des épreuves communes de contrôle continu passées en première.</a:t>
            </a:r>
          </a:p>
        </p:txBody>
      </p:sp>
    </p:spTree>
    <p:extLst>
      <p:ext uri="{BB962C8B-B14F-4D97-AF65-F5344CB8AC3E}">
        <p14:creationId xmlns:p14="http://schemas.microsoft.com/office/powerpoint/2010/main" val="248379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1368</TotalTime>
  <Words>1147</Words>
  <Application>Microsoft Office PowerPoint</Application>
  <PresentationFormat>Affichage à l'écran (4:3)</PresentationFormat>
  <Paragraphs>193</Paragraphs>
  <Slides>14</Slides>
  <Notes>4</Notes>
  <HiddenSlides>1</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14</vt:i4>
      </vt:variant>
    </vt:vector>
  </HeadingPairs>
  <TitlesOfParts>
    <vt:vector size="22" baseType="lpstr">
      <vt:lpstr>Arial</vt:lpstr>
      <vt:lpstr>Calibri</vt:lpstr>
      <vt:lpstr>Courier New</vt:lpstr>
      <vt:lpstr>Georgia</vt:lpstr>
      <vt:lpstr>Trebuchet MS</vt:lpstr>
      <vt:lpstr>Wingdings</vt:lpstr>
      <vt:lpstr>Wingdings 2</vt:lpstr>
      <vt:lpstr>Urbain</vt:lpstr>
      <vt:lpstr> ENSEIGNEMENT DE SPECIALITE  HUMANITES LITTÉRATURE PHILOSOPHIE   </vt:lpstr>
      <vt:lpstr> Un enseignement partagé</vt:lpstr>
      <vt:lpstr>    </vt:lpstr>
      <vt:lpstr>Quelques pistes pour lancer la réflexion</vt:lpstr>
      <vt:lpstr>Une double démarche</vt:lpstr>
      <vt:lpstr>Corpus</vt:lpstr>
      <vt:lpstr>Des compétences </vt:lpstr>
      <vt:lpstr>L’évaluation /1 : les bulletins</vt:lpstr>
      <vt:lpstr>L’évaluation de l’enseignement de  spécialité HLP (pour les élèves qui ne le suivent qu’en première) 1/2</vt:lpstr>
      <vt:lpstr>L’évaluation de l’enseignement de spécialité HLP  (pour les élèves qui le poursuivent en terminale) 2/2</vt:lpstr>
      <vt:lpstr>  Épreuve commune, contrôle continu, pour l’’enseignement  de spécialité suivi seulement en première  ___________________________________________________________________Un texte commun relatif à l'un des thèmes au programme de première Deux questions Le texte support peut être un texte philosophique, un texte littéraire, un texte relevant de la littérature d’idées. Sujets zéro : https://eduscol.education.fr/cid141765/sujets-zero-1e-bac-2021.html   </vt:lpstr>
      <vt:lpstr>Sujets zéro : thème 1, l’art de la parole  Platon, Gorgias, 465 b-e</vt:lpstr>
      <vt:lpstr>Sujets zéro : thème 1, l’art de la parole MOLIÈRE, George Dandin ou le Mari confondu, acte I, scène 4,        1668 </vt:lpstr>
      <vt:lpstr>Des formations pour 2019-2020</vt:lpstr>
    </vt:vector>
  </TitlesOfParts>
  <Company>DSI-Rectorat de Versailles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Francoise Savine</dc:creator>
  <cp:lastModifiedBy>Marie-Anne Bernolle</cp:lastModifiedBy>
  <cp:revision>93</cp:revision>
  <dcterms:created xsi:type="dcterms:W3CDTF">2019-01-07T08:49:55Z</dcterms:created>
  <dcterms:modified xsi:type="dcterms:W3CDTF">2019-07-12T05:21:42Z</dcterms:modified>
</cp:coreProperties>
</file>