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sldIdLst>
    <p:sldId id="273" r:id="rId2"/>
    <p:sldId id="256" r:id="rId3"/>
    <p:sldId id="267" r:id="rId4"/>
    <p:sldId id="277" r:id="rId5"/>
    <p:sldId id="272" r:id="rId6"/>
    <p:sldId id="274" r:id="rId7"/>
    <p:sldId id="271" r:id="rId8"/>
    <p:sldId id="261" r:id="rId9"/>
    <p:sldId id="275" r:id="rId10"/>
    <p:sldId id="268" r:id="rId11"/>
    <p:sldId id="259" r:id="rId12"/>
    <p:sldId id="257" r:id="rId13"/>
    <p:sldId id="278" r:id="rId14"/>
    <p:sldId id="281" r:id="rId15"/>
    <p:sldId id="269" r:id="rId16"/>
    <p:sldId id="279" r:id="rId17"/>
    <p:sldId id="265" r:id="rId18"/>
    <p:sldId id="270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-Anne Bernolle" initials="MB" lastIdx="16" clrIdx="0">
    <p:extLst>
      <p:ext uri="{19B8F6BF-5375-455C-9EA6-DF929625EA0E}">
        <p15:presenceInfo xmlns:p15="http://schemas.microsoft.com/office/powerpoint/2012/main" userId="3f333d3ecfcffc0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643"/>
    <a:srgbClr val="164945"/>
    <a:srgbClr val="36BBAF"/>
    <a:srgbClr val="36BAB0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71" autoAdjust="0"/>
  </p:normalViewPr>
  <p:slideViewPr>
    <p:cSldViewPr>
      <p:cViewPr varScale="1">
        <p:scale>
          <a:sx n="92" d="100"/>
          <a:sy n="92" d="100"/>
        </p:scale>
        <p:origin x="77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88E464-8A77-49A4-BFA7-FFE020783225}" type="doc">
      <dgm:prSet loTypeId="urn:microsoft.com/office/officeart/2009/3/layout/Descending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AA09E361-1FB8-4A7A-8466-AA816C0FA0A3}">
      <dgm:prSet phldrT="[Texte]"/>
      <dgm:spPr/>
      <dgm:t>
        <a:bodyPr/>
        <a:lstStyle/>
        <a:p>
          <a:r>
            <a:rPr lang="fr-FR" b="1" dirty="0">
              <a:solidFill>
                <a:srgbClr val="36BBAF"/>
              </a:solidFill>
            </a:rPr>
            <a:t>2</a:t>
          </a:r>
          <a:r>
            <a:rPr lang="fr-FR" b="1" baseline="30000" dirty="0">
              <a:solidFill>
                <a:srgbClr val="36BBAF"/>
              </a:solidFill>
            </a:rPr>
            <a:t>nde</a:t>
          </a:r>
          <a:r>
            <a:rPr lang="fr-FR" dirty="0"/>
            <a:t> : tableau varié de la littérature française et francophone pour construire des connaissances raisonnées des formes, genres et grandes périodes de l’histoire littéraire </a:t>
          </a:r>
        </a:p>
      </dgm:t>
    </dgm:pt>
    <dgm:pt modelId="{EA22F989-82CB-465D-8121-A9F266575679}" type="parTrans" cxnId="{1F3A8A89-898B-4AD1-A429-A762C63742A4}">
      <dgm:prSet/>
      <dgm:spPr/>
      <dgm:t>
        <a:bodyPr/>
        <a:lstStyle/>
        <a:p>
          <a:endParaRPr lang="fr-FR"/>
        </a:p>
      </dgm:t>
    </dgm:pt>
    <dgm:pt modelId="{E55937D0-1BBC-4A32-990D-3712924A1E2B}" type="sibTrans" cxnId="{1F3A8A89-898B-4AD1-A429-A762C63742A4}">
      <dgm:prSet/>
      <dgm:spPr/>
      <dgm:t>
        <a:bodyPr/>
        <a:lstStyle/>
        <a:p>
          <a:endParaRPr lang="fr-FR"/>
        </a:p>
      </dgm:t>
    </dgm:pt>
    <dgm:pt modelId="{CB52F175-1ADA-4AD5-8FF9-B25B10E65A82}">
      <dgm:prSet phldrT="[Texte]" custT="1"/>
      <dgm:spPr/>
      <dgm:t>
        <a:bodyPr/>
        <a:lstStyle/>
        <a:p>
          <a:r>
            <a:rPr lang="fr-FR" sz="2000" b="1" dirty="0">
              <a:solidFill>
                <a:srgbClr val="36BBAF"/>
              </a:solidFill>
            </a:rPr>
            <a:t>1</a:t>
          </a:r>
          <a:r>
            <a:rPr lang="fr-FR" sz="2000" b="1" baseline="30000" dirty="0">
              <a:solidFill>
                <a:srgbClr val="36BBAF"/>
              </a:solidFill>
            </a:rPr>
            <a:t>ère</a:t>
          </a:r>
          <a:r>
            <a:rPr lang="fr-FR" sz="2000" dirty="0">
              <a:solidFill>
                <a:srgbClr val="36BBAF"/>
              </a:solidFill>
            </a:rPr>
            <a:t> </a:t>
          </a:r>
          <a:r>
            <a:rPr lang="fr-FR" sz="2000" dirty="0"/>
            <a:t>: étude approfondie des œuvres inscrites dans leur contexte littéraire, culturel et artistique  </a:t>
          </a:r>
        </a:p>
      </dgm:t>
    </dgm:pt>
    <dgm:pt modelId="{CC43D659-9288-4C48-82AF-2C7F5E28DF8A}" type="parTrans" cxnId="{1AA147E7-6DED-40CF-BD92-137773C35CB4}">
      <dgm:prSet/>
      <dgm:spPr/>
      <dgm:t>
        <a:bodyPr/>
        <a:lstStyle/>
        <a:p>
          <a:endParaRPr lang="fr-FR"/>
        </a:p>
      </dgm:t>
    </dgm:pt>
    <dgm:pt modelId="{5CBD6939-440B-49C9-9C34-0B19EF1A3135}" type="sibTrans" cxnId="{1AA147E7-6DED-40CF-BD92-137773C35CB4}">
      <dgm:prSet/>
      <dgm:spPr/>
      <dgm:t>
        <a:bodyPr/>
        <a:lstStyle/>
        <a:p>
          <a:endParaRPr lang="fr-FR"/>
        </a:p>
      </dgm:t>
    </dgm:pt>
    <dgm:pt modelId="{02AA522E-69C9-4C9D-8350-698D3C77452F}" type="pres">
      <dgm:prSet presAssocID="{9388E464-8A77-49A4-BFA7-FFE020783225}" presName="Name0" presStyleCnt="0">
        <dgm:presLayoutVars>
          <dgm:chMax val="7"/>
          <dgm:chPref val="5"/>
        </dgm:presLayoutVars>
      </dgm:prSet>
      <dgm:spPr/>
    </dgm:pt>
    <dgm:pt modelId="{60E4788A-015A-4A4C-A92E-44F5DC6D1DAF}" type="pres">
      <dgm:prSet presAssocID="{9388E464-8A77-49A4-BFA7-FFE020783225}" presName="arrowNode" presStyleLbl="node1" presStyleIdx="0" presStyleCnt="1" custAng="21140405" custScaleX="82546" custScaleY="100000" custLinFactNeighborX="-16476" custLinFactNeighborY="-1052"/>
      <dgm:spPr>
        <a:solidFill>
          <a:srgbClr val="164945"/>
        </a:solidFill>
      </dgm:spPr>
    </dgm:pt>
    <dgm:pt modelId="{D515131A-1692-45D1-AA47-9EF3C3E97846}" type="pres">
      <dgm:prSet presAssocID="{AA09E361-1FB8-4A7A-8466-AA816C0FA0A3}" presName="txNode1" presStyleLbl="revTx" presStyleIdx="0" presStyleCnt="2" custScaleX="303257">
        <dgm:presLayoutVars>
          <dgm:bulletEnabled val="1"/>
        </dgm:presLayoutVars>
      </dgm:prSet>
      <dgm:spPr/>
    </dgm:pt>
    <dgm:pt modelId="{A8FBC203-E438-47F8-A425-871E7A8DE359}" type="pres">
      <dgm:prSet presAssocID="{CB52F175-1ADA-4AD5-8FF9-B25B10E65A82}" presName="txNode2" presStyleLbl="revTx" presStyleIdx="1" presStyleCnt="2" custScaleX="162539" custLinFactNeighborX="-28256" custLinFactNeighborY="31765">
        <dgm:presLayoutVars>
          <dgm:bulletEnabled val="1"/>
        </dgm:presLayoutVars>
      </dgm:prSet>
      <dgm:spPr/>
    </dgm:pt>
  </dgm:ptLst>
  <dgm:cxnLst>
    <dgm:cxn modelId="{19203582-4C3B-4881-9C65-18E6D199FCC9}" type="presOf" srcId="{AA09E361-1FB8-4A7A-8466-AA816C0FA0A3}" destId="{D515131A-1692-45D1-AA47-9EF3C3E97846}" srcOrd="0" destOrd="0" presId="urn:microsoft.com/office/officeart/2009/3/layout/DescendingProcess"/>
    <dgm:cxn modelId="{CD561983-5E2D-40B9-954F-ED8534236611}" type="presOf" srcId="{9388E464-8A77-49A4-BFA7-FFE020783225}" destId="{02AA522E-69C9-4C9D-8350-698D3C77452F}" srcOrd="0" destOrd="0" presId="urn:microsoft.com/office/officeart/2009/3/layout/DescendingProcess"/>
    <dgm:cxn modelId="{1F3A8A89-898B-4AD1-A429-A762C63742A4}" srcId="{9388E464-8A77-49A4-BFA7-FFE020783225}" destId="{AA09E361-1FB8-4A7A-8466-AA816C0FA0A3}" srcOrd="0" destOrd="0" parTransId="{EA22F989-82CB-465D-8121-A9F266575679}" sibTransId="{E55937D0-1BBC-4A32-990D-3712924A1E2B}"/>
    <dgm:cxn modelId="{CCE658C3-5C6B-4BBC-A8EB-E683A817B95E}" type="presOf" srcId="{CB52F175-1ADA-4AD5-8FF9-B25B10E65A82}" destId="{A8FBC203-E438-47F8-A425-871E7A8DE359}" srcOrd="0" destOrd="0" presId="urn:microsoft.com/office/officeart/2009/3/layout/DescendingProcess"/>
    <dgm:cxn modelId="{1AA147E7-6DED-40CF-BD92-137773C35CB4}" srcId="{9388E464-8A77-49A4-BFA7-FFE020783225}" destId="{CB52F175-1ADA-4AD5-8FF9-B25B10E65A82}" srcOrd="1" destOrd="0" parTransId="{CC43D659-9288-4C48-82AF-2C7F5E28DF8A}" sibTransId="{5CBD6939-440B-49C9-9C34-0B19EF1A3135}"/>
    <dgm:cxn modelId="{E41E1ACB-71C9-4B57-BC23-FE70694F7E8E}" type="presParOf" srcId="{02AA522E-69C9-4C9D-8350-698D3C77452F}" destId="{60E4788A-015A-4A4C-A92E-44F5DC6D1DAF}" srcOrd="0" destOrd="0" presId="urn:microsoft.com/office/officeart/2009/3/layout/DescendingProcess"/>
    <dgm:cxn modelId="{0F1DC759-389D-4E76-B552-410CF90B11C0}" type="presParOf" srcId="{02AA522E-69C9-4C9D-8350-698D3C77452F}" destId="{D515131A-1692-45D1-AA47-9EF3C3E97846}" srcOrd="1" destOrd="0" presId="urn:microsoft.com/office/officeart/2009/3/layout/DescendingProcess"/>
    <dgm:cxn modelId="{92F476BE-0BE2-4132-9030-12DFC052A9DE}" type="presParOf" srcId="{02AA522E-69C9-4C9D-8350-698D3C77452F}" destId="{A8FBC203-E438-47F8-A425-871E7A8DE359}" srcOrd="2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72DDCF-423D-8346-B01F-060D8CAA8771}" type="doc">
      <dgm:prSet loTypeId="urn:microsoft.com/office/officeart/2008/layout/AlternatingHexagons" loCatId="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B28A0D60-7A98-6842-A7F8-BFCEC6D9B026}">
      <dgm:prSet phldrT="[Texte]" custT="1"/>
      <dgm:spPr/>
      <dgm:t>
        <a:bodyPr/>
        <a:lstStyle/>
        <a:p>
          <a:r>
            <a:rPr lang="fr-FR" sz="1600" dirty="0"/>
            <a:t>Un travail personnel cohérent destiné au carnet</a:t>
          </a:r>
        </a:p>
      </dgm:t>
    </dgm:pt>
    <dgm:pt modelId="{FB35363C-07C8-404F-989E-80EDF6F47417}" type="parTrans" cxnId="{AC2CBC73-0BDD-3248-AA19-94D7BB45B77F}">
      <dgm:prSet/>
      <dgm:spPr/>
      <dgm:t>
        <a:bodyPr/>
        <a:lstStyle/>
        <a:p>
          <a:endParaRPr lang="fr-FR"/>
        </a:p>
      </dgm:t>
    </dgm:pt>
    <dgm:pt modelId="{409A11AB-51D8-2449-938F-2C1271DE5A29}" type="sibTrans" cxnId="{AC2CBC73-0BDD-3248-AA19-94D7BB45B77F}">
      <dgm:prSet custT="1"/>
      <dgm:spPr/>
      <dgm:t>
        <a:bodyPr/>
        <a:lstStyle/>
        <a:p>
          <a:r>
            <a:rPr lang="fr-FR" sz="1600" dirty="0"/>
            <a:t>Des séances  dédiées </a:t>
          </a:r>
          <a:r>
            <a:rPr lang="fr-FR" sz="1400" dirty="0"/>
            <a:t>d’accompagnement </a:t>
          </a:r>
          <a:br>
            <a:rPr lang="fr-FR" sz="1600" dirty="0"/>
          </a:br>
          <a:r>
            <a:rPr lang="fr-FR" sz="1600" dirty="0"/>
            <a:t>et d’échanges</a:t>
          </a:r>
        </a:p>
      </dgm:t>
    </dgm:pt>
    <dgm:pt modelId="{FE2A33F9-0C36-184A-894F-49EFDED82E26}">
      <dgm:prSet phldrT="[Texte]" custT="1"/>
      <dgm:spPr/>
      <dgm:t>
        <a:bodyPr/>
        <a:lstStyle/>
        <a:p>
          <a:pPr algn="ctr"/>
          <a:r>
            <a:rPr lang="fr-FR" sz="1800" b="1" dirty="0">
              <a:solidFill>
                <a:srgbClr val="36BAB0"/>
              </a:solidFill>
            </a:rPr>
            <a:t>MÉMOIRE</a:t>
          </a:r>
        </a:p>
      </dgm:t>
    </dgm:pt>
    <dgm:pt modelId="{DD84D755-E3B5-2540-8863-E33EC7F86412}" type="parTrans" cxnId="{48161A69-4389-5B4F-8B2F-AF34A4365ADD}">
      <dgm:prSet/>
      <dgm:spPr/>
      <dgm:t>
        <a:bodyPr/>
        <a:lstStyle/>
        <a:p>
          <a:endParaRPr lang="fr-FR"/>
        </a:p>
      </dgm:t>
    </dgm:pt>
    <dgm:pt modelId="{38634BA3-6744-3644-BE29-7B5C1870E437}" type="sibTrans" cxnId="{48161A69-4389-5B4F-8B2F-AF34A4365ADD}">
      <dgm:prSet/>
      <dgm:spPr/>
      <dgm:t>
        <a:bodyPr/>
        <a:lstStyle/>
        <a:p>
          <a:endParaRPr lang="fr-FR"/>
        </a:p>
      </dgm:t>
    </dgm:pt>
    <dgm:pt modelId="{F5AE4F5E-26A8-9447-BE90-960875E74EC3}">
      <dgm:prSet phldrT="[Texte]" custT="1"/>
      <dgm:spPr/>
      <dgm:t>
        <a:bodyPr/>
        <a:lstStyle/>
        <a:p>
          <a:r>
            <a:rPr lang="fr-FR" sz="1800" b="1" dirty="0">
              <a:solidFill>
                <a:srgbClr val="164945"/>
              </a:solidFill>
            </a:rPr>
            <a:t>Le carnet</a:t>
          </a:r>
        </a:p>
        <a:p>
          <a:r>
            <a:rPr lang="fr-FR" sz="1800" b="1" dirty="0">
              <a:solidFill>
                <a:srgbClr val="164945"/>
              </a:solidFill>
            </a:rPr>
            <a:t>Un objet d’appropriation personnelle</a:t>
          </a:r>
        </a:p>
      </dgm:t>
    </dgm:pt>
    <dgm:pt modelId="{2DD4D783-8B37-A643-8952-3799C100D5E1}" type="parTrans" cxnId="{0F60A3AA-DEFF-3C47-893A-C60395B65656}">
      <dgm:prSet/>
      <dgm:spPr/>
      <dgm:t>
        <a:bodyPr/>
        <a:lstStyle/>
        <a:p>
          <a:endParaRPr lang="fr-FR"/>
        </a:p>
      </dgm:t>
    </dgm:pt>
    <dgm:pt modelId="{EBE2340B-F807-504D-8785-7DCCD9638E50}" type="sibTrans" cxnId="{0F60A3AA-DEFF-3C47-893A-C60395B65656}">
      <dgm:prSet custT="1"/>
      <dgm:spPr/>
      <dgm:t>
        <a:bodyPr/>
        <a:lstStyle/>
        <a:p>
          <a:r>
            <a:rPr lang="fr-FR" sz="1600" dirty="0"/>
            <a:t>Des liens explicites entre les cours et le carnet </a:t>
          </a:r>
        </a:p>
      </dgm:t>
    </dgm:pt>
    <dgm:pt modelId="{FF90AC0B-0838-4647-8F25-91D0DBBB3E21}">
      <dgm:prSet phldrT="[Texte]" custT="1"/>
      <dgm:spPr/>
      <dgm:t>
        <a:bodyPr/>
        <a:lstStyle/>
        <a:p>
          <a:pPr algn="ctr"/>
          <a:r>
            <a:rPr lang="fr-FR" sz="1800" b="1" dirty="0">
              <a:solidFill>
                <a:srgbClr val="36BAB0"/>
              </a:solidFill>
            </a:rPr>
            <a:t>CRÉATIVITÉ</a:t>
          </a:r>
          <a:r>
            <a:rPr lang="fr-FR" sz="1500" b="1" dirty="0">
              <a:solidFill>
                <a:srgbClr val="36BAB0"/>
              </a:solidFill>
            </a:rPr>
            <a:t> </a:t>
          </a:r>
        </a:p>
      </dgm:t>
    </dgm:pt>
    <dgm:pt modelId="{059F67DE-3EB7-894D-846F-84C223E80D1F}" type="parTrans" cxnId="{813F8839-46A7-A342-B342-1E95AC06F9EA}">
      <dgm:prSet/>
      <dgm:spPr/>
      <dgm:t>
        <a:bodyPr/>
        <a:lstStyle/>
        <a:p>
          <a:endParaRPr lang="fr-FR"/>
        </a:p>
      </dgm:t>
    </dgm:pt>
    <dgm:pt modelId="{BCC9A1EB-4F83-754C-9533-225604A96062}" type="sibTrans" cxnId="{813F8839-46A7-A342-B342-1E95AC06F9EA}">
      <dgm:prSet/>
      <dgm:spPr/>
      <dgm:t>
        <a:bodyPr/>
        <a:lstStyle/>
        <a:p>
          <a:endParaRPr lang="fr-FR"/>
        </a:p>
      </dgm:t>
    </dgm:pt>
    <dgm:pt modelId="{2D491515-C600-B44F-A7C8-861716E40274}">
      <dgm:prSet phldrT="[Texte]" custT="1"/>
      <dgm:spPr/>
      <dgm:t>
        <a:bodyPr/>
        <a:lstStyle/>
        <a:p>
          <a:r>
            <a:rPr lang="fr-FR" sz="1600" dirty="0"/>
            <a:t>Une matrice de la réflexion personnelle</a:t>
          </a:r>
        </a:p>
      </dgm:t>
    </dgm:pt>
    <dgm:pt modelId="{9125BFFC-E968-FF4C-983C-C842C2126214}" type="parTrans" cxnId="{95F3A905-DFEB-0641-B51D-02616D6AF8F1}">
      <dgm:prSet/>
      <dgm:spPr/>
      <dgm:t>
        <a:bodyPr/>
        <a:lstStyle/>
        <a:p>
          <a:endParaRPr lang="fr-FR"/>
        </a:p>
      </dgm:t>
    </dgm:pt>
    <dgm:pt modelId="{8AE2016E-C167-C14D-953C-E43E2ED38C5E}" type="sibTrans" cxnId="{95F3A905-DFEB-0641-B51D-02616D6AF8F1}">
      <dgm:prSet custT="1"/>
      <dgm:spPr/>
      <dgm:t>
        <a:bodyPr/>
        <a:lstStyle/>
        <a:p>
          <a:r>
            <a:rPr lang="fr-FR" sz="1600" dirty="0"/>
            <a:t>Une ouverture sur la création à partir des œuvres étudiées</a:t>
          </a:r>
        </a:p>
      </dgm:t>
    </dgm:pt>
    <dgm:pt modelId="{558E1D91-C3E1-F944-B3F0-1D755D790F4D}">
      <dgm:prSet phldrT="[Texte]" custT="1"/>
      <dgm:spPr/>
      <dgm:t>
        <a:bodyPr/>
        <a:lstStyle/>
        <a:p>
          <a:pPr algn="ctr"/>
          <a:r>
            <a:rPr lang="fr-FR" sz="1800" b="1" dirty="0">
              <a:solidFill>
                <a:srgbClr val="36BAB0"/>
              </a:solidFill>
            </a:rPr>
            <a:t>RÉFLEXION</a:t>
          </a:r>
        </a:p>
      </dgm:t>
    </dgm:pt>
    <dgm:pt modelId="{764FF782-14EF-8540-9865-7DBD0CCB27D4}" type="parTrans" cxnId="{C979C756-B41D-3B4E-90A8-E6C776EF3843}">
      <dgm:prSet/>
      <dgm:spPr/>
      <dgm:t>
        <a:bodyPr/>
        <a:lstStyle/>
        <a:p>
          <a:endParaRPr lang="fr-FR"/>
        </a:p>
      </dgm:t>
    </dgm:pt>
    <dgm:pt modelId="{43645D18-C4E3-6A4D-9CED-5BBF6DB46721}" type="sibTrans" cxnId="{C979C756-B41D-3B4E-90A8-E6C776EF3843}">
      <dgm:prSet/>
      <dgm:spPr/>
      <dgm:t>
        <a:bodyPr/>
        <a:lstStyle/>
        <a:p>
          <a:endParaRPr lang="fr-FR"/>
        </a:p>
      </dgm:t>
    </dgm:pt>
    <dgm:pt modelId="{1792D058-87BA-7A40-9DAB-469BF3A372AF}">
      <dgm:prSet phldrT="[Texte]"/>
      <dgm:spPr/>
      <dgm:t>
        <a:bodyPr/>
        <a:lstStyle/>
        <a:p>
          <a:pPr algn="l"/>
          <a:endParaRPr lang="fr-FR" sz="1500" dirty="0"/>
        </a:p>
      </dgm:t>
    </dgm:pt>
    <dgm:pt modelId="{68517EA1-F48C-1846-97D3-13154E5CF14C}" type="parTrans" cxnId="{FD4ADE25-6D69-2C47-890B-9C00094828EF}">
      <dgm:prSet/>
      <dgm:spPr/>
      <dgm:t>
        <a:bodyPr/>
        <a:lstStyle/>
        <a:p>
          <a:endParaRPr lang="fr-FR"/>
        </a:p>
      </dgm:t>
    </dgm:pt>
    <dgm:pt modelId="{2A22A1BA-91FF-1445-960E-CD62ED2B3BDF}" type="sibTrans" cxnId="{FD4ADE25-6D69-2C47-890B-9C00094828EF}">
      <dgm:prSet/>
      <dgm:spPr/>
      <dgm:t>
        <a:bodyPr/>
        <a:lstStyle/>
        <a:p>
          <a:endParaRPr lang="fr-FR"/>
        </a:p>
      </dgm:t>
    </dgm:pt>
    <dgm:pt modelId="{732C0726-E5AC-D34D-B809-ED4BD2986AFB}" type="pres">
      <dgm:prSet presAssocID="{CF72DDCF-423D-8346-B01F-060D8CAA8771}" presName="Name0" presStyleCnt="0">
        <dgm:presLayoutVars>
          <dgm:chMax/>
          <dgm:chPref/>
          <dgm:dir/>
          <dgm:animLvl val="lvl"/>
        </dgm:presLayoutVars>
      </dgm:prSet>
      <dgm:spPr/>
    </dgm:pt>
    <dgm:pt modelId="{A48AE210-045B-3648-B07B-47CB88305832}" type="pres">
      <dgm:prSet presAssocID="{B28A0D60-7A98-6842-A7F8-BFCEC6D9B026}" presName="composite" presStyleCnt="0"/>
      <dgm:spPr/>
    </dgm:pt>
    <dgm:pt modelId="{257D56A1-1014-3945-9833-F1D026840D97}" type="pres">
      <dgm:prSet presAssocID="{B28A0D60-7A98-6842-A7F8-BFCEC6D9B026}" presName="Parent1" presStyleLbl="node1" presStyleIdx="0" presStyleCnt="6" custScaleX="145759" custLinFactNeighborX="40065" custLinFactNeighborY="-92">
        <dgm:presLayoutVars>
          <dgm:chMax val="1"/>
          <dgm:chPref val="1"/>
          <dgm:bulletEnabled val="1"/>
        </dgm:presLayoutVars>
      </dgm:prSet>
      <dgm:spPr/>
    </dgm:pt>
    <dgm:pt modelId="{790AD1AB-8CA3-ED4D-8D8A-EC61F1AAF05C}" type="pres">
      <dgm:prSet presAssocID="{B28A0D60-7A98-6842-A7F8-BFCEC6D9B026}" presName="Childtext1" presStyleLbl="revTx" presStyleIdx="0" presStyleCnt="3" custLinFactNeighborX="38990" custLinFactNeighborY="-3789">
        <dgm:presLayoutVars>
          <dgm:chMax val="0"/>
          <dgm:chPref val="0"/>
          <dgm:bulletEnabled val="1"/>
        </dgm:presLayoutVars>
      </dgm:prSet>
      <dgm:spPr/>
    </dgm:pt>
    <dgm:pt modelId="{23F1DD96-F821-404F-8A8A-5982B834038D}" type="pres">
      <dgm:prSet presAssocID="{B28A0D60-7A98-6842-A7F8-BFCEC6D9B026}" presName="BalanceSpacing" presStyleCnt="0"/>
      <dgm:spPr/>
    </dgm:pt>
    <dgm:pt modelId="{C605A258-DCD2-424A-AAB9-0F4EAA534345}" type="pres">
      <dgm:prSet presAssocID="{B28A0D60-7A98-6842-A7F8-BFCEC6D9B026}" presName="BalanceSpacing1" presStyleCnt="0"/>
      <dgm:spPr/>
    </dgm:pt>
    <dgm:pt modelId="{D80DED89-B1BA-5D4C-9B4E-D375E0EAA02A}" type="pres">
      <dgm:prSet presAssocID="{409A11AB-51D8-2449-938F-2C1271DE5A29}" presName="Accent1Text" presStyleLbl="node1" presStyleIdx="1" presStyleCnt="6" custScaleX="148473" custLinFactNeighborX="-41250" custLinFactNeighborY="3813"/>
      <dgm:spPr/>
    </dgm:pt>
    <dgm:pt modelId="{04648A19-D881-0345-AE93-EC9ACFD0095E}" type="pres">
      <dgm:prSet presAssocID="{409A11AB-51D8-2449-938F-2C1271DE5A29}" presName="spaceBetweenRectangles" presStyleCnt="0"/>
      <dgm:spPr/>
    </dgm:pt>
    <dgm:pt modelId="{4982AB5F-1D28-6D43-83D8-30CA5D9DA74F}" type="pres">
      <dgm:prSet presAssocID="{F5AE4F5E-26A8-9447-BE90-960875E74EC3}" presName="composite" presStyleCnt="0"/>
      <dgm:spPr/>
    </dgm:pt>
    <dgm:pt modelId="{962E5EFE-AC04-D548-9345-074F457DD22F}" type="pres">
      <dgm:prSet presAssocID="{F5AE4F5E-26A8-9447-BE90-960875E74EC3}" presName="Parent1" presStyleLbl="node1" presStyleIdx="2" presStyleCnt="6" custScaleX="185877" custScaleY="128383">
        <dgm:presLayoutVars>
          <dgm:chMax val="1"/>
          <dgm:chPref val="1"/>
          <dgm:bulletEnabled val="1"/>
        </dgm:presLayoutVars>
      </dgm:prSet>
      <dgm:spPr/>
    </dgm:pt>
    <dgm:pt modelId="{9C3D304A-07C0-9542-AD26-22719EB82FC9}" type="pres">
      <dgm:prSet presAssocID="{F5AE4F5E-26A8-9447-BE90-960875E74EC3}" presName="Childtext1" presStyleLbl="revTx" presStyleIdx="1" presStyleCnt="3" custScaleX="79899" custScaleY="100641" custLinFactNeighborX="-38673" custLinFactNeighborY="-3589">
        <dgm:presLayoutVars>
          <dgm:chMax val="0"/>
          <dgm:chPref val="0"/>
          <dgm:bulletEnabled val="1"/>
        </dgm:presLayoutVars>
      </dgm:prSet>
      <dgm:spPr/>
    </dgm:pt>
    <dgm:pt modelId="{8D8FCC78-85D0-0D42-9ECE-210B000D177B}" type="pres">
      <dgm:prSet presAssocID="{F5AE4F5E-26A8-9447-BE90-960875E74EC3}" presName="BalanceSpacing" presStyleCnt="0"/>
      <dgm:spPr/>
    </dgm:pt>
    <dgm:pt modelId="{61ADB2C9-96AB-3244-9A15-50608CB79F6D}" type="pres">
      <dgm:prSet presAssocID="{F5AE4F5E-26A8-9447-BE90-960875E74EC3}" presName="BalanceSpacing1" presStyleCnt="0"/>
      <dgm:spPr/>
    </dgm:pt>
    <dgm:pt modelId="{288AEFEF-AA90-C84C-9E25-F69883A79162}" type="pres">
      <dgm:prSet presAssocID="{EBE2340B-F807-504D-8785-7DCCD9638E50}" presName="Accent1Text" presStyleLbl="node1" presStyleIdx="3" presStyleCnt="6" custScaleX="121684" custScaleY="106608" custLinFactNeighborX="65570" custLinFactNeighborY="437"/>
      <dgm:spPr/>
    </dgm:pt>
    <dgm:pt modelId="{ABA76197-5F81-244D-A3B9-A6DEE3F96657}" type="pres">
      <dgm:prSet presAssocID="{EBE2340B-F807-504D-8785-7DCCD9638E50}" presName="spaceBetweenRectangles" presStyleCnt="0"/>
      <dgm:spPr/>
    </dgm:pt>
    <dgm:pt modelId="{3886A1F0-3CF4-C240-B8B2-55816DD0AC21}" type="pres">
      <dgm:prSet presAssocID="{2D491515-C600-B44F-A7C8-861716E40274}" presName="composite" presStyleCnt="0"/>
      <dgm:spPr/>
    </dgm:pt>
    <dgm:pt modelId="{5BC95904-CAB0-FB4B-A4EE-B762B6600737}" type="pres">
      <dgm:prSet presAssocID="{2D491515-C600-B44F-A7C8-861716E40274}" presName="Parent1" presStyleLbl="node1" presStyleIdx="4" presStyleCnt="6" custScaleX="140228" custScaleY="82237" custLinFactNeighborX="24738" custLinFactNeighborY="-8516">
        <dgm:presLayoutVars>
          <dgm:chMax val="1"/>
          <dgm:chPref val="1"/>
          <dgm:bulletEnabled val="1"/>
        </dgm:presLayoutVars>
      </dgm:prSet>
      <dgm:spPr/>
    </dgm:pt>
    <dgm:pt modelId="{70A34DBD-1F50-C448-B52B-FC8B6776B977}" type="pres">
      <dgm:prSet presAssocID="{2D491515-C600-B44F-A7C8-861716E40274}" presName="Childtext1" presStyleLbl="revTx" presStyleIdx="2" presStyleCnt="3" custScaleX="69146" custLinFactNeighborX="39269" custLinFactNeighborY="3579">
        <dgm:presLayoutVars>
          <dgm:chMax val="0"/>
          <dgm:chPref val="0"/>
          <dgm:bulletEnabled val="1"/>
        </dgm:presLayoutVars>
      </dgm:prSet>
      <dgm:spPr/>
    </dgm:pt>
    <dgm:pt modelId="{B708CDD0-52C5-1841-82BF-AEBC1CFE7F3E}" type="pres">
      <dgm:prSet presAssocID="{2D491515-C600-B44F-A7C8-861716E40274}" presName="BalanceSpacing" presStyleCnt="0"/>
      <dgm:spPr/>
    </dgm:pt>
    <dgm:pt modelId="{B9A33FEE-0C84-9645-9D88-A9D1AEDEB2B7}" type="pres">
      <dgm:prSet presAssocID="{2D491515-C600-B44F-A7C8-861716E40274}" presName="BalanceSpacing1" presStyleCnt="0"/>
      <dgm:spPr/>
    </dgm:pt>
    <dgm:pt modelId="{BAF7464E-3401-DB4E-8A1F-496DBA7CB8C5}" type="pres">
      <dgm:prSet presAssocID="{8AE2016E-C167-C14D-953C-E43E2ED38C5E}" presName="Accent1Text" presStyleLbl="node1" presStyleIdx="5" presStyleCnt="6" custScaleX="154932" custLinFactNeighborX="-39580" custLinFactNeighborY="-3939"/>
      <dgm:spPr/>
    </dgm:pt>
  </dgm:ptLst>
  <dgm:cxnLst>
    <dgm:cxn modelId="{95F3A905-DFEB-0641-B51D-02616D6AF8F1}" srcId="{CF72DDCF-423D-8346-B01F-060D8CAA8771}" destId="{2D491515-C600-B44F-A7C8-861716E40274}" srcOrd="2" destOrd="0" parTransId="{9125BFFC-E968-FF4C-983C-C842C2126214}" sibTransId="{8AE2016E-C167-C14D-953C-E43E2ED38C5E}"/>
    <dgm:cxn modelId="{81FCF008-8C8F-EA4C-8584-50D87214AC22}" type="presOf" srcId="{409A11AB-51D8-2449-938F-2C1271DE5A29}" destId="{D80DED89-B1BA-5D4C-9B4E-D375E0EAA02A}" srcOrd="0" destOrd="0" presId="urn:microsoft.com/office/officeart/2008/layout/AlternatingHexagons"/>
    <dgm:cxn modelId="{FD4ADE25-6D69-2C47-890B-9C00094828EF}" srcId="{2D491515-C600-B44F-A7C8-861716E40274}" destId="{1792D058-87BA-7A40-9DAB-469BF3A372AF}" srcOrd="1" destOrd="0" parTransId="{68517EA1-F48C-1846-97D3-13154E5CF14C}" sibTransId="{2A22A1BA-91FF-1445-960E-CD62ED2B3BDF}"/>
    <dgm:cxn modelId="{4049E930-8771-F048-AE34-0351E453A42A}" type="presOf" srcId="{EBE2340B-F807-504D-8785-7DCCD9638E50}" destId="{288AEFEF-AA90-C84C-9E25-F69883A79162}" srcOrd="0" destOrd="0" presId="urn:microsoft.com/office/officeart/2008/layout/AlternatingHexagons"/>
    <dgm:cxn modelId="{1844D933-EB86-4843-B1C5-65E30A607A4E}" type="presOf" srcId="{B28A0D60-7A98-6842-A7F8-BFCEC6D9B026}" destId="{257D56A1-1014-3945-9833-F1D026840D97}" srcOrd="0" destOrd="0" presId="urn:microsoft.com/office/officeart/2008/layout/AlternatingHexagons"/>
    <dgm:cxn modelId="{813F8839-46A7-A342-B342-1E95AC06F9EA}" srcId="{F5AE4F5E-26A8-9447-BE90-960875E74EC3}" destId="{FF90AC0B-0838-4647-8F25-91D0DBBB3E21}" srcOrd="0" destOrd="0" parTransId="{059F67DE-3EB7-894D-846F-84C223E80D1F}" sibTransId="{BCC9A1EB-4F83-754C-9533-225604A96062}"/>
    <dgm:cxn modelId="{0A712563-3859-6D4E-8668-D80DE9729FC0}" type="presOf" srcId="{558E1D91-C3E1-F944-B3F0-1D755D790F4D}" destId="{70A34DBD-1F50-C448-B52B-FC8B6776B977}" srcOrd="0" destOrd="0" presId="urn:microsoft.com/office/officeart/2008/layout/AlternatingHexagons"/>
    <dgm:cxn modelId="{48161A69-4389-5B4F-8B2F-AF34A4365ADD}" srcId="{B28A0D60-7A98-6842-A7F8-BFCEC6D9B026}" destId="{FE2A33F9-0C36-184A-894F-49EFDED82E26}" srcOrd="0" destOrd="0" parTransId="{DD84D755-E3B5-2540-8863-E33EC7F86412}" sibTransId="{38634BA3-6744-3644-BE29-7B5C1870E437}"/>
    <dgm:cxn modelId="{4AF68C6B-E8C5-CF46-AD4A-227077345EFB}" type="presOf" srcId="{CF72DDCF-423D-8346-B01F-060D8CAA8771}" destId="{732C0726-E5AC-D34D-B809-ED4BD2986AFB}" srcOrd="0" destOrd="0" presId="urn:microsoft.com/office/officeart/2008/layout/AlternatingHexagons"/>
    <dgm:cxn modelId="{AC2CBC73-0BDD-3248-AA19-94D7BB45B77F}" srcId="{CF72DDCF-423D-8346-B01F-060D8CAA8771}" destId="{B28A0D60-7A98-6842-A7F8-BFCEC6D9B026}" srcOrd="0" destOrd="0" parTransId="{FB35363C-07C8-404F-989E-80EDF6F47417}" sibTransId="{409A11AB-51D8-2449-938F-2C1271DE5A29}"/>
    <dgm:cxn modelId="{C979C756-B41D-3B4E-90A8-E6C776EF3843}" srcId="{2D491515-C600-B44F-A7C8-861716E40274}" destId="{558E1D91-C3E1-F944-B3F0-1D755D790F4D}" srcOrd="0" destOrd="0" parTransId="{764FF782-14EF-8540-9865-7DBD0CCB27D4}" sibTransId="{43645D18-C4E3-6A4D-9CED-5BBF6DB46721}"/>
    <dgm:cxn modelId="{112C2978-5E57-2844-901E-27D55DA69F3B}" type="presOf" srcId="{FF90AC0B-0838-4647-8F25-91D0DBBB3E21}" destId="{9C3D304A-07C0-9542-AD26-22719EB82FC9}" srcOrd="0" destOrd="0" presId="urn:microsoft.com/office/officeart/2008/layout/AlternatingHexagons"/>
    <dgm:cxn modelId="{A02FB97B-BB27-D24C-AF99-FCCB77E61A40}" type="presOf" srcId="{1792D058-87BA-7A40-9DAB-469BF3A372AF}" destId="{70A34DBD-1F50-C448-B52B-FC8B6776B977}" srcOrd="0" destOrd="1" presId="urn:microsoft.com/office/officeart/2008/layout/AlternatingHexagons"/>
    <dgm:cxn modelId="{D70CDC7D-63E5-9149-96A8-CCF55C1B60D7}" type="presOf" srcId="{8AE2016E-C167-C14D-953C-E43E2ED38C5E}" destId="{BAF7464E-3401-DB4E-8A1F-496DBA7CB8C5}" srcOrd="0" destOrd="0" presId="urn:microsoft.com/office/officeart/2008/layout/AlternatingHexagons"/>
    <dgm:cxn modelId="{44D1DE96-7C2E-1B42-A08D-37979F719834}" type="presOf" srcId="{FE2A33F9-0C36-184A-894F-49EFDED82E26}" destId="{790AD1AB-8CA3-ED4D-8D8A-EC61F1AAF05C}" srcOrd="0" destOrd="0" presId="urn:microsoft.com/office/officeart/2008/layout/AlternatingHexagons"/>
    <dgm:cxn modelId="{4797929C-B330-0C47-B968-7473379D0D68}" type="presOf" srcId="{2D491515-C600-B44F-A7C8-861716E40274}" destId="{5BC95904-CAB0-FB4B-A4EE-B762B6600737}" srcOrd="0" destOrd="0" presId="urn:microsoft.com/office/officeart/2008/layout/AlternatingHexagons"/>
    <dgm:cxn modelId="{0F60A3AA-DEFF-3C47-893A-C60395B65656}" srcId="{CF72DDCF-423D-8346-B01F-060D8CAA8771}" destId="{F5AE4F5E-26A8-9447-BE90-960875E74EC3}" srcOrd="1" destOrd="0" parTransId="{2DD4D783-8B37-A643-8952-3799C100D5E1}" sibTransId="{EBE2340B-F807-504D-8785-7DCCD9638E50}"/>
    <dgm:cxn modelId="{78DE3CAB-39BB-054A-89AA-2C607B795C52}" type="presOf" srcId="{F5AE4F5E-26A8-9447-BE90-960875E74EC3}" destId="{962E5EFE-AC04-D548-9345-074F457DD22F}" srcOrd="0" destOrd="0" presId="urn:microsoft.com/office/officeart/2008/layout/AlternatingHexagons"/>
    <dgm:cxn modelId="{E19EC458-1164-014E-A826-558006B37061}" type="presParOf" srcId="{732C0726-E5AC-D34D-B809-ED4BD2986AFB}" destId="{A48AE210-045B-3648-B07B-47CB88305832}" srcOrd="0" destOrd="0" presId="urn:microsoft.com/office/officeart/2008/layout/AlternatingHexagons"/>
    <dgm:cxn modelId="{B661DDE8-58D5-6348-AB5D-76B0CBF7343C}" type="presParOf" srcId="{A48AE210-045B-3648-B07B-47CB88305832}" destId="{257D56A1-1014-3945-9833-F1D026840D97}" srcOrd="0" destOrd="0" presId="urn:microsoft.com/office/officeart/2008/layout/AlternatingHexagons"/>
    <dgm:cxn modelId="{B6F702EA-AB47-DE4E-8279-AD80E0AED5B0}" type="presParOf" srcId="{A48AE210-045B-3648-B07B-47CB88305832}" destId="{790AD1AB-8CA3-ED4D-8D8A-EC61F1AAF05C}" srcOrd="1" destOrd="0" presId="urn:microsoft.com/office/officeart/2008/layout/AlternatingHexagons"/>
    <dgm:cxn modelId="{6DA17FFD-BFA1-7145-B81D-FBEA0A122A6B}" type="presParOf" srcId="{A48AE210-045B-3648-B07B-47CB88305832}" destId="{23F1DD96-F821-404F-8A8A-5982B834038D}" srcOrd="2" destOrd="0" presId="urn:microsoft.com/office/officeart/2008/layout/AlternatingHexagons"/>
    <dgm:cxn modelId="{FF97B872-9178-BD4B-8B50-7786A1EE04AA}" type="presParOf" srcId="{A48AE210-045B-3648-B07B-47CB88305832}" destId="{C605A258-DCD2-424A-AAB9-0F4EAA534345}" srcOrd="3" destOrd="0" presId="urn:microsoft.com/office/officeart/2008/layout/AlternatingHexagons"/>
    <dgm:cxn modelId="{94DA7AC4-83B0-884E-B764-7B0AE0FB5922}" type="presParOf" srcId="{A48AE210-045B-3648-B07B-47CB88305832}" destId="{D80DED89-B1BA-5D4C-9B4E-D375E0EAA02A}" srcOrd="4" destOrd="0" presId="urn:microsoft.com/office/officeart/2008/layout/AlternatingHexagons"/>
    <dgm:cxn modelId="{732F5905-C05E-214D-BAA3-C6186FC494BF}" type="presParOf" srcId="{732C0726-E5AC-D34D-B809-ED4BD2986AFB}" destId="{04648A19-D881-0345-AE93-EC9ACFD0095E}" srcOrd="1" destOrd="0" presId="urn:microsoft.com/office/officeart/2008/layout/AlternatingHexagons"/>
    <dgm:cxn modelId="{827EE0FC-CEFA-7544-939A-C768F05B5850}" type="presParOf" srcId="{732C0726-E5AC-D34D-B809-ED4BD2986AFB}" destId="{4982AB5F-1D28-6D43-83D8-30CA5D9DA74F}" srcOrd="2" destOrd="0" presId="urn:microsoft.com/office/officeart/2008/layout/AlternatingHexagons"/>
    <dgm:cxn modelId="{73189A4E-A7D2-A74B-8773-08DBCC84FECD}" type="presParOf" srcId="{4982AB5F-1D28-6D43-83D8-30CA5D9DA74F}" destId="{962E5EFE-AC04-D548-9345-074F457DD22F}" srcOrd="0" destOrd="0" presId="urn:microsoft.com/office/officeart/2008/layout/AlternatingHexagons"/>
    <dgm:cxn modelId="{05CCD94C-546E-9048-A7AE-D211EE85C285}" type="presParOf" srcId="{4982AB5F-1D28-6D43-83D8-30CA5D9DA74F}" destId="{9C3D304A-07C0-9542-AD26-22719EB82FC9}" srcOrd="1" destOrd="0" presId="urn:microsoft.com/office/officeart/2008/layout/AlternatingHexagons"/>
    <dgm:cxn modelId="{6BF27DB9-D9C5-BE41-8194-511B238C72F3}" type="presParOf" srcId="{4982AB5F-1D28-6D43-83D8-30CA5D9DA74F}" destId="{8D8FCC78-85D0-0D42-9ECE-210B000D177B}" srcOrd="2" destOrd="0" presId="urn:microsoft.com/office/officeart/2008/layout/AlternatingHexagons"/>
    <dgm:cxn modelId="{61923E03-32D3-1A49-A70A-8DC43B4B76DE}" type="presParOf" srcId="{4982AB5F-1D28-6D43-83D8-30CA5D9DA74F}" destId="{61ADB2C9-96AB-3244-9A15-50608CB79F6D}" srcOrd="3" destOrd="0" presId="urn:microsoft.com/office/officeart/2008/layout/AlternatingHexagons"/>
    <dgm:cxn modelId="{295293D3-84EC-4E48-A25B-5D157822C6F4}" type="presParOf" srcId="{4982AB5F-1D28-6D43-83D8-30CA5D9DA74F}" destId="{288AEFEF-AA90-C84C-9E25-F69883A79162}" srcOrd="4" destOrd="0" presId="urn:microsoft.com/office/officeart/2008/layout/AlternatingHexagons"/>
    <dgm:cxn modelId="{BD679728-706F-6143-A6BC-243BB2A427DF}" type="presParOf" srcId="{732C0726-E5AC-D34D-B809-ED4BD2986AFB}" destId="{ABA76197-5F81-244D-A3B9-A6DEE3F96657}" srcOrd="3" destOrd="0" presId="urn:microsoft.com/office/officeart/2008/layout/AlternatingHexagons"/>
    <dgm:cxn modelId="{47E3AD0C-9574-2243-ABA5-90C4070AFB87}" type="presParOf" srcId="{732C0726-E5AC-D34D-B809-ED4BD2986AFB}" destId="{3886A1F0-3CF4-C240-B8B2-55816DD0AC21}" srcOrd="4" destOrd="0" presId="urn:microsoft.com/office/officeart/2008/layout/AlternatingHexagons"/>
    <dgm:cxn modelId="{16780B5D-415E-334A-93B1-1418FA8C7B0F}" type="presParOf" srcId="{3886A1F0-3CF4-C240-B8B2-55816DD0AC21}" destId="{5BC95904-CAB0-FB4B-A4EE-B762B6600737}" srcOrd="0" destOrd="0" presId="urn:microsoft.com/office/officeart/2008/layout/AlternatingHexagons"/>
    <dgm:cxn modelId="{4D148E3A-83ED-7E49-B8AC-2D49E1330A25}" type="presParOf" srcId="{3886A1F0-3CF4-C240-B8B2-55816DD0AC21}" destId="{70A34DBD-1F50-C448-B52B-FC8B6776B977}" srcOrd="1" destOrd="0" presId="urn:microsoft.com/office/officeart/2008/layout/AlternatingHexagons"/>
    <dgm:cxn modelId="{6685812A-79D9-CA4F-A846-6A87ED85C054}" type="presParOf" srcId="{3886A1F0-3CF4-C240-B8B2-55816DD0AC21}" destId="{B708CDD0-52C5-1841-82BF-AEBC1CFE7F3E}" srcOrd="2" destOrd="0" presId="urn:microsoft.com/office/officeart/2008/layout/AlternatingHexagons"/>
    <dgm:cxn modelId="{5A3407FF-F43F-0244-848A-06F33B1DCA4A}" type="presParOf" srcId="{3886A1F0-3CF4-C240-B8B2-55816DD0AC21}" destId="{B9A33FEE-0C84-9645-9D88-A9D1AEDEB2B7}" srcOrd="3" destOrd="0" presId="urn:microsoft.com/office/officeart/2008/layout/AlternatingHexagons"/>
    <dgm:cxn modelId="{3015082C-ABBF-144B-92FC-1800BD89027E}" type="presParOf" srcId="{3886A1F0-3CF4-C240-B8B2-55816DD0AC21}" destId="{BAF7464E-3401-DB4E-8A1F-496DBA7CB8C5}" srcOrd="4" destOrd="0" presId="urn:microsoft.com/office/officeart/2008/layout/AlternatingHexagons"/>
  </dgm:cxnLst>
  <dgm:bg>
    <a:solidFill>
      <a:srgbClr val="164945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4788A-015A-4A4C-A92E-44F5DC6D1DAF}">
      <dsp:nvSpPr>
        <dsp:cNvPr id="0" name=""/>
        <dsp:cNvSpPr/>
      </dsp:nvSpPr>
      <dsp:spPr>
        <a:xfrm rot="3936779">
          <a:off x="1147185" y="1512140"/>
          <a:ext cx="5091866" cy="2435852"/>
        </a:xfrm>
        <a:prstGeom prst="swooshArrow">
          <a:avLst>
            <a:gd name="adj1" fmla="val 16310"/>
            <a:gd name="adj2" fmla="val 31370"/>
          </a:avLst>
        </a:prstGeom>
        <a:solidFill>
          <a:srgbClr val="16494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15131A-1692-45D1-AA47-9EF3C3E97846}">
      <dsp:nvSpPr>
        <dsp:cNvPr id="0" name=""/>
        <dsp:cNvSpPr/>
      </dsp:nvSpPr>
      <dsp:spPr>
        <a:xfrm>
          <a:off x="-585931" y="0"/>
          <a:ext cx="6884041" cy="892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b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>
              <a:solidFill>
                <a:srgbClr val="36BBAF"/>
              </a:solidFill>
            </a:rPr>
            <a:t>2</a:t>
          </a:r>
          <a:r>
            <a:rPr lang="fr-FR" sz="1900" b="1" kern="1200" baseline="30000" dirty="0">
              <a:solidFill>
                <a:srgbClr val="36BBAF"/>
              </a:solidFill>
            </a:rPr>
            <a:t>nde</a:t>
          </a:r>
          <a:r>
            <a:rPr lang="fr-FR" sz="1900" kern="1200" dirty="0"/>
            <a:t> : tableau varié de la littérature française et francophone pour construire des connaissances raisonnées des formes, genres et grandes périodes de l’histoire littéraire </a:t>
          </a:r>
        </a:p>
      </dsp:txBody>
      <dsp:txXfrm>
        <a:off x="-585931" y="0"/>
        <a:ext cx="6884041" cy="892397"/>
      </dsp:txXfrm>
    </dsp:sp>
    <dsp:sp modelId="{A8FBC203-E438-47F8-A425-871E7A8DE359}">
      <dsp:nvSpPr>
        <dsp:cNvPr id="0" name=""/>
        <dsp:cNvSpPr/>
      </dsp:nvSpPr>
      <dsp:spPr>
        <a:xfrm>
          <a:off x="2962673" y="4685085"/>
          <a:ext cx="4986071" cy="892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36BBAF"/>
              </a:solidFill>
            </a:rPr>
            <a:t>1</a:t>
          </a:r>
          <a:r>
            <a:rPr lang="fr-FR" sz="2000" b="1" kern="1200" baseline="30000" dirty="0">
              <a:solidFill>
                <a:srgbClr val="36BBAF"/>
              </a:solidFill>
            </a:rPr>
            <a:t>ère</a:t>
          </a:r>
          <a:r>
            <a:rPr lang="fr-FR" sz="2000" kern="1200" dirty="0">
              <a:solidFill>
                <a:srgbClr val="36BBAF"/>
              </a:solidFill>
            </a:rPr>
            <a:t> </a:t>
          </a:r>
          <a:r>
            <a:rPr lang="fr-FR" sz="2000" kern="1200" dirty="0"/>
            <a:t>: étude approfondie des œuvres inscrites dans leur contexte littéraire, culturel et artistique  </a:t>
          </a:r>
        </a:p>
      </dsp:txBody>
      <dsp:txXfrm>
        <a:off x="2962673" y="4685085"/>
        <a:ext cx="4986071" cy="8923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7D56A1-1014-3945-9833-F1D026840D97}">
      <dsp:nvSpPr>
        <dsp:cNvPr id="0" name=""/>
        <dsp:cNvSpPr/>
      </dsp:nvSpPr>
      <dsp:spPr>
        <a:xfrm rot="5400000">
          <a:off x="4511541" y="-224251"/>
          <a:ext cx="1672920" cy="2121435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Un travail personnel cohérent destiné au carnet</a:t>
          </a:r>
        </a:p>
      </dsp:txBody>
      <dsp:txXfrm rot="-5400000">
        <a:off x="4640856" y="278827"/>
        <a:ext cx="1414290" cy="1115280"/>
      </dsp:txXfrm>
    </dsp:sp>
    <dsp:sp modelId="{790AD1AB-8CA3-ED4D-8D8A-EC61F1AAF05C}">
      <dsp:nvSpPr>
        <dsp:cNvPr id="0" name=""/>
        <dsp:cNvSpPr/>
      </dsp:nvSpPr>
      <dsp:spPr>
        <a:xfrm>
          <a:off x="6264699" y="298097"/>
          <a:ext cx="1866978" cy="1003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36BAB0"/>
              </a:solidFill>
            </a:rPr>
            <a:t>MÉMOIRE</a:t>
          </a:r>
        </a:p>
      </dsp:txBody>
      <dsp:txXfrm>
        <a:off x="6264699" y="298097"/>
        <a:ext cx="1866978" cy="1003752"/>
      </dsp:txXfrm>
    </dsp:sp>
    <dsp:sp modelId="{D80DED89-B1BA-5D4C-9B4E-D375E0EAA02A}">
      <dsp:nvSpPr>
        <dsp:cNvPr id="0" name=""/>
        <dsp:cNvSpPr/>
      </dsp:nvSpPr>
      <dsp:spPr>
        <a:xfrm rot="5400000">
          <a:off x="1756174" y="-178674"/>
          <a:ext cx="1672920" cy="216093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Des séances  dédiées </a:t>
          </a:r>
          <a:r>
            <a:rPr lang="fr-FR" sz="1400" kern="1200" dirty="0"/>
            <a:t>d’accompagnement </a:t>
          </a:r>
          <a:br>
            <a:rPr lang="fr-FR" sz="1600" kern="1200" dirty="0"/>
          </a:br>
          <a:r>
            <a:rPr lang="fr-FR" sz="1600" kern="1200" dirty="0"/>
            <a:t>et d’échanges</a:t>
          </a:r>
        </a:p>
      </dsp:txBody>
      <dsp:txXfrm rot="-5400000">
        <a:off x="1872322" y="344154"/>
        <a:ext cx="1440624" cy="1115280"/>
      </dsp:txXfrm>
    </dsp:sp>
    <dsp:sp modelId="{962E5EFE-AC04-D548-9345-074F457DD22F}">
      <dsp:nvSpPr>
        <dsp:cNvPr id="0" name=""/>
        <dsp:cNvSpPr/>
      </dsp:nvSpPr>
      <dsp:spPr>
        <a:xfrm rot="5400000">
          <a:off x="2902057" y="1142727"/>
          <a:ext cx="2147744" cy="270532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164945"/>
              </a:solidFill>
            </a:rPr>
            <a:t>Le carnet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164945"/>
              </a:solidFill>
            </a:rPr>
            <a:t>Un objet d’appropriation personnelle</a:t>
          </a:r>
        </a:p>
      </dsp:txBody>
      <dsp:txXfrm rot="-5400000">
        <a:off x="3074153" y="1779476"/>
        <a:ext cx="1803553" cy="1431830"/>
      </dsp:txXfrm>
    </dsp:sp>
    <dsp:sp modelId="{9C3D304A-07C0-9542-AD26-22719EB82FC9}">
      <dsp:nvSpPr>
        <dsp:cNvPr id="0" name=""/>
        <dsp:cNvSpPr/>
      </dsp:nvSpPr>
      <dsp:spPr>
        <a:xfrm>
          <a:off x="864093" y="1954274"/>
          <a:ext cx="1443578" cy="1010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36BAB0"/>
              </a:solidFill>
            </a:rPr>
            <a:t>CRÉATIVITÉ</a:t>
          </a:r>
          <a:r>
            <a:rPr lang="fr-FR" sz="1500" b="1" kern="1200" dirty="0">
              <a:solidFill>
                <a:srgbClr val="36BAB0"/>
              </a:solidFill>
            </a:rPr>
            <a:t> </a:t>
          </a:r>
        </a:p>
      </dsp:txBody>
      <dsp:txXfrm>
        <a:off x="864093" y="1954274"/>
        <a:ext cx="1443578" cy="1010186"/>
      </dsp:txXfrm>
    </dsp:sp>
    <dsp:sp modelId="{288AEFEF-AA90-C84C-9E25-F69883A79162}">
      <dsp:nvSpPr>
        <dsp:cNvPr id="0" name=""/>
        <dsp:cNvSpPr/>
      </dsp:nvSpPr>
      <dsp:spPr>
        <a:xfrm rot="5400000">
          <a:off x="5610405" y="1617184"/>
          <a:ext cx="1783466" cy="1771038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Des liens explicites entre les cours et le carnet </a:t>
          </a:r>
        </a:p>
      </dsp:txBody>
      <dsp:txXfrm rot="-5400000">
        <a:off x="5910764" y="1907179"/>
        <a:ext cx="1182748" cy="1191048"/>
      </dsp:txXfrm>
    </dsp:sp>
    <dsp:sp modelId="{5BC95904-CAB0-FB4B-A4EE-B762B6600737}">
      <dsp:nvSpPr>
        <dsp:cNvPr id="0" name=""/>
        <dsp:cNvSpPr/>
      </dsp:nvSpPr>
      <dsp:spPr>
        <a:xfrm rot="5400000">
          <a:off x="4437046" y="2989846"/>
          <a:ext cx="1375759" cy="2040935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Une matrice de la réflexion personnelle</a:t>
          </a:r>
        </a:p>
      </dsp:txBody>
      <dsp:txXfrm rot="-5400000">
        <a:off x="4444614" y="3551727"/>
        <a:ext cx="1360623" cy="917173"/>
      </dsp:txXfrm>
    </dsp:sp>
    <dsp:sp modelId="{70A34DBD-1F50-C448-B52B-FC8B6776B977}">
      <dsp:nvSpPr>
        <dsp:cNvPr id="0" name=""/>
        <dsp:cNvSpPr/>
      </dsp:nvSpPr>
      <dsp:spPr>
        <a:xfrm>
          <a:off x="6557927" y="3686827"/>
          <a:ext cx="1290941" cy="1003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36BAB0"/>
              </a:solidFill>
            </a:rPr>
            <a:t>RÉFLEXION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500" kern="1200" dirty="0"/>
        </a:p>
      </dsp:txBody>
      <dsp:txXfrm>
        <a:off x="6557927" y="3686827"/>
        <a:ext cx="1290941" cy="1003752"/>
      </dsp:txXfrm>
    </dsp:sp>
    <dsp:sp modelId="{BAF7464E-3401-DB4E-8A1F-496DBA7CB8C5}">
      <dsp:nvSpPr>
        <dsp:cNvPr id="0" name=""/>
        <dsp:cNvSpPr/>
      </dsp:nvSpPr>
      <dsp:spPr>
        <a:xfrm rot="5400000">
          <a:off x="1780480" y="2959411"/>
          <a:ext cx="1672920" cy="225494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Une ouverture sur la création à partir des œuvres étudiées</a:t>
          </a:r>
        </a:p>
      </dsp:txBody>
      <dsp:txXfrm rot="-5400000">
        <a:off x="1865293" y="3529242"/>
        <a:ext cx="1503294" cy="1115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F0F63-61A0-4DFF-A17A-7911EABB818F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8CBC6-AA75-4B3A-87BB-437A372851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373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CBC6-AA75-4B3A-87BB-437A3728516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537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055E-FD7F-44CC-A455-4308F0005C4D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0163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A8CBC6-AA75-4B3A-87BB-437A3728516C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961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63412A-82A0-4048-8B82-5B2F94DA7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E2CAE64-E2A6-45DD-9369-3C1857992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0890F8-0569-4C83-ABFD-7F3869F3A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9643-F132-4CD2-8C57-31770A0DC744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CED651-C2F3-46FB-9E25-FC8BFF46D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571BC7-7F72-4581-843F-8183CF7E3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842C-8448-41DF-AD6E-60B82D8BB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22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2EA3E8-2BEC-4C49-88B7-98DD1CA75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14ADAA-B6E3-47C4-A297-0CC541551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C400B8-3F79-4908-8978-85C97D409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9643-F132-4CD2-8C57-31770A0DC744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03AB9C-4E53-4E60-9C1A-D12C19020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F58EE8-5F07-461F-AD35-05680D636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842C-8448-41DF-AD6E-60B82D8BB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72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6F2E08D-BA80-421C-8B9B-3EEC0D98C2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21BE845-633C-4660-A623-77B473A85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D7BAA2-7D16-47FE-986F-C4FC4D87D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9643-F132-4CD2-8C57-31770A0DC744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AFA43E-83A5-483C-92E1-A07B7708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F2FC51-E95C-41C5-B4D3-8211A51F9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842C-8448-41DF-AD6E-60B82D8BB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07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ED61F2-52D3-4E72-AA17-E4B0BF051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9D8260-B60C-4789-9D85-FC955A7B9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CB9FD5-FE4D-4DDA-88FB-57A7B1D7F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9643-F132-4CD2-8C57-31770A0DC744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CBE394-1212-4D6D-A8C7-54D615C8E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24A09B-6D95-4A91-9D12-5800D58D8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842C-8448-41DF-AD6E-60B82D8BB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748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23362C-6302-436A-A98E-9C9C84971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48A0C8-AD3C-4E10-996B-6A20C8212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7F47A0-BA91-4FE3-B948-848CAE513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9643-F132-4CD2-8C57-31770A0DC744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E717F5-702A-4493-95F9-BC4BA5D21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394E61-20DB-43ED-9BCC-267DE217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842C-8448-41DF-AD6E-60B82D8BB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120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D205BC-61C3-4DFD-977E-EB0670D97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5F2FEA-D6EB-4B55-90ED-BD81401259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B52C86-D14B-4B57-9522-B56931175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CA879B-C978-4E29-829A-1CF75AF78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9643-F132-4CD2-8C57-31770A0DC744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B667E9-ACF7-4296-9849-0CDAFF94E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731398-A034-4997-88CC-0AB12041F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842C-8448-41DF-AD6E-60B82D8BB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22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578194-9679-4C02-AFB0-385FE765C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3927B7-F552-4D55-B99D-6CC90BB8C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855CB60-FB5E-4616-827D-6B8048107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45F0AA3-DA6A-4B23-AC1D-DCFB8B9B8C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1893626-2C53-401D-B2BC-A0310F26E9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A71584-C551-4B73-BBC2-EDE14D6CF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9643-F132-4CD2-8C57-31770A0DC744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612553E-1C69-485F-8304-1B7F5306E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AC1C018-AE2F-44E8-B22C-47284C39B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842C-8448-41DF-AD6E-60B82D8BB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3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1BC219-FA43-4873-9452-6735F1192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2E08BAB-FC53-4467-9B99-B1188B6D5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9643-F132-4CD2-8C57-31770A0DC744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8E790F-8533-4878-9F24-E04366E66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AF6A1DB-BE71-4D6F-A044-FF6203070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842C-8448-41DF-AD6E-60B82D8BB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39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0309B87-6156-4EF5-8465-D28C3A33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9643-F132-4CD2-8C57-31770A0DC744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4EF8721-4B46-4C84-A669-EEB640CC5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CE82879-D444-4ED2-A18A-FA43DD62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842C-8448-41DF-AD6E-60B82D8BB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814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5D29E0-9464-4BFF-B06F-2B28AE3F9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B5CA63-ADF7-45B1-877D-A020BBEB7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634420-7864-4A04-91B0-AB1A0310B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490A6C-804D-4CB6-BDC8-D2025BF85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9643-F132-4CD2-8C57-31770A0DC744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0FECC1-B6B8-4A57-BDB2-BA07CC0D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6A340B-C8F0-472E-B5FA-0A4BDD280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842C-8448-41DF-AD6E-60B82D8BB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74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903455-8BBC-4B2D-8B46-BF3C0F99B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F20E39A-70D1-44DB-A0C0-FB8E5D3F4B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D52C08-06D3-4411-B538-E1944D765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0E64B0-5AB6-4C76-8E61-7D20053B7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9643-F132-4CD2-8C57-31770A0DC744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61618E4-0CAE-4E6F-8BEE-AA2203595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B31AE0-DEA9-4FBD-82FF-3ED3AECC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842C-8448-41DF-AD6E-60B82D8BB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9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34F2B30-E134-4F55-A47C-35A753432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68E7CC-5364-43AD-B580-9B8DAE8CD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3D490B-C1BC-4CC6-BE5A-F62BD2629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29643-F132-4CD2-8C57-31770A0DC744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FC947B-3EE2-464F-825A-92DC295872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B770B4-78D8-401A-A3E1-948B17C90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7842C-8448-41DF-AD6E-60B82D8BB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31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7E273B-C8ED-47E5-9ECB-512A847C4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537" y="116370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4400" b="1" dirty="0">
                <a:solidFill>
                  <a:srgbClr val="36BBAF"/>
                </a:solidFill>
                <a:latin typeface="+mn-lt"/>
              </a:rPr>
              <a:t>Classes de 2</a:t>
            </a:r>
            <a:r>
              <a:rPr lang="fr-FR" sz="4400" b="1" baseline="30000" dirty="0">
                <a:solidFill>
                  <a:srgbClr val="36BBAF"/>
                </a:solidFill>
                <a:latin typeface="+mn-lt"/>
              </a:rPr>
              <a:t>nde</a:t>
            </a:r>
            <a:r>
              <a:rPr lang="fr-FR" sz="4400" b="1" dirty="0">
                <a:solidFill>
                  <a:srgbClr val="36BBAF"/>
                </a:solidFill>
                <a:latin typeface="+mn-lt"/>
              </a:rPr>
              <a:t> et 1</a:t>
            </a:r>
            <a:r>
              <a:rPr lang="fr-FR" sz="4400" b="1" baseline="30000" dirty="0">
                <a:solidFill>
                  <a:srgbClr val="36BBAF"/>
                </a:solidFill>
                <a:latin typeface="+mn-lt"/>
              </a:rPr>
              <a:t>ère</a:t>
            </a:r>
            <a:r>
              <a:rPr lang="fr-FR" sz="4400" b="1" dirty="0">
                <a:solidFill>
                  <a:srgbClr val="36BBAF"/>
                </a:solidFill>
                <a:latin typeface="+mn-lt"/>
              </a:rPr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E63458-CE1F-42AC-A9EE-B27389904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624"/>
            <a:ext cx="8229600" cy="676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/>
              <a:t>Les nouveaux programmes de français 2019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4D33F9B-61F3-4BD7-8772-5D6F83A189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5" y="116632"/>
            <a:ext cx="1080000" cy="108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E6F26DF-7C84-418F-AA67-FAF97E7F5D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0" y="4149080"/>
            <a:ext cx="1800000" cy="1800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62263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2670" y="1889370"/>
            <a:ext cx="8404802" cy="427212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400" b="1" dirty="0"/>
              <a:t>En 2</a:t>
            </a:r>
            <a:r>
              <a:rPr lang="fr-FR" sz="2400" b="1" baseline="30000" dirty="0"/>
              <a:t>nde</a:t>
            </a:r>
            <a:r>
              <a:rPr lang="fr-FR" sz="2400" u="sng" dirty="0"/>
              <a:t> </a:t>
            </a:r>
            <a:br>
              <a:rPr lang="fr-FR" sz="2400" u="sng" dirty="0"/>
            </a:br>
            <a:endParaRPr lang="fr-FR" sz="2400" u="sng" dirty="0"/>
          </a:p>
          <a:p>
            <a:pPr lvl="1"/>
            <a:r>
              <a:rPr lang="fr-FR" sz="2100" dirty="0"/>
              <a:t>Faire lire des œuvres </a:t>
            </a:r>
          </a:p>
          <a:p>
            <a:pPr lvl="1"/>
            <a:r>
              <a:rPr lang="fr-FR" sz="2100" dirty="0"/>
              <a:t>Renforcer la maîtrise de la langue écrite et orale</a:t>
            </a:r>
          </a:p>
          <a:p>
            <a:pPr lvl="1"/>
            <a:r>
              <a:rPr lang="fr-FR" sz="2100" dirty="0"/>
              <a:t>Structurer leur culture littéraire autour de repères génériques et historiques. </a:t>
            </a:r>
          </a:p>
          <a:p>
            <a:pPr marL="0" indent="0">
              <a:buNone/>
            </a:pPr>
            <a:br>
              <a:rPr lang="fr-FR" sz="3400" dirty="0"/>
            </a:br>
            <a:br>
              <a:rPr lang="fr-FR" sz="3400" dirty="0"/>
            </a:br>
            <a:r>
              <a:rPr lang="fr-FR" sz="2400" b="1" dirty="0"/>
              <a:t>En 1</a:t>
            </a:r>
            <a:r>
              <a:rPr lang="fr-FR" sz="2400" b="1" baseline="30000" dirty="0"/>
              <a:t>ère</a:t>
            </a:r>
            <a:r>
              <a:rPr lang="fr-FR" sz="2400" u="sng" dirty="0"/>
              <a:t> </a:t>
            </a:r>
            <a:r>
              <a:rPr lang="fr-FR" sz="2400" dirty="0"/>
              <a:t> </a:t>
            </a:r>
            <a:br>
              <a:rPr lang="fr-FR" sz="2400" dirty="0"/>
            </a:br>
            <a:endParaRPr lang="fr-FR" sz="2400" dirty="0"/>
          </a:p>
          <a:p>
            <a:pPr lvl="1"/>
            <a:r>
              <a:rPr lang="fr-FR" sz="2100" dirty="0"/>
              <a:t>Conduire une étude approfondie des œuvres </a:t>
            </a:r>
          </a:p>
          <a:p>
            <a:pPr lvl="1"/>
            <a:r>
              <a:rPr lang="fr-FR" sz="2100" dirty="0"/>
              <a:t>Inscrire les œuvres dans leur contexte historique, littéraire et artistique.</a:t>
            </a:r>
          </a:p>
          <a:p>
            <a:pPr lvl="1"/>
            <a:r>
              <a:rPr lang="fr-FR" sz="2100" dirty="0"/>
              <a:t>Renforcer la maîtrise de la langue écrite et orale</a:t>
            </a:r>
          </a:p>
          <a:p>
            <a:pPr marL="457200" lvl="1" indent="0">
              <a:buNone/>
            </a:pPr>
            <a:endParaRPr lang="fr-FR" sz="4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FE7BD06-ABE1-498E-B3DD-0DAE7A295D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32" y="1931977"/>
            <a:ext cx="308107" cy="3600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2AA344F-12B6-40F5-A8F0-FA6CE9830D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32" y="4386024"/>
            <a:ext cx="308107" cy="360000"/>
          </a:xfrm>
          <a:prstGeom prst="rect">
            <a:avLst/>
          </a:prstGeom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id="{E0F50053-22C6-447B-AA4E-40F30ED27950}"/>
              </a:ext>
            </a:extLst>
          </p:cNvPr>
          <p:cNvSpPr txBox="1">
            <a:spLocks/>
          </p:cNvSpPr>
          <p:nvPr/>
        </p:nvSpPr>
        <p:spPr>
          <a:xfrm>
            <a:off x="1345835" y="192453"/>
            <a:ext cx="6452329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/>
              <a:t>Le travail en classe : de la 2</a:t>
            </a:r>
            <a:r>
              <a:rPr lang="fr-FR" sz="3200" b="1" baseline="30000" dirty="0"/>
              <a:t>nde</a:t>
            </a:r>
            <a:r>
              <a:rPr lang="fr-FR" sz="3200" b="1" dirty="0"/>
              <a:t> à la 1</a:t>
            </a:r>
            <a:r>
              <a:rPr lang="fr-FR" sz="3200" b="1" baseline="30000" dirty="0"/>
              <a:t>ère</a:t>
            </a:r>
            <a:endParaRPr lang="fr-FR" sz="3200" b="1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D1FC19C-D71E-45C4-BA47-0AD5F2E96770}"/>
              </a:ext>
            </a:extLst>
          </p:cNvPr>
          <p:cNvSpPr txBox="1"/>
          <p:nvPr/>
        </p:nvSpPr>
        <p:spPr>
          <a:xfrm>
            <a:off x="3360835" y="708164"/>
            <a:ext cx="2422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36BBA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Les objectifs</a:t>
            </a:r>
          </a:p>
        </p:txBody>
      </p:sp>
    </p:spTree>
    <p:extLst>
      <p:ext uri="{BB962C8B-B14F-4D97-AF65-F5344CB8AC3E}">
        <p14:creationId xmlns:p14="http://schemas.microsoft.com/office/powerpoint/2010/main" val="2474159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647248"/>
              </p:ext>
            </p:extLst>
          </p:nvPr>
        </p:nvGraphicFramePr>
        <p:xfrm>
          <a:off x="878904" y="640258"/>
          <a:ext cx="8229600" cy="557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7584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2448599" y="5098182"/>
            <a:ext cx="4320480" cy="504056"/>
          </a:xfrm>
          <a:prstGeom prst="roundRect">
            <a:avLst/>
          </a:prstGeom>
          <a:solidFill>
            <a:srgbClr val="36BAB0"/>
          </a:solidFill>
          <a:ln>
            <a:solidFill>
              <a:srgbClr val="0D46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Prolongements artistiques et culturels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438708" y="6281937"/>
            <a:ext cx="4303441" cy="531439"/>
          </a:xfrm>
          <a:prstGeom prst="roundRect">
            <a:avLst/>
          </a:prstGeom>
          <a:solidFill>
            <a:srgbClr val="36BBAF"/>
          </a:solidFill>
          <a:ln>
            <a:solidFill>
              <a:srgbClr val="164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Lectures cursives</a:t>
            </a:r>
          </a:p>
        </p:txBody>
      </p:sp>
      <p:sp>
        <p:nvSpPr>
          <p:cNvPr id="2" name="Accolade ouvrante 1"/>
          <p:cNvSpPr/>
          <p:nvPr/>
        </p:nvSpPr>
        <p:spPr>
          <a:xfrm rot="5400000">
            <a:off x="4313972" y="-2812304"/>
            <a:ext cx="432048" cy="8695931"/>
          </a:xfrm>
          <a:prstGeom prst="leftBrace">
            <a:avLst/>
          </a:prstGeom>
          <a:ln w="38100">
            <a:solidFill>
              <a:srgbClr val="0D46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457016" y="866520"/>
            <a:ext cx="2229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164945"/>
                </a:solidFill>
              </a:rPr>
              <a:t>4 objets d’étude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448599" y="4011417"/>
            <a:ext cx="4303441" cy="553649"/>
          </a:xfrm>
          <a:prstGeom prst="roundRect">
            <a:avLst/>
          </a:prstGeom>
          <a:solidFill>
            <a:srgbClr val="36BBAF"/>
          </a:solidFill>
          <a:ln>
            <a:solidFill>
              <a:srgbClr val="164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Groupements </a:t>
            </a:r>
            <a:r>
              <a:rPr lang="fr-FR" b="1">
                <a:solidFill>
                  <a:schemeClr val="tx1"/>
                </a:solidFill>
              </a:rPr>
              <a:t>de textes </a:t>
            </a:r>
            <a:r>
              <a:rPr lang="fr-FR" b="1" dirty="0">
                <a:solidFill>
                  <a:schemeClr val="tx1"/>
                </a:solidFill>
              </a:rPr>
              <a:t>complémentaires</a:t>
            </a:r>
            <a:r>
              <a:rPr lang="fr-FR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123728" y="113278"/>
            <a:ext cx="5256584" cy="648072"/>
          </a:xfrm>
          <a:prstGeom prst="rect">
            <a:avLst/>
          </a:prstGeom>
          <a:solidFill>
            <a:srgbClr val="0D4643"/>
          </a:solidFill>
          <a:ln>
            <a:solidFill>
              <a:srgbClr val="36BA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bg1"/>
                </a:solidFill>
              </a:rPr>
              <a:t>En classe de seconde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67262D8A-FFBC-48C1-8D07-1B27C2E84FFE}"/>
              </a:ext>
            </a:extLst>
          </p:cNvPr>
          <p:cNvGrpSpPr/>
          <p:nvPr/>
        </p:nvGrpSpPr>
        <p:grpSpPr>
          <a:xfrm>
            <a:off x="369538" y="1725002"/>
            <a:ext cx="1349165" cy="843228"/>
            <a:chOff x="0" y="0"/>
            <a:chExt cx="1349165" cy="843228"/>
          </a:xfrm>
        </p:grpSpPr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B2DD1994-78E5-46C2-8241-521705D7812D}"/>
                </a:ext>
              </a:extLst>
            </p:cNvPr>
            <p:cNvSpPr/>
            <p:nvPr/>
          </p:nvSpPr>
          <p:spPr>
            <a:xfrm>
              <a:off x="0" y="0"/>
              <a:ext cx="1349165" cy="843228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40000"/>
                <a:lumOff val="60000"/>
                <a:alpha val="90000"/>
              </a:schemeClr>
            </a:solidFill>
            <a:ln>
              <a:solidFill>
                <a:srgbClr val="164945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 : coins arrondis 4">
              <a:extLst>
                <a:ext uri="{FF2B5EF4-FFF2-40B4-BE49-F238E27FC236}">
                  <a16:creationId xmlns:a16="http://schemas.microsoft.com/office/drawing/2014/main" id="{D2D46CB9-F165-4237-8353-AACD36ACF351}"/>
                </a:ext>
              </a:extLst>
            </p:cNvPr>
            <p:cNvSpPr txBox="1"/>
            <p:nvPr/>
          </p:nvSpPr>
          <p:spPr>
            <a:xfrm>
              <a:off x="24697" y="24697"/>
              <a:ext cx="1299771" cy="79383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16494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19050" rIns="28575" bIns="190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500" b="1" kern="1200" dirty="0">
                  <a:solidFill>
                    <a:srgbClr val="164945"/>
                  </a:solidFill>
                </a:rPr>
                <a:t>Roman et récit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91522746-7E74-4B92-888D-5525A04E4C90}"/>
              </a:ext>
            </a:extLst>
          </p:cNvPr>
          <p:cNvGrpSpPr/>
          <p:nvPr/>
        </p:nvGrpSpPr>
        <p:grpSpPr>
          <a:xfrm>
            <a:off x="5296888" y="1751686"/>
            <a:ext cx="1349165" cy="843228"/>
            <a:chOff x="0" y="0"/>
            <a:chExt cx="1349165" cy="843228"/>
          </a:xfrm>
        </p:grpSpPr>
        <p:sp>
          <p:nvSpPr>
            <p:cNvPr id="14" name="Rectangle : coins arrondis 13">
              <a:extLst>
                <a:ext uri="{FF2B5EF4-FFF2-40B4-BE49-F238E27FC236}">
                  <a16:creationId xmlns:a16="http://schemas.microsoft.com/office/drawing/2014/main" id="{C6195584-3DC7-4FC8-AF6F-6CACA4282A5D}"/>
                </a:ext>
              </a:extLst>
            </p:cNvPr>
            <p:cNvSpPr/>
            <p:nvPr/>
          </p:nvSpPr>
          <p:spPr>
            <a:xfrm>
              <a:off x="0" y="0"/>
              <a:ext cx="1349165" cy="843228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40000"/>
                <a:lumOff val="60000"/>
                <a:alpha val="90000"/>
              </a:schemeClr>
            </a:solidFill>
            <a:ln>
              <a:solidFill>
                <a:srgbClr val="164945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ctangle : coins arrondis 4">
              <a:extLst>
                <a:ext uri="{FF2B5EF4-FFF2-40B4-BE49-F238E27FC236}">
                  <a16:creationId xmlns:a16="http://schemas.microsoft.com/office/drawing/2014/main" id="{CCD2A58E-A465-4764-A754-87F5AF95A233}"/>
                </a:ext>
              </a:extLst>
            </p:cNvPr>
            <p:cNvSpPr txBox="1"/>
            <p:nvPr/>
          </p:nvSpPr>
          <p:spPr>
            <a:xfrm>
              <a:off x="24697" y="24697"/>
              <a:ext cx="1299771" cy="79383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16494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19050" rIns="28575" bIns="190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br>
                <a:rPr lang="fr-FR" sz="1500" b="1" kern="1200" dirty="0">
                  <a:solidFill>
                    <a:srgbClr val="C0504D"/>
                  </a:solidFill>
                </a:rPr>
              </a:br>
              <a:r>
                <a:rPr lang="fr-FR" sz="1500" b="1" kern="1200" dirty="0">
                  <a:solidFill>
                    <a:srgbClr val="164945"/>
                  </a:solidFill>
                </a:rPr>
                <a:t>Littérature d’idée</a:t>
              </a:r>
              <a:br>
                <a:rPr lang="fr-FR" sz="1500" b="1" kern="1200" dirty="0">
                  <a:solidFill>
                    <a:srgbClr val="164945"/>
                  </a:solidFill>
                </a:rPr>
              </a:br>
              <a:r>
                <a:rPr lang="fr-FR" sz="1500" b="1" kern="1200" dirty="0">
                  <a:solidFill>
                    <a:srgbClr val="164945"/>
                  </a:solidFill>
                </a:rPr>
                <a:t>et presse</a:t>
              </a:r>
            </a:p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1500" kern="1200" dirty="0"/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68133D4-E592-44E0-A729-F38DE2759E26}"/>
              </a:ext>
            </a:extLst>
          </p:cNvPr>
          <p:cNvGrpSpPr/>
          <p:nvPr/>
        </p:nvGrpSpPr>
        <p:grpSpPr>
          <a:xfrm>
            <a:off x="7389925" y="1748498"/>
            <a:ext cx="1349165" cy="843228"/>
            <a:chOff x="0" y="0"/>
            <a:chExt cx="1349165" cy="843228"/>
          </a:xfrm>
        </p:grpSpPr>
        <p:sp>
          <p:nvSpPr>
            <p:cNvPr id="17" name="Rectangle : coins arrondis 16">
              <a:extLst>
                <a:ext uri="{FF2B5EF4-FFF2-40B4-BE49-F238E27FC236}">
                  <a16:creationId xmlns:a16="http://schemas.microsoft.com/office/drawing/2014/main" id="{1452336C-A695-4119-A9B7-5293A78EDECA}"/>
                </a:ext>
              </a:extLst>
            </p:cNvPr>
            <p:cNvSpPr/>
            <p:nvPr/>
          </p:nvSpPr>
          <p:spPr>
            <a:xfrm>
              <a:off x="0" y="0"/>
              <a:ext cx="1349165" cy="843228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40000"/>
                <a:lumOff val="60000"/>
                <a:alpha val="90000"/>
              </a:schemeClr>
            </a:solidFill>
            <a:ln>
              <a:solidFill>
                <a:srgbClr val="164945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 : coins arrondis 4">
              <a:extLst>
                <a:ext uri="{FF2B5EF4-FFF2-40B4-BE49-F238E27FC236}">
                  <a16:creationId xmlns:a16="http://schemas.microsoft.com/office/drawing/2014/main" id="{89D2FC9D-61FE-4C3A-A10F-5E70ACD37374}"/>
                </a:ext>
              </a:extLst>
            </p:cNvPr>
            <p:cNvSpPr txBox="1"/>
            <p:nvPr/>
          </p:nvSpPr>
          <p:spPr>
            <a:xfrm>
              <a:off x="24697" y="24697"/>
              <a:ext cx="1299771" cy="79383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16494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19050" rIns="28575" bIns="190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1500" b="1" kern="1200" dirty="0">
                <a:solidFill>
                  <a:srgbClr val="C0504D"/>
                </a:solidFill>
              </a:endParaRPr>
            </a:p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500" b="1" kern="1200" dirty="0">
                  <a:solidFill>
                    <a:srgbClr val="164945"/>
                  </a:solidFill>
                </a:rPr>
                <a:t>Poésie</a:t>
              </a:r>
            </a:p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1500" kern="1200" dirty="0"/>
            </a:p>
          </p:txBody>
        </p:sp>
      </p:grp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D92669C2-38CE-486C-93ED-CEF15B48F468}"/>
              </a:ext>
            </a:extLst>
          </p:cNvPr>
          <p:cNvSpPr/>
          <p:nvPr/>
        </p:nvSpPr>
        <p:spPr>
          <a:xfrm>
            <a:off x="369537" y="2801932"/>
            <a:ext cx="1349165" cy="843228"/>
          </a:xfrm>
          <a:prstGeom prst="roundRect">
            <a:avLst>
              <a:gd name="adj" fmla="val 10000"/>
            </a:avLst>
          </a:prstGeom>
          <a:solidFill>
            <a:schemeClr val="accent5">
              <a:lumMod val="40000"/>
              <a:lumOff val="60000"/>
              <a:alpha val="90000"/>
            </a:schemeClr>
          </a:solidFill>
          <a:ln>
            <a:solidFill>
              <a:srgbClr val="0D4643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fr-FR" sz="2000" dirty="0"/>
              <a:t>2 Œuvres</a:t>
            </a:r>
          </a:p>
          <a:p>
            <a:r>
              <a:rPr lang="fr-FR" sz="2000" dirty="0"/>
              <a:t>intégrales</a:t>
            </a:r>
          </a:p>
        </p:txBody>
      </p: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CFC49391-6F21-4F35-B0C4-3D975E8F3E5A}"/>
              </a:ext>
            </a:extLst>
          </p:cNvPr>
          <p:cNvGrpSpPr/>
          <p:nvPr/>
        </p:nvGrpSpPr>
        <p:grpSpPr>
          <a:xfrm>
            <a:off x="7439319" y="2871980"/>
            <a:ext cx="1349165" cy="530904"/>
            <a:chOff x="0" y="0"/>
            <a:chExt cx="1349165" cy="843228"/>
          </a:xfrm>
        </p:grpSpPr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EF61B59C-F4EF-498F-B008-BB63B199778A}"/>
                </a:ext>
              </a:extLst>
            </p:cNvPr>
            <p:cNvSpPr/>
            <p:nvPr/>
          </p:nvSpPr>
          <p:spPr>
            <a:xfrm>
              <a:off x="0" y="0"/>
              <a:ext cx="1349165" cy="843228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40000"/>
                <a:lumOff val="60000"/>
                <a:alpha val="90000"/>
              </a:schemeClr>
            </a:solidFill>
            <a:ln>
              <a:solidFill>
                <a:srgbClr val="0D4643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ectangle : coins arrondis 4">
              <a:extLst>
                <a:ext uri="{FF2B5EF4-FFF2-40B4-BE49-F238E27FC236}">
                  <a16:creationId xmlns:a16="http://schemas.microsoft.com/office/drawing/2014/main" id="{C73F9A1C-B4C2-492B-9CF2-CF8702E5148A}"/>
                </a:ext>
              </a:extLst>
            </p:cNvPr>
            <p:cNvSpPr txBox="1"/>
            <p:nvPr/>
          </p:nvSpPr>
          <p:spPr>
            <a:xfrm>
              <a:off x="24697" y="24697"/>
              <a:ext cx="1299771" cy="793834"/>
            </a:xfrm>
            <a:prstGeom prst="rect">
              <a:avLst/>
            </a:prstGeom>
            <a:ln>
              <a:solidFill>
                <a:srgbClr val="0D464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19050" rIns="28575" bIns="190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000" kern="1200" dirty="0"/>
                <a:t>1 parcours</a:t>
              </a:r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655D7FD0-C93D-43D8-BC54-1CE5279FEB43}"/>
              </a:ext>
            </a:extLst>
          </p:cNvPr>
          <p:cNvGrpSpPr/>
          <p:nvPr/>
        </p:nvGrpSpPr>
        <p:grpSpPr>
          <a:xfrm>
            <a:off x="5292985" y="2887530"/>
            <a:ext cx="1349165" cy="530904"/>
            <a:chOff x="0" y="0"/>
            <a:chExt cx="1349165" cy="843228"/>
          </a:xfrm>
        </p:grpSpPr>
        <p:sp>
          <p:nvSpPr>
            <p:cNvPr id="29" name="Rectangle : coins arrondis 28">
              <a:extLst>
                <a:ext uri="{FF2B5EF4-FFF2-40B4-BE49-F238E27FC236}">
                  <a16:creationId xmlns:a16="http://schemas.microsoft.com/office/drawing/2014/main" id="{B5F1B8D6-2C43-4D28-AF53-9523A3E60EC9}"/>
                </a:ext>
              </a:extLst>
            </p:cNvPr>
            <p:cNvSpPr/>
            <p:nvPr/>
          </p:nvSpPr>
          <p:spPr>
            <a:xfrm>
              <a:off x="0" y="0"/>
              <a:ext cx="1349165" cy="843228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40000"/>
                <a:lumOff val="60000"/>
                <a:alpha val="90000"/>
              </a:schemeClr>
            </a:solidFill>
            <a:ln>
              <a:solidFill>
                <a:srgbClr val="0D4643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ectangle : coins arrondis 4">
              <a:extLst>
                <a:ext uri="{FF2B5EF4-FFF2-40B4-BE49-F238E27FC236}">
                  <a16:creationId xmlns:a16="http://schemas.microsoft.com/office/drawing/2014/main" id="{805BAEA2-47D1-4D0D-B674-51F946113735}"/>
                </a:ext>
              </a:extLst>
            </p:cNvPr>
            <p:cNvSpPr txBox="1"/>
            <p:nvPr/>
          </p:nvSpPr>
          <p:spPr>
            <a:xfrm>
              <a:off x="24697" y="24697"/>
              <a:ext cx="1299771" cy="793834"/>
            </a:xfrm>
            <a:prstGeom prst="rect">
              <a:avLst/>
            </a:prstGeom>
            <a:ln>
              <a:solidFill>
                <a:srgbClr val="0D464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19050" rIns="28575" bIns="190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000" kern="1200" dirty="0"/>
                <a:t>1 parcours</a:t>
              </a: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91D2C9DA-B560-4249-89A4-0924DA8A4251}"/>
              </a:ext>
            </a:extLst>
          </p:cNvPr>
          <p:cNvSpPr/>
          <p:nvPr/>
        </p:nvSpPr>
        <p:spPr>
          <a:xfrm>
            <a:off x="4456304" y="3544828"/>
            <a:ext cx="288032" cy="279561"/>
          </a:xfrm>
          <a:prstGeom prst="rect">
            <a:avLst/>
          </a:prstGeom>
          <a:solidFill>
            <a:srgbClr val="0D4643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+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7A11C09-BA1F-40D3-99EE-E0BBA7DF53D8}"/>
              </a:ext>
            </a:extLst>
          </p:cNvPr>
          <p:cNvSpPr/>
          <p:nvPr/>
        </p:nvSpPr>
        <p:spPr>
          <a:xfrm>
            <a:off x="4291285" y="4693403"/>
            <a:ext cx="618068" cy="260884"/>
          </a:xfrm>
          <a:prstGeom prst="rect">
            <a:avLst/>
          </a:prstGeom>
          <a:solidFill>
            <a:srgbClr val="0D4643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OU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8BEA526-17E8-42AB-9A01-95733F997959}"/>
              </a:ext>
            </a:extLst>
          </p:cNvPr>
          <p:cNvSpPr/>
          <p:nvPr/>
        </p:nvSpPr>
        <p:spPr>
          <a:xfrm>
            <a:off x="4456304" y="5805264"/>
            <a:ext cx="288032" cy="279561"/>
          </a:xfrm>
          <a:prstGeom prst="rect">
            <a:avLst/>
          </a:prstGeom>
          <a:solidFill>
            <a:srgbClr val="164945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+</a:t>
            </a:r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63838F57-8BF5-44F1-A743-72CDBB3E45EF}"/>
              </a:ext>
            </a:extLst>
          </p:cNvPr>
          <p:cNvSpPr/>
          <p:nvPr/>
        </p:nvSpPr>
        <p:spPr>
          <a:xfrm>
            <a:off x="6910566" y="6381863"/>
            <a:ext cx="1008111" cy="359505"/>
          </a:xfrm>
          <a:prstGeom prst="roundRect">
            <a:avLst/>
          </a:prstGeom>
          <a:solidFill>
            <a:srgbClr val="0D4643"/>
          </a:solidFill>
          <a:ln>
            <a:solidFill>
              <a:srgbClr val="36BB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 par an</a:t>
            </a:r>
          </a:p>
        </p:txBody>
      </p: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id="{7D4FEC9A-971D-4A8E-888C-15D6ABDD166A}"/>
              </a:ext>
            </a:extLst>
          </p:cNvPr>
          <p:cNvSpPr/>
          <p:nvPr/>
        </p:nvSpPr>
        <p:spPr>
          <a:xfrm>
            <a:off x="6928336" y="5154332"/>
            <a:ext cx="1008111" cy="359505"/>
          </a:xfrm>
          <a:prstGeom prst="roundRect">
            <a:avLst/>
          </a:prstGeom>
          <a:solidFill>
            <a:srgbClr val="164945"/>
          </a:solidFill>
          <a:ln>
            <a:solidFill>
              <a:srgbClr val="36BA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 par an</a:t>
            </a:r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8BFA9995-74CA-43BC-9BCF-FC7BD3FA0FFD}"/>
              </a:ext>
            </a:extLst>
          </p:cNvPr>
          <p:cNvSpPr/>
          <p:nvPr/>
        </p:nvSpPr>
        <p:spPr>
          <a:xfrm>
            <a:off x="6935263" y="4163996"/>
            <a:ext cx="1008112" cy="354806"/>
          </a:xfrm>
          <a:prstGeom prst="roundRect">
            <a:avLst/>
          </a:prstGeom>
          <a:solidFill>
            <a:srgbClr val="0D4643"/>
          </a:solidFill>
          <a:ln>
            <a:solidFill>
              <a:srgbClr val="36BB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 par an</a:t>
            </a:r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20A94B5E-97A0-4EA4-972A-C717D7E0604E}"/>
              </a:ext>
            </a:extLst>
          </p:cNvPr>
          <p:cNvSpPr/>
          <p:nvPr/>
        </p:nvSpPr>
        <p:spPr>
          <a:xfrm>
            <a:off x="2567290" y="2772425"/>
            <a:ext cx="1349165" cy="843228"/>
          </a:xfrm>
          <a:prstGeom prst="roundRect">
            <a:avLst>
              <a:gd name="adj" fmla="val 10000"/>
            </a:avLst>
          </a:prstGeom>
          <a:solidFill>
            <a:schemeClr val="accent5">
              <a:lumMod val="40000"/>
              <a:lumOff val="60000"/>
              <a:alpha val="90000"/>
            </a:schemeClr>
          </a:solidFill>
          <a:ln>
            <a:solidFill>
              <a:srgbClr val="0D4643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fr-FR" sz="2000" dirty="0"/>
              <a:t>2 Œuvres intégrales</a:t>
            </a:r>
          </a:p>
        </p:txBody>
      </p: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1C4AD5BE-0B53-469D-9CA3-026AC2EB063D}"/>
              </a:ext>
            </a:extLst>
          </p:cNvPr>
          <p:cNvGrpSpPr/>
          <p:nvPr/>
        </p:nvGrpSpPr>
        <p:grpSpPr>
          <a:xfrm>
            <a:off x="2574186" y="1723801"/>
            <a:ext cx="1349165" cy="843228"/>
            <a:chOff x="0" y="0"/>
            <a:chExt cx="1349165" cy="843228"/>
          </a:xfrm>
        </p:grpSpPr>
        <p:sp>
          <p:nvSpPr>
            <p:cNvPr id="42" name="Rectangle : coins arrondis 41">
              <a:extLst>
                <a:ext uri="{FF2B5EF4-FFF2-40B4-BE49-F238E27FC236}">
                  <a16:creationId xmlns:a16="http://schemas.microsoft.com/office/drawing/2014/main" id="{5A65BC49-C270-4630-9A7E-2C881BF5FA19}"/>
                </a:ext>
              </a:extLst>
            </p:cNvPr>
            <p:cNvSpPr/>
            <p:nvPr/>
          </p:nvSpPr>
          <p:spPr>
            <a:xfrm>
              <a:off x="0" y="0"/>
              <a:ext cx="1349165" cy="843228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40000"/>
                <a:lumOff val="60000"/>
                <a:alpha val="90000"/>
              </a:schemeClr>
            </a:solidFill>
            <a:ln>
              <a:solidFill>
                <a:srgbClr val="164945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Rectangle : coins arrondis 4">
              <a:extLst>
                <a:ext uri="{FF2B5EF4-FFF2-40B4-BE49-F238E27FC236}">
                  <a16:creationId xmlns:a16="http://schemas.microsoft.com/office/drawing/2014/main" id="{A0D298E6-A50E-4BAB-9D67-F99CBC47E530}"/>
                </a:ext>
              </a:extLst>
            </p:cNvPr>
            <p:cNvSpPr txBox="1"/>
            <p:nvPr/>
          </p:nvSpPr>
          <p:spPr>
            <a:xfrm>
              <a:off x="24697" y="24697"/>
              <a:ext cx="1299771" cy="79383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16494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19050" rIns="28575" bIns="190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500" b="1" kern="1200" dirty="0">
                  <a:solidFill>
                    <a:srgbClr val="164945"/>
                  </a:solidFill>
                </a:rPr>
                <a:t>Théâtre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3543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A47F4A05-87EC-4D2A-A067-22E7F21A2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  <a:solidFill>
            <a:srgbClr val="164945"/>
          </a:solidFill>
          <a:ln>
            <a:solidFill>
              <a:srgbClr val="36BA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bg1"/>
                </a:solidFill>
              </a:rPr>
              <a:t>En classe de première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D730D27D-4DF1-4451-87A9-01277C0CCEE8}"/>
              </a:ext>
            </a:extLst>
          </p:cNvPr>
          <p:cNvGrpSpPr/>
          <p:nvPr/>
        </p:nvGrpSpPr>
        <p:grpSpPr>
          <a:xfrm>
            <a:off x="107504" y="3468793"/>
            <a:ext cx="1036774" cy="992755"/>
            <a:chOff x="585866" y="1824517"/>
            <a:chExt cx="3168352" cy="802667"/>
          </a:xfrm>
        </p:grpSpPr>
        <p:sp>
          <p:nvSpPr>
            <p:cNvPr id="6" name="Rectangle : coins arrondis 5">
              <a:extLst>
                <a:ext uri="{FF2B5EF4-FFF2-40B4-BE49-F238E27FC236}">
                  <a16:creationId xmlns:a16="http://schemas.microsoft.com/office/drawing/2014/main" id="{10213DFD-DDC5-422D-AED8-7D1693C7AF10}"/>
                </a:ext>
              </a:extLst>
            </p:cNvPr>
            <p:cNvSpPr/>
            <p:nvPr/>
          </p:nvSpPr>
          <p:spPr>
            <a:xfrm>
              <a:off x="585866" y="1824517"/>
              <a:ext cx="3168352" cy="802667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solidFill>
                <a:srgbClr val="164945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 : coins arrondis 4">
              <a:extLst>
                <a:ext uri="{FF2B5EF4-FFF2-40B4-BE49-F238E27FC236}">
                  <a16:creationId xmlns:a16="http://schemas.microsoft.com/office/drawing/2014/main" id="{4576574E-4D90-4BBB-B1F9-FDADF4A3CC3D}"/>
                </a:ext>
              </a:extLst>
            </p:cNvPr>
            <p:cNvSpPr txBox="1"/>
            <p:nvPr/>
          </p:nvSpPr>
          <p:spPr>
            <a:xfrm>
              <a:off x="609375" y="1848026"/>
              <a:ext cx="3121334" cy="7556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26670" rIns="40005" bIns="2667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100" kern="1200" dirty="0">
                  <a:solidFill>
                    <a:srgbClr val="0D4643"/>
                  </a:solidFill>
                </a:rPr>
                <a:t>Pour les</a:t>
              </a:r>
            </a:p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100" b="1" kern="1200" dirty="0">
                  <a:solidFill>
                    <a:srgbClr val="0D4643"/>
                  </a:solidFill>
                </a:rPr>
                <a:t>4 objets d’étude</a:t>
              </a:r>
            </a:p>
          </p:txBody>
        </p:sp>
      </p:grpSp>
      <p:sp>
        <p:nvSpPr>
          <p:cNvPr id="8" name="Accolade ouvrante 7">
            <a:extLst>
              <a:ext uri="{FF2B5EF4-FFF2-40B4-BE49-F238E27FC236}">
                <a16:creationId xmlns:a16="http://schemas.microsoft.com/office/drawing/2014/main" id="{9811967C-9304-43DD-B798-D82AB286CE2D}"/>
              </a:ext>
            </a:extLst>
          </p:cNvPr>
          <p:cNvSpPr/>
          <p:nvPr/>
        </p:nvSpPr>
        <p:spPr>
          <a:xfrm>
            <a:off x="1207103" y="1260979"/>
            <a:ext cx="144016" cy="5408381"/>
          </a:xfrm>
          <a:prstGeom prst="leftBrace">
            <a:avLst/>
          </a:prstGeom>
          <a:ln w="38100">
            <a:solidFill>
              <a:srgbClr val="164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CD3A57B2-8FD0-4C12-9658-2211E83817D2}"/>
              </a:ext>
            </a:extLst>
          </p:cNvPr>
          <p:cNvSpPr/>
          <p:nvPr/>
        </p:nvSpPr>
        <p:spPr>
          <a:xfrm>
            <a:off x="1351120" y="1480525"/>
            <a:ext cx="1631072" cy="843228"/>
          </a:xfrm>
          <a:prstGeom prst="roundRect">
            <a:avLst>
              <a:gd name="adj" fmla="val 10000"/>
            </a:avLst>
          </a:prstGeom>
          <a:solidFill>
            <a:schemeClr val="bg1">
              <a:alpha val="90000"/>
            </a:schemeClr>
          </a:solidFill>
          <a:ln>
            <a:solidFill>
              <a:srgbClr val="0D4643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fr-FR" sz="2000" b="1" dirty="0">
                <a:solidFill>
                  <a:srgbClr val="0D4643"/>
                </a:solidFill>
              </a:rPr>
              <a:t>Roman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91B5D300-5F40-431B-BCFF-201DF0201860}"/>
              </a:ext>
            </a:extLst>
          </p:cNvPr>
          <p:cNvSpPr/>
          <p:nvPr/>
        </p:nvSpPr>
        <p:spPr>
          <a:xfrm>
            <a:off x="1380634" y="2880386"/>
            <a:ext cx="1602885" cy="843228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ln>
            <a:solidFill>
              <a:srgbClr val="0D4643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fr-FR" sz="2000" b="1" dirty="0">
                <a:solidFill>
                  <a:srgbClr val="0D4643"/>
                </a:solidFill>
              </a:rPr>
              <a:t>Théâtre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C1155710-43F4-4395-909F-13F7B11DAD76}"/>
              </a:ext>
            </a:extLst>
          </p:cNvPr>
          <p:cNvSpPr/>
          <p:nvPr/>
        </p:nvSpPr>
        <p:spPr>
          <a:xfrm>
            <a:off x="1380636" y="4157576"/>
            <a:ext cx="1602885" cy="843228"/>
          </a:xfrm>
          <a:prstGeom prst="roundRect">
            <a:avLst>
              <a:gd name="adj" fmla="val 10000"/>
            </a:avLst>
          </a:prstGeom>
          <a:solidFill>
            <a:schemeClr val="bg1">
              <a:alpha val="90000"/>
            </a:schemeClr>
          </a:solidFill>
          <a:ln>
            <a:solidFill>
              <a:srgbClr val="0D4643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fr-FR" sz="1600" b="1" dirty="0">
                <a:solidFill>
                  <a:srgbClr val="0D4643"/>
                </a:solidFill>
              </a:rPr>
              <a:t>Littérature d’idée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71514D14-7765-446C-BEA9-29F3B180D3DF}"/>
              </a:ext>
            </a:extLst>
          </p:cNvPr>
          <p:cNvSpPr/>
          <p:nvPr/>
        </p:nvSpPr>
        <p:spPr>
          <a:xfrm>
            <a:off x="1366536" y="5538681"/>
            <a:ext cx="1602885" cy="843228"/>
          </a:xfrm>
          <a:prstGeom prst="roundRect">
            <a:avLst>
              <a:gd name="adj" fmla="val 10000"/>
            </a:avLst>
          </a:prstGeom>
          <a:solidFill>
            <a:schemeClr val="bg1">
              <a:alpha val="90000"/>
            </a:schemeClr>
          </a:solidFill>
          <a:ln>
            <a:solidFill>
              <a:srgbClr val="0D4643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fr-FR" sz="2000" b="1" dirty="0">
                <a:solidFill>
                  <a:srgbClr val="0D4643"/>
                </a:solidFill>
              </a:rPr>
              <a:t>Poésie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495FD12D-0405-4C29-A6B4-A257EEBC0E4F}"/>
              </a:ext>
            </a:extLst>
          </p:cNvPr>
          <p:cNvGrpSpPr/>
          <p:nvPr/>
        </p:nvGrpSpPr>
        <p:grpSpPr>
          <a:xfrm>
            <a:off x="3157793" y="3866311"/>
            <a:ext cx="5760641" cy="706090"/>
            <a:chOff x="784745" y="2120180"/>
            <a:chExt cx="7338409" cy="1695747"/>
          </a:xfrm>
        </p:grpSpPr>
        <p:sp>
          <p:nvSpPr>
            <p:cNvPr id="22" name="Rectangle : coins arrondis 21">
              <a:extLst>
                <a:ext uri="{FF2B5EF4-FFF2-40B4-BE49-F238E27FC236}">
                  <a16:creationId xmlns:a16="http://schemas.microsoft.com/office/drawing/2014/main" id="{C195456E-935F-4533-8622-F2371533EBE8}"/>
                </a:ext>
              </a:extLst>
            </p:cNvPr>
            <p:cNvSpPr/>
            <p:nvPr/>
          </p:nvSpPr>
          <p:spPr>
            <a:xfrm>
              <a:off x="784745" y="2120180"/>
              <a:ext cx="7338409" cy="1695747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20000"/>
                <a:lumOff val="80000"/>
                <a:alpha val="90000"/>
              </a:schemeClr>
            </a:solidFill>
            <a:ln>
              <a:solidFill>
                <a:srgbClr val="164945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ctangle : coins arrondis 4">
              <a:extLst>
                <a:ext uri="{FF2B5EF4-FFF2-40B4-BE49-F238E27FC236}">
                  <a16:creationId xmlns:a16="http://schemas.microsoft.com/office/drawing/2014/main" id="{3D9F9151-9696-44B4-8CA5-48D178608652}"/>
                </a:ext>
              </a:extLst>
            </p:cNvPr>
            <p:cNvSpPr txBox="1"/>
            <p:nvPr/>
          </p:nvSpPr>
          <p:spPr>
            <a:xfrm>
              <a:off x="834412" y="2169847"/>
              <a:ext cx="7239075" cy="1596413"/>
            </a:xfrm>
            <a:prstGeom prst="rect">
              <a:avLst/>
            </a:prstGeom>
            <a:ln>
              <a:solidFill>
                <a:srgbClr val="16494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66040" rIns="99060" bIns="66040" numCol="1" spcCol="1270" anchor="ctr" anchorCtr="0">
              <a:noAutofit/>
            </a:bodyPr>
            <a:lstStyle/>
            <a:p>
              <a:pPr marL="0" lvl="0" indent="0" algn="ctr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b="1" kern="1200" dirty="0"/>
                <a:t>1 lecture cursive </a:t>
              </a:r>
              <a:br>
                <a:rPr lang="fr-FR" sz="2400" kern="1200" dirty="0"/>
              </a:br>
              <a:r>
                <a:rPr lang="fr-FR" sz="2000" kern="1200" dirty="0"/>
                <a:t>par objet d’étude au moins</a:t>
              </a:r>
            </a:p>
          </p:txBody>
        </p:sp>
      </p:grp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A8AE2BEB-43F3-47C3-BA3A-54FA591E618D}"/>
              </a:ext>
            </a:extLst>
          </p:cNvPr>
          <p:cNvSpPr/>
          <p:nvPr/>
        </p:nvSpPr>
        <p:spPr>
          <a:xfrm>
            <a:off x="3150413" y="1186923"/>
            <a:ext cx="5760640" cy="843227"/>
          </a:xfrm>
          <a:prstGeom prst="roundRect">
            <a:avLst>
              <a:gd name="adj" fmla="val 10000"/>
            </a:avLst>
          </a:prstGeom>
          <a:solidFill>
            <a:schemeClr val="accent5">
              <a:lumMod val="20000"/>
              <a:lumOff val="80000"/>
              <a:alpha val="90000"/>
            </a:schemeClr>
          </a:solidFill>
          <a:ln>
            <a:solidFill>
              <a:srgbClr val="164945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fr-FR" sz="2400" b="1" dirty="0"/>
              <a:t>1 œuvre intégrale</a:t>
            </a:r>
            <a:br>
              <a:rPr lang="fr-FR" sz="2400" b="1" dirty="0"/>
            </a:br>
            <a:r>
              <a:rPr lang="fr-FR" sz="2000" dirty="0"/>
              <a:t>Parmi les 3 proposées au programme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EC9830E9-A410-44B9-8518-A328964823ED}"/>
              </a:ext>
            </a:extLst>
          </p:cNvPr>
          <p:cNvSpPr/>
          <p:nvPr/>
        </p:nvSpPr>
        <p:spPr>
          <a:xfrm>
            <a:off x="3170829" y="2513765"/>
            <a:ext cx="5740224" cy="843227"/>
          </a:xfrm>
          <a:prstGeom prst="roundRect">
            <a:avLst>
              <a:gd name="adj" fmla="val 10000"/>
            </a:avLst>
          </a:prstGeom>
          <a:solidFill>
            <a:schemeClr val="accent5">
              <a:lumMod val="20000"/>
              <a:lumOff val="80000"/>
              <a:alpha val="90000"/>
            </a:schemeClr>
          </a:solidFill>
          <a:ln>
            <a:solidFill>
              <a:srgbClr val="164945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lvl="0" algn="ctr"/>
            <a:r>
              <a:rPr lang="fr-FR" sz="2400" b="1" dirty="0"/>
              <a:t>1 parcours associé </a:t>
            </a:r>
            <a:br>
              <a:rPr lang="fr-FR" sz="2400" dirty="0"/>
            </a:br>
            <a:r>
              <a:rPr lang="fr-FR" sz="2000" dirty="0"/>
              <a:t>pour situer l’OI dans son contexte de production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4CF0F96-28C5-4350-A729-F29EC7D85343}"/>
              </a:ext>
            </a:extLst>
          </p:cNvPr>
          <p:cNvSpPr/>
          <p:nvPr/>
        </p:nvSpPr>
        <p:spPr>
          <a:xfrm>
            <a:off x="5855400" y="2138771"/>
            <a:ext cx="288032" cy="279561"/>
          </a:xfrm>
          <a:prstGeom prst="rect">
            <a:avLst/>
          </a:prstGeom>
          <a:solidFill>
            <a:srgbClr val="0D4643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+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E38531D-A92D-4CDA-8638-88A6E9820E81}"/>
              </a:ext>
            </a:extLst>
          </p:cNvPr>
          <p:cNvSpPr/>
          <p:nvPr/>
        </p:nvSpPr>
        <p:spPr>
          <a:xfrm>
            <a:off x="5855400" y="3476298"/>
            <a:ext cx="288032" cy="279561"/>
          </a:xfrm>
          <a:prstGeom prst="rect">
            <a:avLst/>
          </a:prstGeom>
          <a:solidFill>
            <a:srgbClr val="0D4643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+</a:t>
            </a:r>
          </a:p>
        </p:txBody>
      </p:sp>
      <p:sp>
        <p:nvSpPr>
          <p:cNvPr id="33" name="Rectangle à coins arrondis 4">
            <a:extLst>
              <a:ext uri="{FF2B5EF4-FFF2-40B4-BE49-F238E27FC236}">
                <a16:creationId xmlns:a16="http://schemas.microsoft.com/office/drawing/2014/main" id="{C4F1EC93-C00C-4889-ACF4-39F3832D2114}"/>
              </a:ext>
            </a:extLst>
          </p:cNvPr>
          <p:cNvSpPr/>
          <p:nvPr/>
        </p:nvSpPr>
        <p:spPr>
          <a:xfrm>
            <a:off x="3158086" y="5102938"/>
            <a:ext cx="5752967" cy="50405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Prolongements artistiques et culturels</a:t>
            </a:r>
          </a:p>
        </p:txBody>
      </p:sp>
      <p:sp>
        <p:nvSpPr>
          <p:cNvPr id="34" name="Rectangle à coins arrondis 5">
            <a:extLst>
              <a:ext uri="{FF2B5EF4-FFF2-40B4-BE49-F238E27FC236}">
                <a16:creationId xmlns:a16="http://schemas.microsoft.com/office/drawing/2014/main" id="{8BBC2D98-A083-46C5-BA0F-4A8C5285A4F0}"/>
              </a:ext>
            </a:extLst>
          </p:cNvPr>
          <p:cNvSpPr/>
          <p:nvPr/>
        </p:nvSpPr>
        <p:spPr>
          <a:xfrm>
            <a:off x="3179063" y="6237128"/>
            <a:ext cx="5700383" cy="55364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Groupements de texte complémentaires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6714E3A-A6ED-4DD1-A429-BBD14E2B1EB9}"/>
              </a:ext>
            </a:extLst>
          </p:cNvPr>
          <p:cNvSpPr/>
          <p:nvPr/>
        </p:nvSpPr>
        <p:spPr>
          <a:xfrm>
            <a:off x="5855400" y="4708649"/>
            <a:ext cx="288032" cy="279561"/>
          </a:xfrm>
          <a:prstGeom prst="rect">
            <a:avLst/>
          </a:prstGeom>
          <a:solidFill>
            <a:srgbClr val="164945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+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32A0019-AEA7-41F3-9E19-10BE3E180549}"/>
              </a:ext>
            </a:extLst>
          </p:cNvPr>
          <p:cNvSpPr/>
          <p:nvPr/>
        </p:nvSpPr>
        <p:spPr>
          <a:xfrm>
            <a:off x="5436968" y="5779933"/>
            <a:ext cx="1228362" cy="284256"/>
          </a:xfrm>
          <a:prstGeom prst="rect">
            <a:avLst/>
          </a:prstGeom>
          <a:solidFill>
            <a:srgbClr val="0D4643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ET/OU</a:t>
            </a:r>
          </a:p>
        </p:txBody>
      </p:sp>
    </p:spTree>
    <p:extLst>
      <p:ext uri="{BB962C8B-B14F-4D97-AF65-F5344CB8AC3E}">
        <p14:creationId xmlns:p14="http://schemas.microsoft.com/office/powerpoint/2010/main" val="1359462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843B680-E381-43C6-920D-8DEF38D8B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7134" y="-27384"/>
            <a:ext cx="9180512" cy="1251329"/>
          </a:xfrm>
          <a:solidFill>
            <a:srgbClr val="36BAB0"/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3600" b="1" dirty="0"/>
              <a:t>PREMIÈRES  Générales</a:t>
            </a:r>
          </a:p>
          <a:p>
            <a:pPr algn="ctr"/>
            <a:r>
              <a:rPr lang="fr-FR" sz="2200" b="1" dirty="0"/>
              <a:t>Programme national de 3 œuvres au choix  &amp;  un parcours associé</a:t>
            </a:r>
            <a:br>
              <a:rPr lang="fr-FR" sz="2200" b="1" dirty="0"/>
            </a:br>
            <a:r>
              <a:rPr lang="fr-FR" sz="2200" b="1" dirty="0"/>
              <a:t>Par objet d’étude</a:t>
            </a:r>
          </a:p>
        </p:txBody>
      </p:sp>
      <p:graphicFrame>
        <p:nvGraphicFramePr>
          <p:cNvPr id="14" name="Espace réservé du contenu 13">
            <a:extLst>
              <a:ext uri="{FF2B5EF4-FFF2-40B4-BE49-F238E27FC236}">
                <a16:creationId xmlns:a16="http://schemas.microsoft.com/office/drawing/2014/main" id="{8AB1E4DA-3C98-4AA7-B54F-7166DB4C89F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01371913"/>
              </p:ext>
            </p:extLst>
          </p:nvPr>
        </p:nvGraphicFramePr>
        <p:xfrm>
          <a:off x="-36512" y="1223945"/>
          <a:ext cx="9180513" cy="565565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638592976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630024824"/>
                    </a:ext>
                  </a:extLst>
                </a:gridCol>
                <a:gridCol w="3347865">
                  <a:extLst>
                    <a:ext uri="{9D8B030D-6E8A-4147-A177-3AD203B41FA5}">
                      <a16:colId xmlns:a16="http://schemas.microsoft.com/office/drawing/2014/main" val="769388464"/>
                    </a:ext>
                  </a:extLst>
                </a:gridCol>
              </a:tblGrid>
              <a:tr h="462618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Objet d’étude</a:t>
                      </a:r>
                    </a:p>
                  </a:txBody>
                  <a:tcPr>
                    <a:solidFill>
                      <a:srgbClr val="16494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Œuvres</a:t>
                      </a:r>
                    </a:p>
                  </a:txBody>
                  <a:tcPr>
                    <a:solidFill>
                      <a:srgbClr val="16494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Parcours</a:t>
                      </a:r>
                    </a:p>
                  </a:txBody>
                  <a:tcPr>
                    <a:solidFill>
                      <a:srgbClr val="1649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761027"/>
                  </a:ext>
                </a:extLst>
              </a:tr>
              <a:tr h="1086682"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La poésie </a:t>
                      </a:r>
                      <a:br>
                        <a:rPr lang="fr-FR" sz="18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du XIX</a:t>
                      </a:r>
                      <a:r>
                        <a:rPr lang="fr-FR" sz="1800" b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 au XXI</a:t>
                      </a:r>
                      <a:r>
                        <a:rPr lang="fr-FR" sz="1800" b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164945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Hugo, </a:t>
                      </a:r>
                      <a:r>
                        <a:rPr lang="fr-FR" sz="1600" i="1" dirty="0"/>
                        <a:t>Les Contemplations</a:t>
                      </a:r>
                      <a:r>
                        <a:rPr lang="fr-FR" sz="1600" dirty="0"/>
                        <a:t>, livres I à IV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Baudelaire, </a:t>
                      </a:r>
                      <a:r>
                        <a:rPr lang="fr-FR" sz="1600" i="1" dirty="0"/>
                        <a:t>Les Fleurs du Mal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Apollinaire, </a:t>
                      </a:r>
                      <a:r>
                        <a:rPr lang="fr-FR" sz="1600" i="1" dirty="0"/>
                        <a:t>Alcools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« Les Mémoires d’une âme 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Alchimie poétique : la boue et l’or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Modernité poétique ?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458765"/>
                  </a:ext>
                </a:extLst>
              </a:tr>
              <a:tr h="1506677"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La littérature d’idées </a:t>
                      </a:r>
                      <a:b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</a:br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du XVI</a:t>
                      </a:r>
                      <a:r>
                        <a:rPr lang="fr-FR" sz="1800" b="1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 </a:t>
                      </a:r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au XVIII</a:t>
                      </a:r>
                      <a:r>
                        <a:rPr lang="fr-FR" sz="1800" b="1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</a:t>
                      </a:r>
                      <a:endParaRPr lang="fr-FR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36BBA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Montaigne, </a:t>
                      </a:r>
                      <a:r>
                        <a:rPr lang="fr-FR" sz="1600" i="1" dirty="0"/>
                        <a:t>Essais</a:t>
                      </a:r>
                      <a:r>
                        <a:rPr lang="fr-FR" sz="1600" dirty="0"/>
                        <a:t>, </a:t>
                      </a:r>
                      <a:br>
                        <a:rPr lang="fr-FR" sz="1600" dirty="0"/>
                      </a:br>
                      <a:r>
                        <a:rPr lang="fr-FR" sz="1400" dirty="0"/>
                        <a:t>« Des Cannibales » I-31</a:t>
                      </a:r>
                      <a:r>
                        <a:rPr lang="fr-FR" sz="1400" b="0" dirty="0"/>
                        <a:t>/</a:t>
                      </a:r>
                      <a:r>
                        <a:rPr lang="fr-FR" sz="1400" b="1" dirty="0"/>
                        <a:t>« Des Coches » III-6 </a:t>
                      </a:r>
                      <a:br>
                        <a:rPr lang="fr-FR" sz="1600" dirty="0"/>
                      </a:br>
                      <a:r>
                        <a:rPr lang="fr-FR" sz="1400" dirty="0"/>
                        <a:t>[translation en français moderne autorisée]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La Fontaine, </a:t>
                      </a:r>
                      <a:r>
                        <a:rPr lang="fr-FR" sz="1600" i="1" dirty="0"/>
                        <a:t>Fables</a:t>
                      </a:r>
                      <a:r>
                        <a:rPr lang="fr-FR" sz="1600" dirty="0"/>
                        <a:t> (livres VII à </a:t>
                      </a:r>
                      <a:r>
                        <a:rPr lang="fr-FR" sz="1600" b="1" dirty="0"/>
                        <a:t>XI</a:t>
                      </a:r>
                      <a:r>
                        <a:rPr lang="fr-FR" sz="1600" dirty="0"/>
                        <a:t>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Montesquieu, </a:t>
                      </a:r>
                      <a:r>
                        <a:rPr lang="fr-FR" sz="1600" b="1" i="1" dirty="0"/>
                        <a:t>Lettres persanes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« Notre monde vient d’en trouver un autre 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fr-FR" sz="16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Imagination et pensée au XVII</a:t>
                      </a:r>
                      <a:r>
                        <a:rPr lang="fr-FR" sz="1600" baseline="30000" dirty="0"/>
                        <a:t>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Le regard éloigné</a:t>
                      </a:r>
                      <a:endParaRPr lang="fr-FR" sz="1600" b="1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857476"/>
                  </a:ext>
                </a:extLst>
              </a:tr>
              <a:tr h="1289039"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Le roman et le récit </a:t>
                      </a:r>
                      <a:br>
                        <a:rPr lang="fr-FR" sz="18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du Moyen-Âge au XXI</a:t>
                      </a:r>
                      <a:r>
                        <a:rPr lang="fr-FR" sz="1800" b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164945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Madame </a:t>
                      </a:r>
                      <a:r>
                        <a:rPr lang="fr-FR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Lafayette, </a:t>
                      </a:r>
                      <a:r>
                        <a:rPr lang="fr-FR" sz="16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Princesse de Clèves</a:t>
                      </a:r>
                      <a:r>
                        <a:rPr lang="fr-FR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Stendhal, </a:t>
                      </a:r>
                      <a:r>
                        <a:rPr lang="fr-FR" sz="1600" b="1" i="1" dirty="0"/>
                        <a:t>Le Rouge et Noir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600" i="1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Yourcenar, </a:t>
                      </a:r>
                      <a:r>
                        <a:rPr lang="fr-FR" sz="1600" b="1" i="1" dirty="0"/>
                        <a:t>Mémoires d’Hadrien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Individu, morale et société.</a:t>
                      </a:r>
                      <a:endParaRPr lang="fr-FR" sz="16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Le personnage de roman, esthétiques et valeurs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Soi-même comme un autre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134162"/>
                  </a:ext>
                </a:extLst>
              </a:tr>
              <a:tr h="1289039"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Le théâtre </a:t>
                      </a:r>
                      <a:b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</a:br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du XVII</a:t>
                      </a:r>
                      <a:r>
                        <a:rPr lang="fr-FR" sz="1800" b="1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</a:t>
                      </a:r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au XXI</a:t>
                      </a:r>
                      <a:r>
                        <a:rPr lang="fr-FR" sz="1800" b="1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</a:t>
                      </a:r>
                      <a:endParaRPr lang="fr-FR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36BBA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Racine, </a:t>
                      </a:r>
                      <a:r>
                        <a:rPr lang="fr-FR" sz="1600" b="1" i="1" dirty="0"/>
                        <a:t>Phèdre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Beaumarchais,</a:t>
                      </a:r>
                      <a:r>
                        <a:rPr lang="fr-FR" sz="1600" i="1" dirty="0"/>
                        <a:t> Le Mariage de Figaro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Beckett, </a:t>
                      </a:r>
                      <a:r>
                        <a:rPr lang="fr-FR" sz="1600" i="1" dirty="0"/>
                        <a:t>Oh ! Les Beaux jours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Passion et tragédie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La comédie du valet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Un théâtre de la condition humaine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4409044"/>
                  </a:ext>
                </a:extLst>
              </a:tr>
            </a:tbl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id="{458344C4-A668-4839-9A70-BE1E4B9AF882}"/>
              </a:ext>
            </a:extLst>
          </p:cNvPr>
          <p:cNvSpPr txBox="1"/>
          <p:nvPr/>
        </p:nvSpPr>
        <p:spPr>
          <a:xfrm>
            <a:off x="-36512" y="6858000"/>
            <a:ext cx="9180513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D4643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* En gras les œuvres et parcours spécifiques aux sections générales.</a:t>
            </a:r>
          </a:p>
        </p:txBody>
      </p:sp>
    </p:spTree>
    <p:extLst>
      <p:ext uri="{BB962C8B-B14F-4D97-AF65-F5344CB8AC3E}">
        <p14:creationId xmlns:p14="http://schemas.microsoft.com/office/powerpoint/2010/main" val="2542260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843B680-E381-43C6-920D-8DEF38D8B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6512" y="-27385"/>
            <a:ext cx="9180512" cy="1251329"/>
          </a:xfrm>
          <a:solidFill>
            <a:srgbClr val="36BAB0"/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3600" b="1" dirty="0"/>
              <a:t>PREMIÈRES  Technologiques</a:t>
            </a:r>
          </a:p>
          <a:p>
            <a:pPr algn="ctr"/>
            <a:r>
              <a:rPr lang="fr-FR" sz="2200" b="1" dirty="0"/>
              <a:t>Programme national de 3 œuvres au choix  &amp;  un parcours associé</a:t>
            </a:r>
            <a:br>
              <a:rPr lang="fr-FR" sz="2200" b="1" dirty="0"/>
            </a:br>
            <a:r>
              <a:rPr lang="fr-FR" sz="2200" b="1" dirty="0"/>
              <a:t>Par objet d’étude </a:t>
            </a:r>
          </a:p>
        </p:txBody>
      </p:sp>
      <p:graphicFrame>
        <p:nvGraphicFramePr>
          <p:cNvPr id="14" name="Espace réservé du contenu 13">
            <a:extLst>
              <a:ext uri="{FF2B5EF4-FFF2-40B4-BE49-F238E27FC236}">
                <a16:creationId xmlns:a16="http://schemas.microsoft.com/office/drawing/2014/main" id="{8AB1E4DA-3C98-4AA7-B54F-7166DB4C89F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6128772"/>
              </p:ext>
            </p:extLst>
          </p:nvPr>
        </p:nvGraphicFramePr>
        <p:xfrm>
          <a:off x="-36512" y="1223945"/>
          <a:ext cx="9180513" cy="563405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638592976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630024824"/>
                    </a:ext>
                  </a:extLst>
                </a:gridCol>
                <a:gridCol w="3347865">
                  <a:extLst>
                    <a:ext uri="{9D8B030D-6E8A-4147-A177-3AD203B41FA5}">
                      <a16:colId xmlns:a16="http://schemas.microsoft.com/office/drawing/2014/main" val="769388464"/>
                    </a:ext>
                  </a:extLst>
                </a:gridCol>
              </a:tblGrid>
              <a:tr h="462618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Objet d’étude</a:t>
                      </a:r>
                    </a:p>
                  </a:txBody>
                  <a:tcPr>
                    <a:solidFill>
                      <a:srgbClr val="16494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Œuvres</a:t>
                      </a:r>
                    </a:p>
                  </a:txBody>
                  <a:tcPr>
                    <a:solidFill>
                      <a:srgbClr val="16494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Parcours</a:t>
                      </a:r>
                    </a:p>
                  </a:txBody>
                  <a:tcPr>
                    <a:solidFill>
                      <a:srgbClr val="1649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761027"/>
                  </a:ext>
                </a:extLst>
              </a:tr>
              <a:tr h="1086682"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La poésie </a:t>
                      </a:r>
                      <a:br>
                        <a:rPr lang="fr-FR" sz="18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du XIX</a:t>
                      </a:r>
                      <a:r>
                        <a:rPr lang="fr-FR" sz="1800" b="1" baseline="30000" dirty="0">
                          <a:solidFill>
                            <a:schemeClr val="bg1"/>
                          </a:solidFill>
                        </a:rPr>
                        <a:t>ème</a:t>
                      </a:r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 au XXI</a:t>
                      </a:r>
                      <a:r>
                        <a:rPr lang="fr-FR" sz="1800" b="1" baseline="30000" dirty="0">
                          <a:solidFill>
                            <a:schemeClr val="bg1"/>
                          </a:solidFill>
                        </a:rPr>
                        <a:t>ème</a:t>
                      </a:r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164945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Hugo, </a:t>
                      </a:r>
                      <a:r>
                        <a:rPr lang="fr-FR" sz="1600" i="1" dirty="0"/>
                        <a:t>Les Contemplations</a:t>
                      </a:r>
                      <a:r>
                        <a:rPr lang="fr-FR" sz="1600" dirty="0"/>
                        <a:t>, livres I à IV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Baudelaire, </a:t>
                      </a:r>
                      <a:r>
                        <a:rPr lang="fr-FR" sz="1600" i="1" dirty="0"/>
                        <a:t>Les Fleurs du Mal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Apollinaire, </a:t>
                      </a:r>
                      <a:r>
                        <a:rPr lang="fr-FR" sz="1600" i="1" dirty="0"/>
                        <a:t>Alcools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« les Mémoires d’une âme 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Alchimie poétique : la boue et l’or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Modernité poétique ?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458765"/>
                  </a:ext>
                </a:extLst>
              </a:tr>
              <a:tr h="1506677"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La littérature d’idées </a:t>
                      </a:r>
                      <a:b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</a:br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du XVI</a:t>
                      </a:r>
                      <a:r>
                        <a:rPr lang="fr-FR" sz="1800" b="1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 </a:t>
                      </a:r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au XVIII</a:t>
                      </a:r>
                      <a:r>
                        <a:rPr lang="fr-FR" sz="1800" b="1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</a:t>
                      </a:r>
                      <a:endParaRPr lang="fr-FR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36BAB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Montaigne, </a:t>
                      </a:r>
                      <a:r>
                        <a:rPr lang="fr-FR" sz="1600" i="1" dirty="0"/>
                        <a:t>Essais</a:t>
                      </a:r>
                      <a:r>
                        <a:rPr lang="fr-FR" sz="1600" dirty="0"/>
                        <a:t>, </a:t>
                      </a:r>
                      <a:br>
                        <a:rPr lang="fr-FR" sz="1600" dirty="0"/>
                      </a:br>
                      <a:r>
                        <a:rPr lang="fr-FR" sz="1400" dirty="0"/>
                        <a:t>« Des Cannibales » I-31</a:t>
                      </a:r>
                      <a:br>
                        <a:rPr lang="fr-FR" sz="1600" dirty="0"/>
                      </a:br>
                      <a:r>
                        <a:rPr lang="fr-FR" sz="1400" dirty="0"/>
                        <a:t>[translation en français moderne autorisée]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La Fontaine, </a:t>
                      </a:r>
                      <a:r>
                        <a:rPr lang="fr-FR" sz="1600" i="1" dirty="0"/>
                        <a:t>Fables</a:t>
                      </a:r>
                      <a:r>
                        <a:rPr lang="fr-FR" sz="1600" dirty="0"/>
                        <a:t> (livres VII à </a:t>
                      </a:r>
                      <a:r>
                        <a:rPr lang="fr-FR" sz="1600" b="1" dirty="0"/>
                        <a:t>IX</a:t>
                      </a:r>
                      <a:r>
                        <a:rPr lang="fr-FR" sz="1600" dirty="0"/>
                        <a:t>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Voltaire, </a:t>
                      </a:r>
                      <a:r>
                        <a:rPr lang="fr-FR" sz="1600" b="1" i="1" dirty="0"/>
                        <a:t>L’Ingénu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« Notre monde vient d’en trouver un autre 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fr-FR" sz="16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Imagination et pensée au XVII</a:t>
                      </a:r>
                      <a:r>
                        <a:rPr lang="fr-FR" sz="1600" baseline="30000" dirty="0"/>
                        <a:t>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Voltaire, esprit des Lumières</a:t>
                      </a:r>
                      <a:endParaRPr lang="fr-FR" sz="1600" b="1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857476"/>
                  </a:ext>
                </a:extLst>
              </a:tr>
              <a:tr h="1289039"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Le roman et le récit </a:t>
                      </a:r>
                      <a:br>
                        <a:rPr lang="fr-FR" sz="18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du Moyen-Âge au XXI</a:t>
                      </a:r>
                      <a:r>
                        <a:rPr lang="fr-FR" sz="1800" b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164945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Madame de Lafayette, </a:t>
                      </a:r>
                      <a:r>
                        <a:rPr lang="fr-FR" sz="16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Princesse de Clèves</a:t>
                      </a:r>
                      <a:r>
                        <a:rPr lang="fr-FR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Verne, </a:t>
                      </a:r>
                      <a:r>
                        <a:rPr lang="fr-FR" sz="1600" b="1" i="1" dirty="0"/>
                        <a:t>Voyage au centre de la Terre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Sarraute, </a:t>
                      </a:r>
                      <a:r>
                        <a:rPr lang="fr-FR" sz="1600" b="1" i="1" dirty="0"/>
                        <a:t>Enfance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Individu, morale et société.</a:t>
                      </a:r>
                      <a:endParaRPr lang="fr-FR" sz="1600" dirty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6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Science et fiction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Récit et connaissance de soi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134162"/>
                  </a:ext>
                </a:extLst>
              </a:tr>
              <a:tr h="1289039"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Le théâtre </a:t>
                      </a:r>
                      <a:b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</a:br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du XVII</a:t>
                      </a:r>
                      <a:r>
                        <a:rPr lang="fr-FR" sz="1800" b="1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</a:t>
                      </a:r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au XXI</a:t>
                      </a:r>
                      <a:r>
                        <a:rPr lang="fr-FR" sz="1800" b="1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</a:t>
                      </a:r>
                      <a:endParaRPr lang="fr-FR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36BBA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Molière, </a:t>
                      </a:r>
                      <a:r>
                        <a:rPr lang="fr-FR" sz="1600" b="1" i="1" dirty="0"/>
                        <a:t>L’École des femmes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Beaumarchais,</a:t>
                      </a:r>
                      <a:r>
                        <a:rPr lang="fr-FR" sz="1600" i="1" dirty="0"/>
                        <a:t> Le Mariage de Figaro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Beckett, </a:t>
                      </a:r>
                      <a:r>
                        <a:rPr lang="fr-FR" sz="1600" i="1" dirty="0"/>
                        <a:t>Oh ! Les Beaux jour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Comédie et satire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La comédie du valet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Un théâtre de la condition humaine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4409044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CB2D0147-975A-41C5-B340-AAA8D80C5AE1}"/>
              </a:ext>
            </a:extLst>
          </p:cNvPr>
          <p:cNvSpPr txBox="1"/>
          <p:nvPr/>
        </p:nvSpPr>
        <p:spPr>
          <a:xfrm>
            <a:off x="-36512" y="6858000"/>
            <a:ext cx="9180513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164945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* En gras les œuvres et parcours spécifiques aux sections technologiques.</a:t>
            </a:r>
          </a:p>
        </p:txBody>
      </p:sp>
    </p:spTree>
    <p:extLst>
      <p:ext uri="{BB962C8B-B14F-4D97-AF65-F5344CB8AC3E}">
        <p14:creationId xmlns:p14="http://schemas.microsoft.com/office/powerpoint/2010/main" val="94109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3465513" cy="2204864"/>
          </a:xfrm>
          <a:solidFill>
            <a:srgbClr val="0D4643"/>
          </a:solidFill>
        </p:spPr>
        <p:txBody>
          <a:bodyPr>
            <a:noAutofit/>
          </a:bodyPr>
          <a:lstStyle/>
          <a:p>
            <a:br>
              <a:rPr lang="fr-FR" sz="3600" dirty="0">
                <a:solidFill>
                  <a:srgbClr val="FF0000"/>
                </a:solidFill>
              </a:rPr>
            </a:b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b="1" dirty="0">
                <a:solidFill>
                  <a:schemeClr val="bg1"/>
                </a:solidFill>
              </a:rPr>
              <a:t>LETTRES </a:t>
            </a:r>
            <a:r>
              <a:rPr lang="fr-FR" sz="3600" dirty="0">
                <a:solidFill>
                  <a:srgbClr val="FF0000"/>
                </a:solidFill>
              </a:rPr>
              <a:t>		  			</a:t>
            </a:r>
            <a:br>
              <a:rPr lang="fr-FR" sz="1400" dirty="0">
                <a:solidFill>
                  <a:schemeClr val="bg1"/>
                </a:solidFill>
              </a:rPr>
            </a:br>
            <a:br>
              <a:rPr lang="fr-FR" sz="1400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Programmes des classes de Seconde et Première                         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1800" dirty="0">
                <a:solidFill>
                  <a:schemeClr val="bg1"/>
                </a:solidFill>
              </a:rPr>
              <a:t>B.O. spécial n°1 du 22 janvier 2019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0"/>
            <a:ext cx="5568950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b="1" dirty="0"/>
              <a:t> </a:t>
            </a:r>
            <a:r>
              <a:rPr lang="fr-FR" sz="2200" b="1" dirty="0"/>
              <a:t>Une pratique affirmée de la lecture      d’œuvres intégrales</a:t>
            </a:r>
            <a:br>
              <a:rPr lang="fr-FR" sz="2200" b="1" dirty="0"/>
            </a:br>
            <a:endParaRPr lang="fr-FR" sz="22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200" b="1" dirty="0"/>
              <a:t> La construction d’une culture littéraire</a:t>
            </a:r>
            <a:r>
              <a:rPr lang="fr-FR" sz="2400" b="1" dirty="0"/>
              <a:t>  </a:t>
            </a:r>
            <a:endParaRPr lang="fr-FR" sz="2000" dirty="0"/>
          </a:p>
          <a:p>
            <a:pPr lvl="1"/>
            <a:r>
              <a:rPr lang="fr-FR" sz="1700" dirty="0"/>
              <a:t> </a:t>
            </a:r>
            <a:r>
              <a:rPr lang="fr-FR" sz="1900" dirty="0"/>
              <a:t>Parcours, prolongements, groupements</a:t>
            </a:r>
          </a:p>
          <a:p>
            <a:pPr lvl="1"/>
            <a:r>
              <a:rPr lang="fr-FR" sz="1900" b="1" dirty="0"/>
              <a:t> P</a:t>
            </a:r>
            <a:r>
              <a:rPr lang="fr-FR" sz="1900" dirty="0"/>
              <a:t>anorama d’histoire littéraire</a:t>
            </a:r>
            <a:br>
              <a:rPr lang="fr-FR" sz="1700" dirty="0"/>
            </a:br>
            <a:endParaRPr lang="fr-FR" sz="17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/>
              <a:t> </a:t>
            </a:r>
            <a:r>
              <a:rPr lang="fr-FR" sz="2200" b="1" dirty="0"/>
              <a:t>Un souci d’appropriation personnelle </a:t>
            </a:r>
          </a:p>
          <a:p>
            <a:pPr lvl="1"/>
            <a:r>
              <a:rPr lang="fr-FR" sz="1900" dirty="0"/>
              <a:t>Rencontre avec les œuvres</a:t>
            </a:r>
          </a:p>
          <a:p>
            <a:pPr lvl="1"/>
            <a:r>
              <a:rPr lang="fr-FR" sz="1900" dirty="0"/>
              <a:t>Variété et fréquence des activités écrites et orales </a:t>
            </a:r>
          </a:p>
          <a:p>
            <a:pPr lvl="1"/>
            <a:r>
              <a:rPr lang="fr-FR" sz="1900" dirty="0"/>
              <a:t> Développement de la réflexion personnelle, de l’argumentation</a:t>
            </a:r>
            <a:br>
              <a:rPr lang="fr-FR" sz="2000" dirty="0"/>
            </a:br>
            <a:endParaRPr lang="fr-F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/>
              <a:t> </a:t>
            </a:r>
            <a:r>
              <a:rPr lang="fr-FR" sz="2200" b="1" dirty="0"/>
              <a:t>Une attention forte portée à l’étude et à la maîtrise de la langue</a:t>
            </a:r>
          </a:p>
          <a:p>
            <a:pPr lvl="1"/>
            <a:r>
              <a:rPr lang="fr-FR" sz="1900" dirty="0"/>
              <a:t>Pour améliorer la compréhension, l’expression écrite et orale</a:t>
            </a:r>
          </a:p>
          <a:p>
            <a:pPr lvl="1"/>
            <a:r>
              <a:rPr lang="fr-FR" sz="1900" dirty="0"/>
              <a:t>Pour être capable de comprendre et d’analyser le fonctionnement de la langue</a:t>
            </a:r>
          </a:p>
          <a:p>
            <a:pPr marL="0" indent="0">
              <a:buNone/>
            </a:pPr>
            <a:endParaRPr lang="fr-FR" sz="2000" b="1" dirty="0"/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2276872"/>
            <a:ext cx="3465513" cy="4581128"/>
          </a:xfrm>
        </p:spPr>
        <p:txBody>
          <a:bodyPr vert="horz">
            <a:normAutofit fontScale="55000" lnSpcReduction="20000"/>
          </a:bodyPr>
          <a:lstStyle/>
          <a:p>
            <a:endParaRPr lang="fr-FR" sz="5400" b="1" dirty="0">
              <a:solidFill>
                <a:schemeClr val="tx2"/>
              </a:solidFill>
            </a:endParaRPr>
          </a:p>
          <a:p>
            <a:r>
              <a:rPr lang="fr-FR" sz="8400" b="1" dirty="0">
                <a:solidFill>
                  <a:srgbClr val="164945"/>
                </a:solidFill>
              </a:rPr>
              <a:t>DES </a:t>
            </a:r>
          </a:p>
          <a:p>
            <a:r>
              <a:rPr lang="fr-FR" sz="8400" b="1" dirty="0">
                <a:solidFill>
                  <a:srgbClr val="164945"/>
                </a:solidFill>
              </a:rPr>
              <a:t>LIGNES </a:t>
            </a:r>
          </a:p>
          <a:p>
            <a:r>
              <a:rPr lang="fr-FR" sz="8400" b="1" dirty="0">
                <a:solidFill>
                  <a:srgbClr val="164945"/>
                </a:solidFill>
              </a:rPr>
              <a:t>DE </a:t>
            </a:r>
          </a:p>
          <a:p>
            <a:r>
              <a:rPr lang="fr-FR" sz="8400" b="1" dirty="0">
                <a:solidFill>
                  <a:srgbClr val="164945"/>
                </a:solidFill>
              </a:rPr>
              <a:t>FORCE</a:t>
            </a:r>
          </a:p>
          <a:p>
            <a:endParaRPr lang="fr-FR" sz="6400" b="1" dirty="0">
              <a:solidFill>
                <a:srgbClr val="164945"/>
              </a:solidFill>
            </a:endParaRPr>
          </a:p>
          <a:p>
            <a:r>
              <a:rPr lang="fr-FR" sz="5100" b="1" dirty="0">
                <a:solidFill>
                  <a:srgbClr val="164945"/>
                </a:solidFill>
              </a:rPr>
              <a:t>POUR LE TRAVAIL</a:t>
            </a:r>
          </a:p>
          <a:p>
            <a:r>
              <a:rPr lang="fr-FR" sz="5100" b="1" dirty="0">
                <a:solidFill>
                  <a:srgbClr val="164945"/>
                </a:solidFill>
              </a:rPr>
              <a:t>PERSONNEL DE L’ELEVE</a:t>
            </a:r>
          </a:p>
        </p:txBody>
      </p:sp>
    </p:spTree>
    <p:extLst>
      <p:ext uri="{BB962C8B-B14F-4D97-AF65-F5344CB8AC3E}">
        <p14:creationId xmlns:p14="http://schemas.microsoft.com/office/powerpoint/2010/main" val="1668577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3465513" cy="1772816"/>
          </a:xfrm>
          <a:solidFill>
            <a:srgbClr val="164945"/>
          </a:solidFill>
          <a:ln>
            <a:solidFill>
              <a:srgbClr val="0D4643"/>
            </a:solidFill>
          </a:ln>
        </p:spPr>
        <p:txBody>
          <a:bodyPr>
            <a:normAutofit fontScale="90000"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PRATIQUES DE L’</a:t>
            </a:r>
            <a:r>
              <a:rPr lang="fr-FR" sz="2800" b="1" dirty="0"/>
              <a:t> </a:t>
            </a:r>
            <a:r>
              <a:rPr lang="fr-FR" sz="2800" b="1" dirty="0">
                <a:solidFill>
                  <a:schemeClr val="bg1"/>
                </a:solidFill>
              </a:rPr>
              <a:t>ÉCRIT </a:t>
            </a:r>
            <a:br>
              <a:rPr lang="fr-FR" sz="2800" b="1" dirty="0">
                <a:solidFill>
                  <a:schemeClr val="bg1"/>
                </a:solidFill>
              </a:rPr>
            </a:br>
            <a:r>
              <a:rPr lang="fr-FR" sz="2800" b="1" dirty="0">
                <a:solidFill>
                  <a:schemeClr val="bg1"/>
                </a:solidFill>
              </a:rPr>
              <a:t>ET DE  L’ORAL</a:t>
            </a:r>
            <a:br>
              <a:rPr lang="fr-FR" sz="2800" dirty="0">
                <a:solidFill>
                  <a:schemeClr val="bg1"/>
                </a:solidFill>
              </a:rPr>
            </a:br>
            <a:r>
              <a:rPr lang="fr-FR" sz="1800" dirty="0">
                <a:solidFill>
                  <a:schemeClr val="bg1"/>
                </a:solidFill>
              </a:rPr>
              <a:t>Expression, analyse, interprétation Réflexion autonome</a:t>
            </a:r>
            <a:br>
              <a:rPr lang="fr-FR" sz="1800" dirty="0">
                <a:solidFill>
                  <a:schemeClr val="bg1"/>
                </a:solidFill>
              </a:rPr>
            </a:br>
            <a:r>
              <a:rPr lang="fr-FR" sz="1800" dirty="0">
                <a:solidFill>
                  <a:schemeClr val="bg1"/>
                </a:solidFill>
              </a:rPr>
              <a:t>Appropriation des connaissances</a:t>
            </a:r>
            <a:br>
              <a:rPr lang="fr-FR" sz="2800" dirty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491880" y="0"/>
            <a:ext cx="5652120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/>
              <a:t>ÉCRIT</a:t>
            </a:r>
            <a:br>
              <a:rPr lang="fr-FR" b="1" dirty="0"/>
            </a:br>
            <a:endParaRPr lang="fr-FR" b="1" dirty="0"/>
          </a:p>
          <a:p>
            <a:r>
              <a:rPr lang="fr-FR" sz="2100" b="1" dirty="0"/>
              <a:t>Traces personnelles des activités</a:t>
            </a:r>
          </a:p>
          <a:p>
            <a:pPr marL="0" indent="0">
              <a:buNone/>
            </a:pPr>
            <a:r>
              <a:rPr lang="fr-FR" sz="2100" dirty="0"/>
              <a:t>(carnet de lecture, écrits de travail)</a:t>
            </a:r>
          </a:p>
          <a:p>
            <a:r>
              <a:rPr lang="fr-FR" sz="2100" b="1" dirty="0"/>
              <a:t>Ecrits d’appropriation</a:t>
            </a:r>
          </a:p>
          <a:p>
            <a:pPr marL="0" indent="0">
              <a:buNone/>
            </a:pPr>
            <a:r>
              <a:rPr lang="fr-FR" sz="2100" dirty="0"/>
              <a:t>(en fonction des œuvres étudiées)</a:t>
            </a:r>
          </a:p>
          <a:p>
            <a:r>
              <a:rPr lang="fr-FR" sz="2100" b="1" dirty="0"/>
              <a:t>Dissertation sur programme</a:t>
            </a:r>
          </a:p>
          <a:p>
            <a:r>
              <a:rPr lang="fr-FR" sz="2100" b="1" dirty="0"/>
              <a:t>Commentaire</a:t>
            </a:r>
          </a:p>
          <a:p>
            <a:r>
              <a:rPr lang="fr-FR" sz="2100" b="1" dirty="0"/>
              <a:t>Contraction de textes</a:t>
            </a:r>
          </a:p>
          <a:p>
            <a:r>
              <a:rPr lang="fr-FR" sz="2100" b="1" dirty="0"/>
              <a:t>Essai</a:t>
            </a:r>
          </a:p>
          <a:p>
            <a:pPr marL="0" indent="0">
              <a:buNone/>
            </a:pPr>
            <a:r>
              <a:rPr lang="fr-FR" sz="1900" b="1" dirty="0"/>
              <a:t>__________________________________________</a:t>
            </a:r>
          </a:p>
          <a:p>
            <a:pPr marL="0" indent="0">
              <a:buNone/>
            </a:pPr>
            <a:r>
              <a:rPr lang="fr-FR" sz="2400" b="1" dirty="0"/>
              <a:t>ORAL </a:t>
            </a:r>
            <a:r>
              <a:rPr lang="fr-FR" sz="2400" dirty="0"/>
              <a:t>(en continu et en interaction)</a:t>
            </a:r>
            <a:br>
              <a:rPr lang="fr-FR" sz="2400" dirty="0"/>
            </a:br>
            <a:endParaRPr lang="fr-FR" sz="2400" dirty="0"/>
          </a:p>
          <a:p>
            <a:r>
              <a:rPr lang="fr-FR" sz="2000" b="1" dirty="0"/>
              <a:t>Lecture expressive, mémorisation</a:t>
            </a:r>
          </a:p>
          <a:p>
            <a:r>
              <a:rPr lang="fr-FR" sz="2000" b="1" dirty="0"/>
              <a:t>Présentations, Exposés</a:t>
            </a:r>
          </a:p>
          <a:p>
            <a:r>
              <a:rPr lang="fr-FR" sz="2000" b="1" dirty="0"/>
              <a:t>Débats</a:t>
            </a:r>
          </a:p>
          <a:p>
            <a:r>
              <a:rPr lang="fr-FR" sz="2000" b="1" dirty="0"/>
              <a:t>Discours</a:t>
            </a:r>
          </a:p>
          <a:p>
            <a:r>
              <a:rPr lang="fr-FR" sz="2000" b="1" dirty="0"/>
              <a:t>Explication de textes</a:t>
            </a:r>
          </a:p>
          <a:p>
            <a:r>
              <a:rPr lang="fr-FR" sz="2000" b="1" dirty="0"/>
              <a:t>Explicitation de démarches</a:t>
            </a:r>
          </a:p>
          <a:p>
            <a:pPr marL="0" indent="0">
              <a:buNone/>
            </a:pPr>
            <a:r>
              <a:rPr lang="fr-FR" sz="2000" b="1" dirty="0"/>
              <a:t>…………..</a:t>
            </a:r>
          </a:p>
          <a:p>
            <a:endParaRPr lang="fr-FR" sz="2400" b="1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0" y="1772816"/>
            <a:ext cx="3491880" cy="5085184"/>
          </a:xfrm>
        </p:spPr>
        <p:txBody>
          <a:bodyPr>
            <a:normAutofit/>
          </a:bodyPr>
          <a:lstStyle/>
          <a:p>
            <a:endParaRPr lang="fr-FR" dirty="0">
              <a:solidFill>
                <a:schemeClr val="tx2"/>
              </a:solidFill>
            </a:endParaRPr>
          </a:p>
          <a:p>
            <a:r>
              <a:rPr lang="fr-FR" sz="3200" b="1" dirty="0">
                <a:solidFill>
                  <a:schemeClr val="tx2"/>
                </a:solidFill>
              </a:rPr>
              <a:t>LANGUE</a:t>
            </a:r>
          </a:p>
          <a:p>
            <a:endParaRPr lang="fr-FR" sz="3200" b="1" dirty="0"/>
          </a:p>
          <a:p>
            <a:r>
              <a:rPr lang="fr-FR" sz="3200" b="1" dirty="0">
                <a:solidFill>
                  <a:schemeClr val="accent2">
                    <a:lumMod val="50000"/>
                  </a:schemeClr>
                </a:solidFill>
              </a:rPr>
              <a:t>LECTURES</a:t>
            </a:r>
          </a:p>
          <a:p>
            <a:endParaRPr lang="fr-FR" sz="3200" b="1" dirty="0"/>
          </a:p>
          <a:p>
            <a:r>
              <a:rPr lang="fr-FR" sz="2000" b="1" dirty="0"/>
              <a:t>En classe entière et en AP</a:t>
            </a:r>
          </a:p>
          <a:p>
            <a:endParaRPr lang="fr-FR" sz="3200" b="1" dirty="0"/>
          </a:p>
          <a:p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NUMERIQUE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1907704" y="2008264"/>
            <a:ext cx="1467612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Flèche droite 7"/>
          <p:cNvSpPr/>
          <p:nvPr/>
        </p:nvSpPr>
        <p:spPr>
          <a:xfrm>
            <a:off x="1907704" y="3140968"/>
            <a:ext cx="1467612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2395426" y="5104608"/>
            <a:ext cx="979890" cy="484632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8692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1" y="77153"/>
            <a:ext cx="8784975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0D4643"/>
                </a:solidFill>
              </a:rPr>
              <a:t>La construction du carnet personnel </a:t>
            </a:r>
            <a:br>
              <a:rPr lang="fr-FR" sz="3200" b="1" dirty="0">
                <a:solidFill>
                  <a:srgbClr val="0D4643"/>
                </a:solidFill>
              </a:rPr>
            </a:br>
            <a:r>
              <a:rPr lang="fr-FR" sz="3200" b="1" dirty="0">
                <a:solidFill>
                  <a:srgbClr val="0D4643"/>
                </a:solidFill>
              </a:rPr>
              <a:t>de lectures et de formation culturelle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856981"/>
              </p:ext>
            </p:extLst>
          </p:nvPr>
        </p:nvGraphicFramePr>
        <p:xfrm>
          <a:off x="179512" y="1402716"/>
          <a:ext cx="8784975" cy="4990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28727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BAB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116751"/>
            <a:ext cx="7772400" cy="1007993"/>
          </a:xfrm>
        </p:spPr>
        <p:txBody>
          <a:bodyPr>
            <a:normAutofit/>
          </a:bodyPr>
          <a:lstStyle/>
          <a:p>
            <a:r>
              <a:rPr lang="fr-FR" sz="3200" b="1" dirty="0"/>
              <a:t>Cinq  préoccupations </a:t>
            </a:r>
            <a:br>
              <a:rPr lang="fr-FR" sz="3200" b="1" dirty="0"/>
            </a:br>
            <a:r>
              <a:rPr lang="fr-FR" sz="3200" b="1" dirty="0"/>
              <a:t>dans les nouveaux programmes de français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7" y="2010193"/>
            <a:ext cx="7544911" cy="4731055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fr-FR" sz="4000" b="1" dirty="0">
                <a:solidFill>
                  <a:schemeClr val="tx1"/>
                </a:solidFill>
              </a:rPr>
              <a:t>Faire lire des œuvres aux élèves</a:t>
            </a:r>
          </a:p>
          <a:p>
            <a:pPr algn="l"/>
            <a:endParaRPr lang="fr-FR" sz="4000" b="1" dirty="0">
              <a:solidFill>
                <a:schemeClr val="tx1"/>
              </a:solidFill>
            </a:endParaRPr>
          </a:p>
          <a:p>
            <a:pPr algn="l"/>
            <a:br>
              <a:rPr lang="fr-FR" sz="4000" b="1" dirty="0">
                <a:solidFill>
                  <a:schemeClr val="tx1"/>
                </a:solidFill>
              </a:rPr>
            </a:br>
            <a:r>
              <a:rPr lang="fr-FR" sz="4000" b="1" dirty="0">
                <a:solidFill>
                  <a:schemeClr val="tx1"/>
                </a:solidFill>
              </a:rPr>
              <a:t>Redonner une place fondamentale à l’étude de la langue</a:t>
            </a:r>
          </a:p>
          <a:p>
            <a:pPr algn="l"/>
            <a:endParaRPr lang="fr-FR" sz="4000" b="1" dirty="0">
              <a:solidFill>
                <a:schemeClr val="tx1"/>
              </a:solidFill>
            </a:endParaRPr>
          </a:p>
          <a:p>
            <a:pPr algn="l"/>
            <a:br>
              <a:rPr lang="fr-FR" sz="4000" b="1" dirty="0">
                <a:solidFill>
                  <a:schemeClr val="tx1"/>
                </a:solidFill>
              </a:rPr>
            </a:br>
            <a:r>
              <a:rPr lang="fr-FR" sz="4000" b="1" dirty="0">
                <a:solidFill>
                  <a:schemeClr val="tx1"/>
                </a:solidFill>
              </a:rPr>
              <a:t>Renforcer la maîtrise de la langue à l’écrit comme à l’oral</a:t>
            </a:r>
          </a:p>
          <a:p>
            <a:pPr algn="l"/>
            <a:br>
              <a:rPr lang="fr-FR" sz="4000" b="1" dirty="0">
                <a:solidFill>
                  <a:schemeClr val="tx1"/>
                </a:solidFill>
              </a:rPr>
            </a:br>
            <a:br>
              <a:rPr lang="fr-FR" sz="4000" b="1" dirty="0">
                <a:solidFill>
                  <a:schemeClr val="tx1"/>
                </a:solidFill>
              </a:rPr>
            </a:br>
            <a:r>
              <a:rPr lang="fr-FR" sz="4000" b="1" dirty="0">
                <a:solidFill>
                  <a:schemeClr val="tx1"/>
                </a:solidFill>
              </a:rPr>
              <a:t>Faire écrire sous toutes les formes</a:t>
            </a:r>
          </a:p>
          <a:p>
            <a:pPr algn="l"/>
            <a:endParaRPr lang="fr-FR" sz="4000" b="1" dirty="0">
              <a:solidFill>
                <a:schemeClr val="tx1"/>
              </a:solidFill>
            </a:endParaRPr>
          </a:p>
          <a:p>
            <a:pPr algn="l"/>
            <a:br>
              <a:rPr lang="fr-FR" sz="4000" b="1" dirty="0">
                <a:solidFill>
                  <a:schemeClr val="tx1"/>
                </a:solidFill>
              </a:rPr>
            </a:br>
            <a:r>
              <a:rPr lang="fr-FR" sz="4000" b="1" dirty="0">
                <a:solidFill>
                  <a:schemeClr val="tx1"/>
                </a:solidFill>
              </a:rPr>
              <a:t>Structurer la culture littéraire autour de repères génériques et historiques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B25E8BC-C67C-4D57-BB86-0D09ED36DE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9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81" y="2010194"/>
            <a:ext cx="308107" cy="360000"/>
          </a:xfrm>
          <a:prstGeom prst="rect">
            <a:avLst/>
          </a:prstGeom>
          <a:solidFill>
            <a:srgbClr val="36BAB0"/>
          </a:solidFill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9327106-EA6D-405E-BEBE-A405B355AE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81" y="3861088"/>
            <a:ext cx="308107" cy="360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B63BE29-D224-49E0-B60D-BBA38A3F29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81" y="4653176"/>
            <a:ext cx="308107" cy="36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7D65954-8D61-4BE0-8E76-487F322BC2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81" y="5589280"/>
            <a:ext cx="308107" cy="3600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45DE039-44E7-426F-BD7C-E5346E95FC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5" y="116632"/>
            <a:ext cx="720000" cy="720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F82069EA-67B4-411C-B48C-3B3F1F9D30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9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81" y="2946978"/>
            <a:ext cx="308107" cy="360000"/>
          </a:xfrm>
          <a:prstGeom prst="rect">
            <a:avLst/>
          </a:prstGeom>
          <a:solidFill>
            <a:srgbClr val="36BAB0"/>
          </a:solidFill>
        </p:spPr>
      </p:pic>
    </p:spTree>
    <p:extLst>
      <p:ext uri="{BB962C8B-B14F-4D97-AF65-F5344CB8AC3E}">
        <p14:creationId xmlns:p14="http://schemas.microsoft.com/office/powerpoint/2010/main" val="211435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2372" y="188640"/>
            <a:ext cx="8219256" cy="1080120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/>
              <a:t>Les trois modalités de lecture </a:t>
            </a:r>
            <a:br>
              <a:rPr lang="fr-FR" sz="2800" dirty="0">
                <a:solidFill>
                  <a:schemeClr val="accent1"/>
                </a:solidFill>
              </a:rPr>
            </a:br>
            <a:r>
              <a:rPr lang="fr-FR" sz="2400" dirty="0">
                <a:solidFill>
                  <a:srgbClr val="36BBAF"/>
                </a:solidFill>
              </a:rPr>
              <a:t>Pour faire varier les approches du professeur et/ou de l’élève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5236" y="1739949"/>
            <a:ext cx="8457244" cy="4785395"/>
          </a:xfrm>
        </p:spPr>
        <p:txBody>
          <a:bodyPr>
            <a:normAutofit fontScale="62500" lnSpcReduction="20000"/>
          </a:bodyPr>
          <a:lstStyle/>
          <a:p>
            <a:pPr marL="457200" lvl="1" indent="0">
              <a:buNone/>
            </a:pPr>
            <a:r>
              <a:rPr lang="fr-FR" sz="3200" b="1" dirty="0"/>
              <a:t>Lecture précise – savante</a:t>
            </a:r>
            <a:r>
              <a:rPr lang="fr-FR" sz="3200" dirty="0"/>
              <a:t> </a:t>
            </a:r>
            <a:r>
              <a:rPr lang="fr-FR" sz="2100" dirty="0"/>
              <a:t>[sous la conduite du professeur]</a:t>
            </a:r>
            <a:br>
              <a:rPr lang="fr-FR" sz="2100" dirty="0"/>
            </a:br>
            <a:endParaRPr lang="fr-FR" sz="2100" dirty="0"/>
          </a:p>
          <a:p>
            <a:pPr lvl="2"/>
            <a:r>
              <a:rPr lang="fr-FR" sz="2600" b="1" dirty="0"/>
              <a:t>Œuvres intégrales</a:t>
            </a:r>
            <a:r>
              <a:rPr lang="fr-FR" sz="2600" dirty="0"/>
              <a:t> [OI] : </a:t>
            </a:r>
            <a:br>
              <a:rPr lang="fr-FR" sz="2600" dirty="0"/>
            </a:br>
            <a:r>
              <a:rPr lang="fr-FR" sz="2600" i="1" dirty="0"/>
              <a:t>étude précise en classe</a:t>
            </a:r>
          </a:p>
          <a:p>
            <a:pPr lvl="2"/>
            <a:r>
              <a:rPr lang="fr-FR" sz="2600" b="1" dirty="0"/>
              <a:t>Parcours / Parcours associé </a:t>
            </a:r>
            <a:r>
              <a:rPr lang="fr-FR" sz="2600" dirty="0"/>
              <a:t>en 1</a:t>
            </a:r>
            <a:r>
              <a:rPr lang="fr-FR" sz="2600" baseline="30000" dirty="0"/>
              <a:t>ère</a:t>
            </a:r>
            <a:r>
              <a:rPr lang="fr-FR" sz="2600" dirty="0"/>
              <a:t> : </a:t>
            </a:r>
            <a:br>
              <a:rPr lang="fr-FR" sz="2600" dirty="0"/>
            </a:br>
            <a:r>
              <a:rPr lang="fr-FR" sz="2600" i="1" dirty="0"/>
              <a:t>groupements de textes organisés de façon chronologique</a:t>
            </a:r>
            <a:br>
              <a:rPr lang="fr-FR" sz="2600" i="1" dirty="0"/>
            </a:br>
            <a:endParaRPr lang="fr-FR" sz="2600" i="1" dirty="0"/>
          </a:p>
          <a:p>
            <a:pPr marL="457200" lvl="1" indent="0">
              <a:buNone/>
            </a:pPr>
            <a:br>
              <a:rPr lang="fr-FR" dirty="0"/>
            </a:br>
            <a:r>
              <a:rPr lang="fr-FR" sz="3200" b="1" dirty="0"/>
              <a:t>Lectures connexes aux OI et parcours </a:t>
            </a:r>
            <a:r>
              <a:rPr lang="fr-FR" sz="2100" dirty="0"/>
              <a:t>[sous la conduite du professeur] </a:t>
            </a:r>
            <a:br>
              <a:rPr lang="fr-FR" sz="2100" dirty="0"/>
            </a:br>
            <a:endParaRPr lang="fr-FR" sz="2100" dirty="0"/>
          </a:p>
          <a:p>
            <a:pPr lvl="2"/>
            <a:r>
              <a:rPr lang="fr-FR" sz="2600" b="1" dirty="0"/>
              <a:t>Prolongements artistiques et culturels</a:t>
            </a:r>
            <a:br>
              <a:rPr lang="fr-FR" sz="2600" b="1" dirty="0"/>
            </a:br>
            <a:r>
              <a:rPr lang="fr-FR" sz="2600" i="1" dirty="0"/>
              <a:t>Faire dialoguer textes littéraires, œuvres relevant des autres arts et éclairages critiques et documentaires</a:t>
            </a:r>
          </a:p>
          <a:p>
            <a:pPr lvl="2"/>
            <a:r>
              <a:rPr lang="fr-FR" sz="2600" b="1" dirty="0"/>
              <a:t>Groupements de textes complémentaires</a:t>
            </a:r>
          </a:p>
          <a:p>
            <a:pPr marL="457200" lvl="1" indent="0">
              <a:buNone/>
            </a:pPr>
            <a:br>
              <a:rPr lang="fr-FR" sz="2600" dirty="0"/>
            </a:br>
            <a:r>
              <a:rPr lang="fr-FR" sz="2600" dirty="0"/>
              <a:t>Ces travaux font l’objet d’une restitution – par exemple  –  dans un carnet personnel.</a:t>
            </a:r>
            <a:br>
              <a:rPr lang="fr-FR" sz="2600" dirty="0"/>
            </a:br>
            <a:endParaRPr lang="fr-FR" sz="2600" dirty="0"/>
          </a:p>
          <a:p>
            <a:pPr marL="457200" lvl="1" indent="0">
              <a:buNone/>
            </a:pPr>
            <a:br>
              <a:rPr lang="fr-FR" dirty="0"/>
            </a:br>
            <a:r>
              <a:rPr lang="fr-FR" sz="3200" b="1" dirty="0"/>
              <a:t>Lectures cursives</a:t>
            </a:r>
            <a:r>
              <a:rPr lang="fr-FR" sz="3100" dirty="0"/>
              <a:t> </a:t>
            </a:r>
            <a:br>
              <a:rPr lang="fr-FR" sz="2000" dirty="0"/>
            </a:br>
            <a:endParaRPr lang="fr-FR" sz="2000" dirty="0"/>
          </a:p>
          <a:p>
            <a:pPr lvl="2"/>
            <a:r>
              <a:rPr lang="fr-FR" sz="2600" i="1" dirty="0"/>
              <a:t>Distinctes de celles étudiées en cours</a:t>
            </a:r>
          </a:p>
          <a:p>
            <a:pPr lvl="2"/>
            <a:r>
              <a:rPr lang="fr-FR" sz="2600" i="1" dirty="0"/>
              <a:t>Faisant l’objet d’une restitution – par exemple - dans un carnet personnel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F77286C-DA9D-466D-AFAC-1E8642DBB1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72856"/>
            <a:ext cx="308107" cy="3600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97AFAE2-7912-41F4-A474-100965239B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12976"/>
            <a:ext cx="308107" cy="360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20ED9FF-96FE-49DE-8202-2FFD8094F9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4" y="5085184"/>
            <a:ext cx="308107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253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6A98A0-763C-4D88-B031-8C217BC37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87801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Étude de la langue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3E64F0-F641-4A8E-9B0A-2CA4100A2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763" y="620688"/>
            <a:ext cx="8366732" cy="6124672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fr-FR" sz="8000" b="1" dirty="0"/>
              <a:t>La maîtrise de la langue est la condition première pour</a:t>
            </a:r>
            <a:br>
              <a:rPr lang="fr-FR" sz="8000" b="1" dirty="0"/>
            </a:br>
            <a:endParaRPr lang="fr-FR" sz="8000" b="1" dirty="0"/>
          </a:p>
          <a:p>
            <a:pPr marL="685800"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FR" sz="6400" b="1" dirty="0"/>
              <a:t>S’exprimer avec justesse à l’écrit et à l’oral</a:t>
            </a:r>
          </a:p>
          <a:p>
            <a:pPr marL="685800"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FR" sz="6400" dirty="0"/>
              <a:t>Accéder aux </a:t>
            </a:r>
            <a:r>
              <a:rPr lang="fr-FR" sz="6400" b="1" dirty="0"/>
              <a:t>textes du patrimoine littéraire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r-FR" sz="1700" b="1" dirty="0"/>
          </a:p>
          <a:p>
            <a:pPr marL="0" indent="0">
              <a:spcBef>
                <a:spcPts val="0"/>
              </a:spcBef>
              <a:buNone/>
              <a:defRPr/>
            </a:pPr>
            <a:br>
              <a:rPr lang="fr-FR" sz="4000" b="1" dirty="0"/>
            </a:br>
            <a:endParaRPr lang="fr-FR" sz="4000" b="1" dirty="0"/>
          </a:p>
          <a:p>
            <a:pPr marL="0" indent="0">
              <a:spcBef>
                <a:spcPts val="0"/>
              </a:spcBef>
              <a:buNone/>
              <a:defRPr/>
            </a:pPr>
            <a:br>
              <a:rPr lang="fr-FR" sz="8000" b="1" dirty="0"/>
            </a:br>
            <a:r>
              <a:rPr lang="fr-FR" sz="8000" b="1" dirty="0"/>
              <a:t>2 aspects complémentaires</a:t>
            </a:r>
            <a:br>
              <a:rPr lang="fr-FR" sz="8000" b="1" dirty="0"/>
            </a:br>
            <a:endParaRPr lang="fr-FR" sz="8000" b="1" dirty="0"/>
          </a:p>
          <a:p>
            <a:pPr marL="685800"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FR" sz="6400" dirty="0"/>
              <a:t>Les </a:t>
            </a:r>
            <a:r>
              <a:rPr lang="fr-FR" sz="6400" b="1" dirty="0"/>
              <a:t>connaissances linguistiques</a:t>
            </a:r>
            <a:br>
              <a:rPr lang="fr-FR" sz="6400" b="1" dirty="0"/>
            </a:br>
            <a:r>
              <a:rPr lang="fr-FR" altLang="fr-FR" sz="6400" i="1" dirty="0"/>
              <a:t>Lexique - Classes grammaticales – Syntaxe - Structuration du texte</a:t>
            </a:r>
            <a:endParaRPr lang="fr-FR" sz="6400" b="1" i="1" dirty="0"/>
          </a:p>
          <a:p>
            <a:pPr marL="685800"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FR" sz="6400" dirty="0"/>
              <a:t>Les </a:t>
            </a:r>
            <a:r>
              <a:rPr lang="fr-FR" sz="6400" b="1" dirty="0"/>
              <a:t>compétences</a:t>
            </a:r>
            <a:r>
              <a:rPr lang="fr-FR" sz="6400" dirty="0"/>
              <a:t> </a:t>
            </a:r>
            <a:r>
              <a:rPr lang="fr-FR" sz="6400" b="1" dirty="0"/>
              <a:t>langagières</a:t>
            </a:r>
            <a:r>
              <a:rPr lang="fr-FR" sz="6400" dirty="0"/>
              <a:t>  de compréhension et d’expression </a:t>
            </a:r>
          </a:p>
          <a:p>
            <a:pPr marL="685800"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fr-FR" sz="1700" b="1" dirty="0"/>
          </a:p>
          <a:p>
            <a:pPr marL="0" indent="0">
              <a:spcBef>
                <a:spcPts val="0"/>
              </a:spcBef>
              <a:buNone/>
              <a:defRPr/>
            </a:pPr>
            <a:br>
              <a:rPr lang="fr-FR" sz="4000" b="1" dirty="0"/>
            </a:br>
            <a:endParaRPr lang="fr-FR" sz="4000" b="1" dirty="0"/>
          </a:p>
          <a:p>
            <a:pPr marL="0" indent="0">
              <a:spcBef>
                <a:spcPts val="0"/>
              </a:spcBef>
              <a:buNone/>
              <a:defRPr/>
            </a:pPr>
            <a:br>
              <a:rPr lang="fr-FR" sz="8000" b="1" dirty="0"/>
            </a:br>
            <a:r>
              <a:rPr lang="fr-FR" sz="8000" b="1" dirty="0"/>
              <a:t>3 modalités de mise en œuvre</a:t>
            </a:r>
            <a:br>
              <a:rPr lang="fr-FR" sz="8000" b="1" dirty="0"/>
            </a:br>
            <a:endParaRPr lang="fr-FR" sz="8000" b="1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r-FR" sz="6400" dirty="0"/>
              <a:t>Au cours de la séance : une </a:t>
            </a:r>
            <a:r>
              <a:rPr lang="fr-FR" sz="6400" b="1" dirty="0"/>
              <a:t>analyse grammaticale ponctuelle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r-FR" sz="6400" dirty="0"/>
              <a:t>Une séance consacrée à une </a:t>
            </a:r>
            <a:r>
              <a:rPr lang="fr-FR" sz="6400" b="1" dirty="0"/>
              <a:t>leçon de grammaire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r-FR" sz="6400" dirty="0"/>
              <a:t>L’</a:t>
            </a:r>
            <a:r>
              <a:rPr lang="fr-FR" sz="6400" b="1" dirty="0"/>
              <a:t>accompagnement personnalisé </a:t>
            </a:r>
            <a:r>
              <a:rPr lang="fr-FR" sz="6400" dirty="0"/>
              <a:t> </a:t>
            </a:r>
          </a:p>
          <a:p>
            <a:pPr marL="0" indent="0">
              <a:buNone/>
            </a:pPr>
            <a:br>
              <a:rPr lang="fr-FR" sz="4000" b="1" dirty="0"/>
            </a:br>
            <a:endParaRPr lang="fr-FR" sz="4000" b="1" dirty="0"/>
          </a:p>
          <a:p>
            <a:pPr marL="0" indent="0">
              <a:buNone/>
            </a:pPr>
            <a:r>
              <a:rPr lang="fr-FR" sz="8000" b="1" dirty="0"/>
              <a:t>5 objectifs</a:t>
            </a:r>
            <a:br>
              <a:rPr lang="fr-FR" sz="8000" b="1" dirty="0"/>
            </a:br>
            <a:endParaRPr lang="fr-FR" sz="8000" b="1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r-FR" altLang="fr-FR" sz="6400" dirty="0"/>
              <a:t>Combler les </a:t>
            </a:r>
            <a:r>
              <a:rPr lang="fr-FR" altLang="fr-FR" sz="6400" b="1" dirty="0"/>
              <a:t>lacunes lexicales et syntaxiques </a:t>
            </a:r>
            <a:r>
              <a:rPr lang="fr-FR" altLang="fr-FR" sz="6400" dirty="0"/>
              <a:t>en regard des requis de la fin du collège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r-FR" altLang="fr-FR" sz="6400" dirty="0">
                <a:ea typeface="Calibri" panose="020F0502020204030204" pitchFamily="34" charset="0"/>
                <a:cs typeface="Times New Roman" panose="02020603050405020304" pitchFamily="18" charset="0"/>
              </a:rPr>
              <a:t>Munir les élèves d’</a:t>
            </a:r>
            <a:r>
              <a:rPr lang="fr-FR" altLang="fr-FR" sz="6400" b="1" dirty="0">
                <a:ea typeface="Calibri" panose="020F0502020204030204" pitchFamily="34" charset="0"/>
                <a:cs typeface="Times New Roman" panose="02020603050405020304" pitchFamily="18" charset="0"/>
              </a:rPr>
              <a:t>outils </a:t>
            </a:r>
            <a:r>
              <a:rPr lang="fr-FR" altLang="fr-FR" sz="6400" b="1" dirty="0"/>
              <a:t>grammaticaux et lexicaux raisonnés </a:t>
            </a:r>
            <a:r>
              <a:rPr lang="fr-FR" altLang="fr-FR" sz="6400" dirty="0"/>
              <a:t>pour aider à l’</a:t>
            </a:r>
            <a:r>
              <a:rPr lang="fr-FR" altLang="fr-FR" sz="6400" b="1" dirty="0"/>
              <a:t>appropriation du fonctionnement et des nuances de la langue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r-FR" altLang="fr-FR" sz="6400" dirty="0"/>
              <a:t>Accroître les </a:t>
            </a:r>
            <a:r>
              <a:rPr lang="fr-FR" altLang="fr-FR" sz="6400" b="1" dirty="0"/>
              <a:t>compétences d’expression écrite et orale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r-FR" altLang="fr-FR" sz="6400" dirty="0"/>
              <a:t>Apprendre aux élèves à </a:t>
            </a:r>
            <a:r>
              <a:rPr lang="fr-FR" altLang="fr-FR" sz="6400" b="1" dirty="0"/>
              <a:t>connaître </a:t>
            </a:r>
            <a:r>
              <a:rPr lang="fr-FR" altLang="fr-FR" sz="6400" dirty="0"/>
              <a:t>et </a:t>
            </a:r>
            <a:r>
              <a:rPr lang="fr-FR" altLang="fr-FR" sz="6400" b="1" dirty="0"/>
              <a:t>respecter les codes</a:t>
            </a:r>
            <a:r>
              <a:rPr lang="fr-FR" altLang="fr-FR" sz="6400" dirty="0"/>
              <a:t> selon les situations pour </a:t>
            </a:r>
            <a:r>
              <a:rPr lang="fr-FR" altLang="fr-FR" sz="6400" b="1" dirty="0"/>
              <a:t>répondre précisément aux besoins de communication</a:t>
            </a:r>
            <a:r>
              <a:rPr lang="fr-FR" altLang="fr-FR" sz="6400" dirty="0"/>
              <a:t> </a:t>
            </a:r>
            <a:r>
              <a:rPr lang="fr-FR" altLang="fr-FR" sz="6400" dirty="0">
                <a:cs typeface="Calibri" panose="020F0502020204030204" pitchFamily="34" charset="0"/>
              </a:rPr>
              <a:t>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r-FR" altLang="fr-FR" sz="6400" dirty="0"/>
              <a:t>Être capable de </a:t>
            </a:r>
            <a:r>
              <a:rPr lang="fr-FR" altLang="fr-FR" sz="6400" b="1" dirty="0"/>
              <a:t>lire</a:t>
            </a:r>
            <a:r>
              <a:rPr lang="fr-FR" altLang="fr-FR" sz="6400" dirty="0"/>
              <a:t>, </a:t>
            </a:r>
            <a:r>
              <a:rPr lang="fr-FR" altLang="fr-FR" sz="6400" b="1" dirty="0"/>
              <a:t>comprendre, interpréter </a:t>
            </a:r>
            <a:r>
              <a:rPr lang="fr-FR" altLang="fr-FR" sz="6400" dirty="0"/>
              <a:t>les </a:t>
            </a:r>
            <a:r>
              <a:rPr lang="fr-FR" altLang="fr-FR" sz="6400" b="1" dirty="0"/>
              <a:t>textes</a:t>
            </a:r>
            <a:r>
              <a:rPr lang="fr-FR" altLang="fr-FR" sz="6400" dirty="0"/>
              <a:t>, notamment </a:t>
            </a:r>
            <a:r>
              <a:rPr lang="fr-FR" altLang="fr-FR" sz="6400" b="1" dirty="0"/>
              <a:t>du patrimoine littéraire</a:t>
            </a:r>
            <a:endParaRPr lang="fr-FR" sz="6400" b="1" dirty="0"/>
          </a:p>
          <a:p>
            <a:pPr marL="0" indent="0">
              <a:spcBef>
                <a:spcPts val="0"/>
              </a:spcBef>
              <a:buNone/>
              <a:defRPr/>
            </a:pPr>
            <a:endParaRPr lang="fr-FR" sz="2900" b="1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CF4D933-D601-4E7F-8723-9CB06FCC42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25" y="610653"/>
            <a:ext cx="308107" cy="3600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99BE1FA-9B33-419D-A1D2-C628FFD3F6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43" y="1906240"/>
            <a:ext cx="308107" cy="360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C857A22-0202-4FB8-AB8F-9D4D39139C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45" y="3285024"/>
            <a:ext cx="308107" cy="360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FB3BC9C-AEC8-4EB3-9BD1-25043DE599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44" y="4750576"/>
            <a:ext cx="308107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979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3146" y="57408"/>
            <a:ext cx="8507288" cy="81034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/>
              <a:t>Deux modalités articulées de travaux écrits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240" y="898388"/>
            <a:ext cx="8522498" cy="5842980"/>
          </a:xfrm>
        </p:spPr>
        <p:txBody>
          <a:bodyPr>
            <a:normAutofit fontScale="25000" lnSpcReduction="20000"/>
          </a:bodyPr>
          <a:lstStyle/>
          <a:p>
            <a:pPr marL="0" lvl="2" indent="0">
              <a:buNone/>
            </a:pPr>
            <a:r>
              <a:rPr lang="fr-FR" sz="8800" b="1" dirty="0"/>
              <a:t>Travaux écrits personnels </a:t>
            </a:r>
            <a:br>
              <a:rPr lang="fr-FR" b="1" dirty="0"/>
            </a:br>
            <a:br>
              <a:rPr lang="fr-FR" b="1" dirty="0"/>
            </a:br>
            <a:r>
              <a:rPr lang="fr-FR" sz="5600" i="1" dirty="0"/>
              <a:t>Consignés</a:t>
            </a:r>
            <a:r>
              <a:rPr lang="fr-FR" sz="5600" i="1" dirty="0">
                <a:solidFill>
                  <a:srgbClr val="00B050"/>
                </a:solidFill>
              </a:rPr>
              <a:t> </a:t>
            </a:r>
            <a:r>
              <a:rPr lang="fr-FR" sz="5600" i="1" dirty="0"/>
              <a:t>– par exemple – dans un carnet personnel </a:t>
            </a:r>
            <a:br>
              <a:rPr lang="fr-FR" sz="5600" i="1" dirty="0"/>
            </a:br>
            <a:r>
              <a:rPr lang="fr-FR" sz="5600" i="1" dirty="0"/>
              <a:t>Espace d’expression personnelle maîtrisée, à l’intersection entre l’univers scolaire et la propre vie intellectuelle et culturelle personnelle de l’élève</a:t>
            </a:r>
            <a:br>
              <a:rPr lang="fr-FR" sz="4900" i="1" dirty="0"/>
            </a:br>
            <a:endParaRPr lang="fr-FR" sz="4900" i="1" dirty="0"/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fr-FR" sz="7200" b="1" dirty="0"/>
              <a:t>Écrits de synthèse </a:t>
            </a:r>
            <a:br>
              <a:rPr lang="fr-FR" sz="3500" dirty="0"/>
            </a:br>
            <a:r>
              <a:rPr lang="fr-FR" sz="5600" i="1" dirty="0"/>
              <a:t>En lien avec les œuvres et textes étudiés en classe</a:t>
            </a:r>
            <a:br>
              <a:rPr lang="fr-FR" sz="5600" i="1" dirty="0"/>
            </a:br>
            <a:endParaRPr lang="fr-FR" sz="5600" i="1" dirty="0"/>
          </a:p>
          <a:p>
            <a:pPr marL="457200" lvl="3" indent="0">
              <a:buNone/>
            </a:pPr>
            <a:endParaRPr lang="fr-FR" i="1" dirty="0"/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fr-FR" sz="7200" b="1" dirty="0"/>
              <a:t>Écrits d’appropriation</a:t>
            </a:r>
            <a:br>
              <a:rPr lang="fr-FR" sz="2200" b="1" dirty="0"/>
            </a:br>
            <a:br>
              <a:rPr lang="fr-FR" sz="2200" b="1" dirty="0"/>
            </a:br>
            <a:r>
              <a:rPr lang="fr-FR" sz="6400" dirty="0"/>
              <a:t>- </a:t>
            </a:r>
            <a:r>
              <a:rPr lang="fr-FR" sz="6400" b="1" dirty="0"/>
              <a:t>Jugement personnel </a:t>
            </a:r>
            <a:br>
              <a:rPr lang="fr-FR" sz="6400" dirty="0"/>
            </a:br>
            <a:r>
              <a:rPr lang="fr-FR" sz="6400" dirty="0"/>
              <a:t>- </a:t>
            </a:r>
            <a:r>
              <a:rPr lang="fr-FR" sz="6400" b="1" dirty="0"/>
              <a:t>Écriture d’invention </a:t>
            </a:r>
            <a:br>
              <a:rPr lang="fr-FR" sz="6400" dirty="0"/>
            </a:br>
            <a:r>
              <a:rPr lang="fr-FR" sz="5600" dirty="0"/>
              <a:t>  </a:t>
            </a:r>
            <a:r>
              <a:rPr lang="fr-FR" sz="5600" i="1" dirty="0"/>
              <a:t>pastiches, réécritures, changements de cadre spatio-temporel, changements de point de vue </a:t>
            </a:r>
            <a:r>
              <a:rPr lang="fr-FR" sz="5600" dirty="0"/>
              <a:t>, etc.</a:t>
            </a:r>
            <a:r>
              <a:rPr lang="fr-FR" sz="5600" i="1" dirty="0"/>
              <a:t> </a:t>
            </a:r>
            <a:br>
              <a:rPr lang="fr-FR" sz="6400" dirty="0"/>
            </a:br>
            <a:r>
              <a:rPr lang="fr-FR" sz="6400" dirty="0"/>
              <a:t>- </a:t>
            </a:r>
            <a:r>
              <a:rPr lang="fr-FR" sz="6400" b="1" dirty="0"/>
              <a:t>Écriture d’intervention</a:t>
            </a:r>
            <a:br>
              <a:rPr lang="fr-FR" sz="6400" dirty="0"/>
            </a:br>
            <a:r>
              <a:rPr lang="fr-FR" sz="6400" dirty="0"/>
              <a:t>  </a:t>
            </a:r>
            <a:r>
              <a:rPr lang="fr-FR" sz="5600" i="1" dirty="0"/>
              <a:t>changement d’un possible narratif, insertion d’éléments complémentaires dans le texte</a:t>
            </a:r>
            <a:r>
              <a:rPr lang="fr-FR" sz="5600" dirty="0"/>
              <a:t>, etc.</a:t>
            </a:r>
            <a:br>
              <a:rPr lang="fr-FR" sz="6400" dirty="0"/>
            </a:br>
            <a:r>
              <a:rPr lang="fr-FR" sz="6400" dirty="0"/>
              <a:t>- </a:t>
            </a:r>
            <a:r>
              <a:rPr lang="fr-FR" sz="6400" b="1" dirty="0"/>
              <a:t>Association justifiée au texte</a:t>
            </a:r>
            <a:br>
              <a:rPr lang="fr-FR" sz="6400" dirty="0"/>
            </a:br>
            <a:r>
              <a:rPr lang="fr-FR" sz="6400" dirty="0"/>
              <a:t>  </a:t>
            </a:r>
            <a:r>
              <a:rPr lang="fr-FR" sz="5600" i="1" dirty="0"/>
              <a:t>d’une œuvre iconographique, d’une séquence filmique ou vidéo </a:t>
            </a:r>
            <a:br>
              <a:rPr lang="fr-FR" sz="6400" i="1" dirty="0"/>
            </a:br>
            <a:r>
              <a:rPr lang="fr-FR" sz="6400" i="1" dirty="0"/>
              <a:t>- </a:t>
            </a:r>
            <a:r>
              <a:rPr lang="fr-FR" sz="6400" b="1" dirty="0"/>
              <a:t>Construction de l’édition numérique enrichie d’un texte </a:t>
            </a:r>
            <a:br>
              <a:rPr lang="fr-FR" sz="6400" dirty="0"/>
            </a:br>
            <a:r>
              <a:rPr lang="fr-FR" sz="6400" dirty="0"/>
              <a:t>  </a:t>
            </a:r>
            <a:r>
              <a:rPr lang="fr-FR" sz="5600" i="1" dirty="0"/>
              <a:t>Notes, illustrations, images fixes ou animées, éléments d’interactivité …) </a:t>
            </a:r>
            <a:br>
              <a:rPr lang="fr-FR" sz="6400" i="1" dirty="0"/>
            </a:br>
            <a:r>
              <a:rPr lang="fr-FR" sz="6400" dirty="0"/>
              <a:t>- </a:t>
            </a:r>
            <a:r>
              <a:rPr lang="fr-FR" sz="6400" b="1" dirty="0"/>
              <a:t>Élaboration d’un essai </a:t>
            </a:r>
            <a:br>
              <a:rPr lang="fr-FR" sz="6400" dirty="0"/>
            </a:br>
            <a:r>
              <a:rPr lang="fr-FR" sz="5600" dirty="0"/>
              <a:t>  </a:t>
            </a:r>
            <a:r>
              <a:rPr lang="fr-FR" sz="5600" i="1" dirty="0"/>
              <a:t>Sur l’expérience éthique et/ou esthétique tirée de la lecture </a:t>
            </a:r>
            <a:br>
              <a:rPr lang="fr-FR" sz="6400" dirty="0"/>
            </a:br>
            <a:r>
              <a:rPr lang="fr-FR" sz="6400" dirty="0"/>
              <a:t>- </a:t>
            </a:r>
            <a:r>
              <a:rPr lang="fr-FR" sz="6400" b="1" dirty="0"/>
              <a:t>Rédaction d’une note d’intention </a:t>
            </a:r>
            <a:br>
              <a:rPr lang="fr-FR" sz="6400" dirty="0"/>
            </a:br>
            <a:r>
              <a:rPr lang="fr-FR" sz="6400" dirty="0"/>
              <a:t>  </a:t>
            </a:r>
            <a:r>
              <a:rPr lang="fr-FR" sz="5600" i="1" dirty="0"/>
              <a:t>de mise en scène, d’un synopsis, d’un extrait de scénario</a:t>
            </a:r>
          </a:p>
          <a:p>
            <a:pPr marL="457200" lvl="3" indent="0">
              <a:buNone/>
            </a:pPr>
            <a:endParaRPr lang="fr-FR" dirty="0"/>
          </a:p>
          <a:p>
            <a:pPr marL="0" lvl="2" indent="0">
              <a:buNone/>
            </a:pPr>
            <a:endParaRPr lang="fr-FR" sz="6800" b="1" dirty="0"/>
          </a:p>
          <a:p>
            <a:pPr marL="0" lvl="2" indent="0">
              <a:buNone/>
            </a:pPr>
            <a:r>
              <a:rPr lang="fr-FR" sz="8800" b="1" dirty="0"/>
              <a:t>Écrits aboutis </a:t>
            </a:r>
            <a:br>
              <a:rPr lang="fr-FR" sz="8800" b="1" dirty="0"/>
            </a:br>
            <a:endParaRPr lang="fr-FR" sz="88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7600" b="1" dirty="0"/>
              <a:t>Commentaire de texte</a:t>
            </a:r>
            <a:endParaRPr lang="fr-FR" sz="7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7200" b="1" dirty="0"/>
              <a:t>Dissertation</a:t>
            </a:r>
            <a:r>
              <a:rPr lang="fr-FR" sz="6400" dirty="0"/>
              <a:t>  (2</a:t>
            </a:r>
            <a:r>
              <a:rPr lang="fr-FR" sz="6400" baseline="30000" dirty="0"/>
              <a:t>nde</a:t>
            </a:r>
            <a:r>
              <a:rPr lang="fr-FR" sz="6400" dirty="0"/>
              <a:t>  &amp; 1</a:t>
            </a:r>
            <a:r>
              <a:rPr lang="fr-FR" sz="6400" baseline="30000" dirty="0"/>
              <a:t>ère</a:t>
            </a:r>
            <a:r>
              <a:rPr lang="fr-FR" sz="6400" dirty="0"/>
              <a:t> - Voie générale)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7200" b="1" dirty="0"/>
              <a:t>Contraction suivie d’un essai </a:t>
            </a:r>
            <a:r>
              <a:rPr lang="fr-FR" sz="6400" dirty="0"/>
              <a:t>(2</a:t>
            </a:r>
            <a:r>
              <a:rPr lang="fr-FR" sz="6400" baseline="30000" dirty="0"/>
              <a:t>nde</a:t>
            </a:r>
            <a:r>
              <a:rPr lang="fr-FR" sz="6400" dirty="0"/>
              <a:t> &amp; 1</a:t>
            </a:r>
            <a:r>
              <a:rPr lang="fr-FR" sz="6400" baseline="30000" dirty="0"/>
              <a:t>ère</a:t>
            </a:r>
            <a:r>
              <a:rPr lang="fr-FR" sz="6400" dirty="0"/>
              <a:t> voie technologique)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522B363-D718-4CED-ACA7-DE3EEB2104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08760"/>
            <a:ext cx="308107" cy="3600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6EA4A89-202B-4D8A-98E4-372104A74E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33" y="5229200"/>
            <a:ext cx="308107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806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08F2C1-0024-4618-B59C-60C0F2942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Culture littéraire </a:t>
            </a:r>
            <a:br>
              <a:rPr lang="fr-FR" sz="3200" dirty="0"/>
            </a:br>
            <a:r>
              <a:rPr lang="fr-FR" sz="3200" dirty="0">
                <a:solidFill>
                  <a:srgbClr val="36BAB0"/>
                </a:solidFill>
              </a:rPr>
              <a:t>Construire – Structurer – S’approprier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4355C7-6D6C-47C3-97FE-3F03B5E11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434" y="184486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b="1" dirty="0"/>
              <a:t>Le parcours culturel et littéraire des élèves s’appuie sur un programme articulant </a:t>
            </a:r>
            <a:r>
              <a:rPr lang="fr-FR" sz="1600" dirty="0"/>
              <a:t>(Cf. diapo 7)</a:t>
            </a:r>
          </a:p>
          <a:p>
            <a:r>
              <a:rPr lang="fr-FR" sz="1900" dirty="0"/>
              <a:t>entrées génériques</a:t>
            </a:r>
          </a:p>
          <a:p>
            <a:r>
              <a:rPr lang="fr-FR" sz="1900" dirty="0"/>
              <a:t>perspectives chronologiques</a:t>
            </a:r>
          </a:p>
          <a:p>
            <a:pPr marL="0" indent="0">
              <a:buNone/>
            </a:pPr>
            <a:endParaRPr lang="fr-FR" sz="1900" dirty="0"/>
          </a:p>
          <a:p>
            <a:pPr marL="0" indent="0">
              <a:buNone/>
            </a:pPr>
            <a:r>
              <a:rPr lang="fr-FR" sz="2200" b="1" dirty="0"/>
              <a:t>Les différentes activités doivent favoriser la contextualisation des œuvres et des textes </a:t>
            </a:r>
            <a:r>
              <a:rPr lang="fr-FR" sz="1600" dirty="0"/>
              <a:t>(Cf. diapo 8)</a:t>
            </a:r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r>
              <a:rPr lang="fr-FR" sz="2200" b="1" dirty="0"/>
              <a:t>Les différents travaux écrits et oraux doivent favoriser l’appropriation et l’assimilation d’une culture littéraire par chaque élève </a:t>
            </a:r>
            <a:br>
              <a:rPr lang="fr-FR" sz="2200" b="1" dirty="0"/>
            </a:br>
            <a:r>
              <a:rPr lang="fr-FR" sz="1600" dirty="0"/>
              <a:t>(Cf. diapo 4 – écrits d’appropriation &amp; diapo 11 – le carnet personnel)</a:t>
            </a:r>
            <a:endParaRPr lang="fr-FR" sz="2200" b="1" dirty="0"/>
          </a:p>
          <a:p>
            <a:pPr marL="0" indent="0">
              <a:buNone/>
            </a:pPr>
            <a:endParaRPr lang="fr-FR" sz="2200" b="1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6FAD0FF-9135-4B1C-9F74-ACD7A55BD9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91" y="1908953"/>
            <a:ext cx="308107" cy="3600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5AEA917-5372-4F6D-BB77-79FFB798E5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66" y="3716415"/>
            <a:ext cx="308107" cy="360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1A301AD-51B3-4F89-B4E4-1939EAB9C9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66" y="4797152"/>
            <a:ext cx="308107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64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7886700" cy="476672"/>
          </a:xfrm>
        </p:spPr>
        <p:txBody>
          <a:bodyPr>
            <a:normAutofit/>
          </a:bodyPr>
          <a:lstStyle/>
          <a:p>
            <a:pPr algn="ctr"/>
            <a:r>
              <a:rPr lang="fr-FR" sz="2600" b="1" dirty="0"/>
              <a:t>Les nouveaux programmes de français de lycée : littérature</a:t>
            </a:r>
            <a:endParaRPr lang="fr-FR" sz="2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560449"/>
              </p:ext>
            </p:extLst>
          </p:nvPr>
        </p:nvGraphicFramePr>
        <p:xfrm>
          <a:off x="107504" y="430830"/>
          <a:ext cx="8928992" cy="6435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6769">
                  <a:extLst>
                    <a:ext uri="{9D8B030D-6E8A-4147-A177-3AD203B41FA5}">
                      <a16:colId xmlns:a16="http://schemas.microsoft.com/office/drawing/2014/main" val="4138563585"/>
                    </a:ext>
                  </a:extLst>
                </a:gridCol>
                <a:gridCol w="4472223">
                  <a:extLst>
                    <a:ext uri="{9D8B030D-6E8A-4147-A177-3AD203B41FA5}">
                      <a16:colId xmlns:a16="http://schemas.microsoft.com/office/drawing/2014/main" val="2531306852"/>
                    </a:ext>
                  </a:extLst>
                </a:gridCol>
              </a:tblGrid>
              <a:tr h="973727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2</a:t>
                      </a:r>
                      <a:r>
                        <a:rPr lang="fr-FR" sz="2000" baseline="30000" dirty="0"/>
                        <a:t>nde</a:t>
                      </a:r>
                      <a:r>
                        <a:rPr lang="fr-FR" sz="2000" dirty="0"/>
                        <a:t> </a:t>
                      </a:r>
                    </a:p>
                    <a:p>
                      <a:pPr algn="l"/>
                      <a:r>
                        <a:rPr lang="fr-FR" sz="14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Approche raisonnée des formes, des genres  </a:t>
                      </a:r>
                      <a:br>
                        <a:rPr lang="fr-FR" sz="14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4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Connaissance générale des grandes périodes de l’histoire littéraire </a:t>
                      </a:r>
                      <a:endParaRPr lang="fr-FR" dirty="0"/>
                    </a:p>
                  </a:txBody>
                  <a:tcPr marL="68580" marR="68580">
                    <a:solidFill>
                      <a:srgbClr val="1649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1</a:t>
                      </a:r>
                      <a:r>
                        <a:rPr lang="fr-FR" sz="2000" baseline="30000" dirty="0"/>
                        <a:t>ère</a:t>
                      </a:r>
                      <a:r>
                        <a:rPr lang="fr-FR" sz="2000" dirty="0"/>
                        <a:t> </a:t>
                      </a:r>
                      <a:endParaRPr lang="fr-FR" sz="2000" baseline="0" dirty="0"/>
                    </a:p>
                    <a:p>
                      <a:r>
                        <a:rPr lang="fr-FR" sz="14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Approfondissement par l’étude des œuvres et parcours associés, arrêtés par le programme national</a:t>
                      </a:r>
                      <a:r>
                        <a:rPr lang="fr-FR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68580" marR="68580">
                    <a:solidFill>
                      <a:srgbClr val="1649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012851"/>
                  </a:ext>
                </a:extLst>
              </a:tr>
              <a:tr h="1284229">
                <a:tc>
                  <a:txBody>
                    <a:bodyPr/>
                    <a:lstStyle/>
                    <a:p>
                      <a:r>
                        <a:rPr lang="fr-FR" sz="1600" b="1" dirty="0"/>
                        <a:t>La</a:t>
                      </a:r>
                      <a:r>
                        <a:rPr lang="fr-FR" sz="1600" b="1" baseline="0" dirty="0"/>
                        <a:t> </a:t>
                      </a:r>
                      <a:r>
                        <a:rPr lang="fr-FR" sz="1600" b="1" dirty="0"/>
                        <a:t>poésie</a:t>
                      </a:r>
                      <a:r>
                        <a:rPr lang="fr-FR" sz="1600" b="1" baseline="0" dirty="0"/>
                        <a:t> du Moyen Age au XVIII</a:t>
                      </a:r>
                      <a:r>
                        <a:rPr lang="fr-FR" sz="1600" b="1" baseline="30000" dirty="0"/>
                        <a:t>ème</a:t>
                      </a:r>
                      <a:r>
                        <a:rPr lang="fr-FR" sz="1600" b="1" baseline="0" dirty="0"/>
                        <a:t> </a:t>
                      </a:r>
                    </a:p>
                    <a:p>
                      <a:pPr algn="l"/>
                      <a:r>
                        <a:rPr lang="fr-FR" sz="1600" baseline="0" dirty="0"/>
                        <a:t>-  </a:t>
                      </a:r>
                      <a:r>
                        <a:rPr lang="fr-FR" sz="1400" b="1" baseline="0" dirty="0"/>
                        <a:t>1  parcours </a:t>
                      </a:r>
                      <a:r>
                        <a:rPr lang="fr-FR" sz="1400" baseline="0" dirty="0"/>
                        <a:t>(GT)</a:t>
                      </a:r>
                    </a:p>
                    <a:p>
                      <a:pPr algn="l"/>
                      <a:r>
                        <a:rPr lang="fr-FR" sz="1400" baseline="0" dirty="0"/>
                        <a:t>-  1 prolongement artistique et culturel OU 1 GT complémentaire</a:t>
                      </a:r>
                    </a:p>
                    <a:p>
                      <a:pPr algn="l"/>
                      <a:r>
                        <a:rPr lang="fr-FR" sz="1400" baseline="0" dirty="0"/>
                        <a:t>-  Lecture Cursive d’un recueil ou d’une section</a:t>
                      </a:r>
                    </a:p>
                  </a:txBody>
                  <a:tcPr marL="68580" marR="68580">
                    <a:solidFill>
                      <a:srgbClr val="36BA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/>
                        <a:t>La</a:t>
                      </a:r>
                      <a:r>
                        <a:rPr lang="fr-FR" sz="1600" b="1" baseline="0" dirty="0"/>
                        <a:t> </a:t>
                      </a:r>
                      <a:r>
                        <a:rPr lang="fr-FR" sz="1600" b="1" dirty="0"/>
                        <a:t>poésie</a:t>
                      </a:r>
                      <a:r>
                        <a:rPr lang="fr-FR" sz="1600" b="1" baseline="0" dirty="0"/>
                        <a:t> du XIX</a:t>
                      </a:r>
                      <a:r>
                        <a:rPr lang="fr-FR" sz="1600" b="1" baseline="30000" dirty="0"/>
                        <a:t>ème</a:t>
                      </a:r>
                      <a:r>
                        <a:rPr lang="fr-FR" sz="1600" b="1" baseline="0" dirty="0"/>
                        <a:t> au XXI</a:t>
                      </a:r>
                      <a:r>
                        <a:rPr lang="fr-FR" sz="1600" b="1" baseline="30000" dirty="0"/>
                        <a:t>ème</a:t>
                      </a:r>
                    </a:p>
                    <a:p>
                      <a:r>
                        <a:rPr lang="fr-FR" sz="1600" b="1" baseline="30000" dirty="0"/>
                        <a:t> </a:t>
                      </a:r>
                      <a:r>
                        <a:rPr lang="fr-FR" sz="1600" b="0" baseline="0" dirty="0"/>
                        <a:t>-</a:t>
                      </a:r>
                      <a:r>
                        <a:rPr lang="fr-FR" sz="1600" b="1" baseline="0" dirty="0"/>
                        <a:t> </a:t>
                      </a:r>
                      <a:r>
                        <a:rPr lang="fr-FR" sz="1400" b="1" baseline="0" dirty="0"/>
                        <a:t>Œuvre au programme &amp; Parcours associé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/>
                        <a:t> - 1 prolongement artistique et culturel  OU 1 GT complémentaire (choix du professeur)</a:t>
                      </a:r>
                    </a:p>
                    <a:p>
                      <a:r>
                        <a:rPr lang="fr-FR" sz="1400" baseline="0" dirty="0"/>
                        <a:t> - Lecture Cursive d’un recueil d’un autre siècle</a:t>
                      </a:r>
                      <a:endParaRPr lang="fr-FR" sz="1400" dirty="0"/>
                    </a:p>
                  </a:txBody>
                  <a:tcPr marL="68580" marR="68580">
                    <a:solidFill>
                      <a:srgbClr val="36BA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465293"/>
                  </a:ext>
                </a:extLst>
              </a:tr>
              <a:tr h="1311553">
                <a:tc>
                  <a:txBody>
                    <a:bodyPr/>
                    <a:lstStyle/>
                    <a:p>
                      <a:r>
                        <a:rPr lang="fr-FR" sz="1600" b="1" dirty="0"/>
                        <a:t>La littérature d’idées </a:t>
                      </a:r>
                      <a:r>
                        <a:rPr lang="fr-FR" sz="1600" b="1" baseline="0" dirty="0"/>
                        <a:t>et la presse du XIX</a:t>
                      </a:r>
                      <a:r>
                        <a:rPr lang="fr-FR" sz="1600" b="1" baseline="30000" dirty="0"/>
                        <a:t>ème</a:t>
                      </a:r>
                      <a:r>
                        <a:rPr lang="fr-FR" sz="1600" b="1" baseline="0" dirty="0"/>
                        <a:t> au XXI</a:t>
                      </a:r>
                      <a:r>
                        <a:rPr lang="fr-FR" sz="1600" b="1" baseline="30000" dirty="0"/>
                        <a:t>ème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/>
                        <a:t> - </a:t>
                      </a:r>
                      <a:r>
                        <a:rPr lang="fr-FR" sz="1400" b="1" baseline="0" dirty="0"/>
                        <a:t>1 </a:t>
                      </a:r>
                      <a:r>
                        <a:rPr lang="fr-FR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parcours </a:t>
                      </a:r>
                      <a:r>
                        <a:rPr lang="fr-FR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autour d’un débat d’idées </a:t>
                      </a:r>
                      <a:r>
                        <a:rPr lang="fr-FR" sz="1400" baseline="0" dirty="0"/>
                        <a:t>(GT)</a:t>
                      </a:r>
                      <a:endParaRPr lang="fr-FR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baseline="0" dirty="0"/>
                        <a:t> - 1 prolongement artistique et culturel  OU 1 GT complémentaire</a:t>
                      </a:r>
                    </a:p>
                    <a:p>
                      <a:r>
                        <a:rPr lang="fr-FR" sz="1400" baseline="0" dirty="0"/>
                        <a:t> - Lecture Cursive d’articles, de discours ou d’essais   </a:t>
                      </a:r>
                    </a:p>
                  </a:txBody>
                  <a:tcPr marL="68580" marR="6858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/>
                        <a:t>La littérature d’idées du XVI</a:t>
                      </a:r>
                      <a:r>
                        <a:rPr lang="fr-FR" sz="1600" b="1" baseline="30000" dirty="0"/>
                        <a:t>ème</a:t>
                      </a:r>
                      <a:r>
                        <a:rPr lang="fr-FR" sz="1600" b="1" dirty="0"/>
                        <a:t> au XVIII</a:t>
                      </a:r>
                      <a:r>
                        <a:rPr lang="fr-FR" sz="1600" b="1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</a:p>
                    <a:p>
                      <a:r>
                        <a:rPr lang="fr-FR" sz="1600" b="1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baseline="0" dirty="0"/>
                        <a:t>Œuvre au programme &amp; Parcours associé</a:t>
                      </a:r>
                    </a:p>
                    <a:p>
                      <a:r>
                        <a:rPr lang="fr-FR" sz="1400" baseline="0" dirty="0"/>
                        <a:t>-  1 prolongement artistique et culturel  OU 1 GT complémentaire (choix du professeur)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- </a:t>
                      </a:r>
                      <a:r>
                        <a:rPr lang="fr-FR" sz="14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Lecture Cursive d’une œuvre d’un autre siècle</a:t>
                      </a:r>
                      <a:r>
                        <a:rPr lang="fr-FR" sz="1400" b="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220349"/>
                  </a:ext>
                </a:extLst>
              </a:tr>
              <a:tr h="1348836">
                <a:tc>
                  <a:txBody>
                    <a:bodyPr/>
                    <a:lstStyle/>
                    <a:p>
                      <a:r>
                        <a:rPr lang="fr-FR" sz="1600" b="1" dirty="0"/>
                        <a:t>Le roman et le récit du XVIII</a:t>
                      </a:r>
                      <a:r>
                        <a:rPr lang="fr-FR" sz="1600" b="1" baseline="30000" dirty="0"/>
                        <a:t>ème</a:t>
                      </a:r>
                      <a:r>
                        <a:rPr lang="fr-FR" sz="1600" b="1" baseline="0" dirty="0"/>
                        <a:t> au XXI</a:t>
                      </a:r>
                      <a:r>
                        <a:rPr lang="fr-FR" sz="1600" b="1" baseline="30000" dirty="0"/>
                        <a:t>ème</a:t>
                      </a:r>
                    </a:p>
                    <a:p>
                      <a:r>
                        <a:rPr lang="fr-FR" sz="1600" b="0" baseline="0" dirty="0"/>
                        <a:t>- </a:t>
                      </a:r>
                      <a:r>
                        <a:rPr lang="fr-FR" sz="1400" b="1" dirty="0"/>
                        <a:t>2 OI </a:t>
                      </a:r>
                      <a:r>
                        <a:rPr lang="fr-FR" sz="1400" dirty="0"/>
                        <a:t>: un roman ET</a:t>
                      </a:r>
                      <a:r>
                        <a:rPr lang="fr-FR" sz="1400" b="0" baseline="30000" dirty="0"/>
                        <a:t> </a:t>
                      </a:r>
                      <a:r>
                        <a:rPr lang="fr-FR" sz="1400" dirty="0"/>
                        <a:t>un</a:t>
                      </a:r>
                      <a:r>
                        <a:rPr lang="fr-FR" sz="1400" baseline="0" dirty="0"/>
                        <a:t> r</a:t>
                      </a:r>
                      <a:r>
                        <a:rPr lang="fr-FR" sz="1400" dirty="0"/>
                        <a:t>ecueil de nouvelles, un récit de voyage, un récit biographique, un journal...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400" baseline="0" dirty="0"/>
                        <a:t>- 1 prolongement artistique et culturel  OU 1 GT complémentaire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400" baseline="0" dirty="0"/>
                        <a:t>- Lecture Cursive d’un roman ou d’un récit (autre période)</a:t>
                      </a:r>
                      <a:endParaRPr lang="fr-FR" sz="1600" baseline="0" dirty="0"/>
                    </a:p>
                  </a:txBody>
                  <a:tcPr marL="68580" marR="68580">
                    <a:solidFill>
                      <a:srgbClr val="36BB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/>
                        <a:t>Le roman et le récit </a:t>
                      </a:r>
                      <a:r>
                        <a:rPr lang="fr-FR" sz="1600" b="1"/>
                        <a:t>du Moyen-Âge</a:t>
                      </a:r>
                      <a:r>
                        <a:rPr lang="fr-FR" sz="1600" b="1" baseline="0"/>
                        <a:t> </a:t>
                      </a:r>
                      <a:r>
                        <a:rPr lang="fr-FR" sz="1600" b="1" baseline="0" dirty="0"/>
                        <a:t>au XXI</a:t>
                      </a:r>
                      <a:r>
                        <a:rPr lang="fr-FR" sz="1600" b="1" baseline="30000" dirty="0"/>
                        <a:t>ème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 - </a:t>
                      </a:r>
                      <a:r>
                        <a:rPr lang="fr-FR" sz="1600" b="1" baseline="30000" dirty="0"/>
                        <a:t> </a:t>
                      </a:r>
                      <a:r>
                        <a:rPr lang="fr-FR" sz="1400" b="1" baseline="0" dirty="0"/>
                        <a:t>Œuvre au programme &amp; Parcours associé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/>
                        <a:t> -  1 prolongement artistique et culturel  OU 1 GT complémentaire (choix du professeur)</a:t>
                      </a:r>
                    </a:p>
                    <a:p>
                      <a:r>
                        <a:rPr lang="fr-FR" sz="1400" b="1" baseline="0" dirty="0"/>
                        <a:t> </a:t>
                      </a:r>
                      <a:r>
                        <a:rPr lang="fr-FR" sz="1400" b="0" baseline="0" dirty="0"/>
                        <a:t>-</a:t>
                      </a:r>
                      <a:r>
                        <a:rPr lang="fr-FR" sz="1400" b="1" baseline="0" dirty="0"/>
                        <a:t> </a:t>
                      </a:r>
                      <a:r>
                        <a:rPr lang="fr-FR" sz="1400" b="0" baseline="0" dirty="0"/>
                        <a:t>Lecture Cursive d’un récit long d’un autre siècle</a:t>
                      </a:r>
                      <a:endParaRPr lang="fr-FR" sz="1400" b="0" baseline="30000" dirty="0"/>
                    </a:p>
                  </a:txBody>
                  <a:tcPr marL="68580" marR="68580">
                    <a:solidFill>
                      <a:srgbClr val="36BB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041669"/>
                  </a:ext>
                </a:extLst>
              </a:tr>
              <a:tr h="1172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/>
                        <a:t>Le théâtre du XVII</a:t>
                      </a:r>
                      <a:r>
                        <a:rPr lang="fr-FR" sz="1600" b="1" baseline="30000" dirty="0"/>
                        <a:t>ème </a:t>
                      </a:r>
                      <a:r>
                        <a:rPr lang="fr-FR" sz="1600" b="1" baseline="0" dirty="0"/>
                        <a:t> au XXI</a:t>
                      </a:r>
                      <a:r>
                        <a:rPr lang="fr-FR" sz="1600" b="1" baseline="30000" dirty="0"/>
                        <a:t>ème</a:t>
                      </a:r>
                    </a:p>
                    <a:p>
                      <a:r>
                        <a:rPr lang="fr-FR" sz="1600" dirty="0"/>
                        <a:t>- </a:t>
                      </a:r>
                      <a:r>
                        <a:rPr lang="fr-FR" sz="1400" b="1" dirty="0"/>
                        <a:t>2 OI </a:t>
                      </a:r>
                      <a:r>
                        <a:rPr lang="fr-FR" sz="1400" baseline="0" dirty="0"/>
                        <a:t>de genre et de siècle différents</a:t>
                      </a:r>
                    </a:p>
                    <a:p>
                      <a:r>
                        <a:rPr lang="fr-FR" sz="1400" baseline="0" dirty="0"/>
                        <a:t>- 1 prolongement artistique et culturel OU 1 GT complémentaire</a:t>
                      </a:r>
                      <a:endParaRPr lang="fr-FR" sz="1400" dirty="0"/>
                    </a:p>
                    <a:p>
                      <a:r>
                        <a:rPr lang="fr-FR" sz="1400" baseline="0" dirty="0"/>
                        <a:t>- Lecture Cursive d’1 œuvre d’une autre période</a:t>
                      </a:r>
                      <a:endParaRPr lang="fr-FR" sz="1400" dirty="0"/>
                    </a:p>
                  </a:txBody>
                  <a:tcPr marL="68580" marR="6858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/>
                        <a:t>Le théâtre du XVII</a:t>
                      </a:r>
                      <a:r>
                        <a:rPr lang="fr-FR" sz="1600" b="1" baseline="30000" dirty="0"/>
                        <a:t>ème </a:t>
                      </a:r>
                      <a:r>
                        <a:rPr lang="fr-FR" sz="1600" b="1" baseline="0" dirty="0"/>
                        <a:t> au XXI</a:t>
                      </a:r>
                      <a:r>
                        <a:rPr lang="fr-FR" sz="1600" b="1" baseline="30000" dirty="0"/>
                        <a:t>ème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baseline="0" dirty="0"/>
                        <a:t>- </a:t>
                      </a:r>
                      <a:r>
                        <a:rPr lang="fr-FR" sz="1400" b="1" baseline="0" dirty="0"/>
                        <a:t>Œuvre au programme &amp; Parcours associé</a:t>
                      </a:r>
                    </a:p>
                    <a:p>
                      <a:r>
                        <a:rPr lang="fr-FR" sz="1400" baseline="0" dirty="0"/>
                        <a:t>- 1 prolongement artistique et culturel  OU 1 GT complémentaire (choix du professeur)</a:t>
                      </a:r>
                      <a:endParaRPr lang="fr-FR" sz="1400" dirty="0"/>
                    </a:p>
                    <a:p>
                      <a:r>
                        <a:rPr lang="fr-FR" sz="1400" b="0" baseline="0" dirty="0"/>
                        <a:t>- Lecture Cursive d’une pièce d’un autre siècle</a:t>
                      </a:r>
                      <a:endParaRPr lang="fr-FR" sz="1600" b="0" baseline="30000" dirty="0"/>
                    </a:p>
                  </a:txBody>
                  <a:tcPr marL="68580" marR="6858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146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872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6784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/>
              <a:t>Différentes entrées </a:t>
            </a:r>
            <a:br>
              <a:rPr lang="fr-FR" sz="3200" b="1" dirty="0"/>
            </a:br>
            <a:r>
              <a:rPr lang="fr-FR" sz="3200" b="1" dirty="0"/>
              <a:t>pour une contextualisation  historique </a:t>
            </a:r>
          </a:p>
        </p:txBody>
      </p:sp>
      <p:sp>
        <p:nvSpPr>
          <p:cNvPr id="4" name="Ellipse 3"/>
          <p:cNvSpPr/>
          <p:nvPr/>
        </p:nvSpPr>
        <p:spPr>
          <a:xfrm>
            <a:off x="827584" y="1653609"/>
            <a:ext cx="2772936" cy="1513056"/>
          </a:xfrm>
          <a:prstGeom prst="ellipse">
            <a:avLst/>
          </a:prstGeom>
          <a:solidFill>
            <a:srgbClr val="36BAB0"/>
          </a:solidFill>
          <a:ln>
            <a:solidFill>
              <a:srgbClr val="164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Contextualisation biographique-historique- sociale-idéologique </a:t>
            </a:r>
          </a:p>
        </p:txBody>
      </p:sp>
      <p:sp>
        <p:nvSpPr>
          <p:cNvPr id="5" name="Ellipse 4"/>
          <p:cNvSpPr/>
          <p:nvPr/>
        </p:nvSpPr>
        <p:spPr>
          <a:xfrm>
            <a:off x="5940152" y="1613432"/>
            <a:ext cx="2232248" cy="1513056"/>
          </a:xfrm>
          <a:prstGeom prst="ellipse">
            <a:avLst/>
          </a:prstGeom>
          <a:solidFill>
            <a:srgbClr val="36BAB0"/>
          </a:solidFill>
          <a:ln>
            <a:solidFill>
              <a:srgbClr val="164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Comparaison avec d’autres productions artistiques</a:t>
            </a:r>
          </a:p>
        </p:txBody>
      </p:sp>
      <p:sp>
        <p:nvSpPr>
          <p:cNvPr id="6" name="Ellipse 5"/>
          <p:cNvSpPr/>
          <p:nvPr/>
        </p:nvSpPr>
        <p:spPr>
          <a:xfrm>
            <a:off x="857213" y="4581128"/>
            <a:ext cx="2484904" cy="1584176"/>
          </a:xfrm>
          <a:prstGeom prst="ellipse">
            <a:avLst/>
          </a:prstGeom>
          <a:solidFill>
            <a:srgbClr val="36BAB0"/>
          </a:solidFill>
          <a:ln>
            <a:solidFill>
              <a:srgbClr val="0D46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Histoire des genres littéraires et des formes</a:t>
            </a:r>
          </a:p>
        </p:txBody>
      </p:sp>
      <p:sp>
        <p:nvSpPr>
          <p:cNvPr id="9" name="Flèche droite 8"/>
          <p:cNvSpPr/>
          <p:nvPr/>
        </p:nvSpPr>
        <p:spPr>
          <a:xfrm>
            <a:off x="4281132" y="2104040"/>
            <a:ext cx="978408" cy="484632"/>
          </a:xfrm>
          <a:prstGeom prst="rightArrow">
            <a:avLst/>
          </a:prstGeom>
          <a:solidFill>
            <a:srgbClr val="0D4643"/>
          </a:solidFill>
          <a:ln>
            <a:solidFill>
              <a:srgbClr val="36BA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5580112" y="4653136"/>
            <a:ext cx="2952328" cy="1731801"/>
          </a:xfrm>
          <a:prstGeom prst="ellipse">
            <a:avLst/>
          </a:prstGeom>
          <a:solidFill>
            <a:srgbClr val="36BBAF"/>
          </a:solidFill>
          <a:ln>
            <a:solidFill>
              <a:srgbClr val="164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fr-FR" dirty="0"/>
            </a:br>
            <a:r>
              <a:rPr lang="fr-FR" dirty="0"/>
              <a:t>Constitution d’un </a:t>
            </a:r>
            <a:r>
              <a:rPr lang="fr-FR" dirty="0" err="1"/>
              <a:t>co-texte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( les références inscrites et ouvertes à d’autres textes)</a:t>
            </a:r>
          </a:p>
          <a:p>
            <a:pPr algn="ctr"/>
            <a:r>
              <a:rPr lang="fr-FR" dirty="0"/>
              <a:t> </a:t>
            </a:r>
          </a:p>
        </p:txBody>
      </p:sp>
      <p:sp>
        <p:nvSpPr>
          <p:cNvPr id="12" name="Flèche vers le bas 11"/>
          <p:cNvSpPr/>
          <p:nvPr/>
        </p:nvSpPr>
        <p:spPr>
          <a:xfrm>
            <a:off x="6813960" y="3362190"/>
            <a:ext cx="484632" cy="978408"/>
          </a:xfrm>
          <a:prstGeom prst="downArrow">
            <a:avLst/>
          </a:prstGeom>
          <a:solidFill>
            <a:srgbClr val="0D4643"/>
          </a:solidFill>
          <a:ln>
            <a:solidFill>
              <a:srgbClr val="36BB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gauche 12"/>
          <p:cNvSpPr/>
          <p:nvPr/>
        </p:nvSpPr>
        <p:spPr>
          <a:xfrm>
            <a:off x="3971910" y="5276720"/>
            <a:ext cx="978408" cy="484632"/>
          </a:xfrm>
          <a:prstGeom prst="leftArrow">
            <a:avLst/>
          </a:prstGeom>
          <a:solidFill>
            <a:srgbClr val="0D4643"/>
          </a:solidFill>
          <a:ln>
            <a:solidFill>
              <a:srgbClr val="36BA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haut 13"/>
          <p:cNvSpPr/>
          <p:nvPr/>
        </p:nvSpPr>
        <p:spPr>
          <a:xfrm>
            <a:off x="1857349" y="3453435"/>
            <a:ext cx="484632" cy="978408"/>
          </a:xfrm>
          <a:prstGeom prst="upArrow">
            <a:avLst/>
          </a:prstGeom>
          <a:solidFill>
            <a:srgbClr val="0D4643"/>
          </a:solidFill>
          <a:ln>
            <a:solidFill>
              <a:srgbClr val="36BB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447346" y="3166665"/>
            <a:ext cx="2645980" cy="1133883"/>
          </a:xfrm>
          <a:prstGeom prst="ellipse">
            <a:avLst/>
          </a:prstGeom>
          <a:noFill/>
          <a:ln>
            <a:solidFill>
              <a:srgbClr val="36BA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b="1" dirty="0">
                <a:solidFill>
                  <a:srgbClr val="36BAB0"/>
                </a:solidFill>
              </a:rPr>
              <a:t>Texte / Œuvre</a:t>
            </a:r>
          </a:p>
        </p:txBody>
      </p:sp>
    </p:spTree>
    <p:extLst>
      <p:ext uri="{BB962C8B-B14F-4D97-AF65-F5344CB8AC3E}">
        <p14:creationId xmlns:p14="http://schemas.microsoft.com/office/powerpoint/2010/main" val="2654495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BAB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28781" y="116632"/>
            <a:ext cx="7772400" cy="575984"/>
          </a:xfrm>
        </p:spPr>
        <p:txBody>
          <a:bodyPr>
            <a:normAutofit/>
          </a:bodyPr>
          <a:lstStyle/>
          <a:p>
            <a:r>
              <a:rPr lang="fr-FR" sz="3200" b="1" dirty="0"/>
              <a:t>Trois axes de travail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34561" y="1556792"/>
            <a:ext cx="7560840" cy="3888431"/>
          </a:xfrm>
        </p:spPr>
        <p:txBody>
          <a:bodyPr>
            <a:normAutofit/>
          </a:bodyPr>
          <a:lstStyle/>
          <a:p>
            <a:pPr algn="l"/>
            <a:r>
              <a:rPr lang="fr-FR" sz="2200" b="1" dirty="0">
                <a:solidFill>
                  <a:schemeClr val="tx1"/>
                </a:solidFill>
              </a:rPr>
              <a:t>Consignes d’étude – œuvres et textes</a:t>
            </a:r>
          </a:p>
          <a:p>
            <a:pPr algn="l"/>
            <a:endParaRPr lang="fr-FR" sz="2600" dirty="0">
              <a:solidFill>
                <a:schemeClr val="tx1"/>
              </a:solidFill>
            </a:endParaRPr>
          </a:p>
          <a:p>
            <a:pPr algn="l"/>
            <a:endParaRPr lang="fr-FR" sz="2600" dirty="0">
              <a:solidFill>
                <a:schemeClr val="tx1"/>
              </a:solidFill>
            </a:endParaRPr>
          </a:p>
          <a:p>
            <a:pPr algn="l"/>
            <a:r>
              <a:rPr lang="fr-FR" sz="2200" b="1" dirty="0">
                <a:solidFill>
                  <a:schemeClr val="tx1"/>
                </a:solidFill>
              </a:rPr>
              <a:t>Le travail personnel</a:t>
            </a:r>
          </a:p>
          <a:p>
            <a:pPr algn="l"/>
            <a:endParaRPr lang="fr-FR" sz="2600" dirty="0">
              <a:solidFill>
                <a:schemeClr val="tx1"/>
              </a:solidFill>
            </a:endParaRPr>
          </a:p>
          <a:p>
            <a:pPr algn="l"/>
            <a:endParaRPr lang="fr-FR" sz="2600" dirty="0">
              <a:solidFill>
                <a:schemeClr val="tx1"/>
              </a:solidFill>
            </a:endParaRPr>
          </a:p>
          <a:p>
            <a:pPr algn="l"/>
            <a:r>
              <a:rPr lang="fr-FR" sz="2200" b="1" dirty="0">
                <a:solidFill>
                  <a:schemeClr val="tx1"/>
                </a:solidFill>
              </a:rPr>
              <a:t>Les écrits d’appropriation et le carnet personnel de lecture et de formation culturelle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B25E8BC-C67C-4D57-BB86-0D09ED36DE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99" y="1676300"/>
            <a:ext cx="308107" cy="360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9327106-EA6D-405E-BEBE-A405B355AE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97" y="2996952"/>
            <a:ext cx="308107" cy="360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B63BE29-D224-49E0-B60D-BBA38A3F29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76" y="4317604"/>
            <a:ext cx="308107" cy="36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427FEE9-A709-4489-B94D-2FE4773D81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5" y="116632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178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8344</TotalTime>
  <Words>1031</Words>
  <Application>Microsoft Office PowerPoint</Application>
  <PresentationFormat>Affichage à l'écran (4:3)</PresentationFormat>
  <Paragraphs>297</Paragraphs>
  <Slides>18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Thème Office</vt:lpstr>
      <vt:lpstr>Classes de 2nde et 1ère </vt:lpstr>
      <vt:lpstr>Cinq  préoccupations  dans les nouveaux programmes de français</vt:lpstr>
      <vt:lpstr>Les trois modalités de lecture  Pour faire varier les approches du professeur et/ou de l’élève</vt:lpstr>
      <vt:lpstr>Étude de la langue</vt:lpstr>
      <vt:lpstr>Deux modalités articulées de travaux écrits </vt:lpstr>
      <vt:lpstr>Culture littéraire  Construire – Structurer – S’approprier</vt:lpstr>
      <vt:lpstr>Les nouveaux programmes de français de lycée : littérature</vt:lpstr>
      <vt:lpstr>Différentes entrées  pour une contextualisation  historique </vt:lpstr>
      <vt:lpstr>Trois axes de travail</vt:lpstr>
      <vt:lpstr>Présentation PowerPoint</vt:lpstr>
      <vt:lpstr>Présentation PowerPoint</vt:lpstr>
      <vt:lpstr>Présentation PowerPoint</vt:lpstr>
      <vt:lpstr>En classe de première</vt:lpstr>
      <vt:lpstr>PREMIÈRES  Générales Programme national de 3 œuvres au choix  &amp;  un parcours associé Par objet d’étude</vt:lpstr>
      <vt:lpstr>PREMIÈRES  Technologiques Programme national de 3 œuvres au choix  &amp;  un parcours associé Par objet d’étude </vt:lpstr>
      <vt:lpstr>  LETTRES          Programmes des classes de Seconde et Première                          B.O. spécial n°1 du 22 janvier 2019</vt:lpstr>
      <vt:lpstr>PRATIQUES DE L’ ÉCRIT  ET DE  L’ORAL Expression, analyse, interprétation Réflexion autonome Appropriation des connaissances </vt:lpstr>
      <vt:lpstr>La construction du carnet personnel  de lectures et de formation culturelle</vt:lpstr>
    </vt:vector>
  </TitlesOfParts>
  <Company>DSI-Rectorat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Pourquoi  renforcer l’étude de l’histoire littéraire dans les projets de programmes pour le Lycée</dc:title>
  <dc:creator>Olivier Payelle-Gambier</dc:creator>
  <cp:lastModifiedBy>Marie-Anne Bernolle</cp:lastModifiedBy>
  <cp:revision>133</cp:revision>
  <dcterms:created xsi:type="dcterms:W3CDTF">2018-10-30T09:02:16Z</dcterms:created>
  <dcterms:modified xsi:type="dcterms:W3CDTF">2019-09-09T07:01:49Z</dcterms:modified>
</cp:coreProperties>
</file>