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6" r:id="rId1"/>
  </p:sldMasterIdLst>
  <p:notesMasterIdLst>
    <p:notesMasterId r:id="rId29"/>
  </p:notesMasterIdLst>
  <p:sldIdLst>
    <p:sldId id="463" r:id="rId2"/>
    <p:sldId id="466" r:id="rId3"/>
    <p:sldId id="477" r:id="rId4"/>
    <p:sldId id="349" r:id="rId5"/>
    <p:sldId id="474" r:id="rId6"/>
    <p:sldId id="465" r:id="rId7"/>
    <p:sldId id="475" r:id="rId8"/>
    <p:sldId id="476" r:id="rId9"/>
    <p:sldId id="333" r:id="rId10"/>
    <p:sldId id="507" r:id="rId11"/>
    <p:sldId id="271" r:id="rId12"/>
    <p:sldId id="471" r:id="rId13"/>
    <p:sldId id="469" r:id="rId14"/>
    <p:sldId id="498" r:id="rId15"/>
    <p:sldId id="505" r:id="rId16"/>
    <p:sldId id="478" r:id="rId17"/>
    <p:sldId id="479" r:id="rId18"/>
    <p:sldId id="480" r:id="rId19"/>
    <p:sldId id="481" r:id="rId20"/>
    <p:sldId id="482" r:id="rId21"/>
    <p:sldId id="484" r:id="rId22"/>
    <p:sldId id="506" r:id="rId23"/>
    <p:sldId id="485" r:id="rId24"/>
    <p:sldId id="500" r:id="rId25"/>
    <p:sldId id="508" r:id="rId26"/>
    <p:sldId id="502" r:id="rId27"/>
    <p:sldId id="503"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970329B7-8F0C-41EE-B942-7F60A0882E15}">
          <p14:sldIdLst>
            <p14:sldId id="463"/>
            <p14:sldId id="466"/>
            <p14:sldId id="477"/>
            <p14:sldId id="349"/>
            <p14:sldId id="474"/>
            <p14:sldId id="465"/>
            <p14:sldId id="475"/>
            <p14:sldId id="476"/>
            <p14:sldId id="333"/>
            <p14:sldId id="507"/>
            <p14:sldId id="271"/>
            <p14:sldId id="471"/>
            <p14:sldId id="469"/>
            <p14:sldId id="498"/>
            <p14:sldId id="505"/>
            <p14:sldId id="478"/>
            <p14:sldId id="479"/>
            <p14:sldId id="480"/>
            <p14:sldId id="481"/>
            <p14:sldId id="482"/>
            <p14:sldId id="484"/>
            <p14:sldId id="506"/>
            <p14:sldId id="485"/>
            <p14:sldId id="500"/>
            <p14:sldId id="508"/>
            <p14:sldId id="502"/>
            <p14:sldId id="50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65" autoAdjust="0"/>
    <p:restoredTop sz="93801" autoAdjust="0"/>
  </p:normalViewPr>
  <p:slideViewPr>
    <p:cSldViewPr>
      <p:cViewPr varScale="1">
        <p:scale>
          <a:sx n="72" d="100"/>
          <a:sy n="72" d="100"/>
        </p:scale>
        <p:origin x="72" y="13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7A31ED-1452-4681-86CC-FE2A885C7BA9}" type="datetimeFigureOut">
              <a:rPr lang="fr-FR" smtClean="0"/>
              <a:pPr/>
              <a:t>27/03/2019</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668533-210C-45E8-A512-BD9CD598DB01}"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BD668533-210C-45E8-A512-BD9CD598DB01}" type="slidenum">
              <a:rPr lang="fr-FR" smtClean="0"/>
              <a:pPr/>
              <a:t>1</a:t>
            </a:fld>
            <a:endParaRPr lang="fr-FR"/>
          </a:p>
        </p:txBody>
      </p:sp>
    </p:spTree>
    <p:extLst>
      <p:ext uri="{BB962C8B-B14F-4D97-AF65-F5344CB8AC3E}">
        <p14:creationId xmlns:p14="http://schemas.microsoft.com/office/powerpoint/2010/main" val="2533317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fr-FR"/>
              <a:t>Modifiez le style du titre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a:xfrm>
            <a:off x="7325773" y="6117336"/>
            <a:ext cx="857473" cy="365125"/>
          </a:xfrm>
        </p:spPr>
        <p:txBody>
          <a:bodyPr/>
          <a:lstStyle/>
          <a:p>
            <a:fld id="{2368803E-BCFE-49AA-A184-964FC21EEBB8}" type="datetime1">
              <a:rPr lang="fr-FR" smtClean="0"/>
              <a:t>27/03/2019</a:t>
            </a:fld>
            <a:endParaRPr lang="fr-FR"/>
          </a:p>
        </p:txBody>
      </p:sp>
      <p:sp>
        <p:nvSpPr>
          <p:cNvPr id="5" name="Footer Placeholder 4"/>
          <p:cNvSpPr>
            <a:spLocks noGrp="1"/>
          </p:cNvSpPr>
          <p:nvPr>
            <p:ph type="ftr" sz="quarter" idx="11"/>
          </p:nvPr>
        </p:nvSpPr>
        <p:spPr>
          <a:xfrm>
            <a:off x="3623733" y="6117336"/>
            <a:ext cx="3609438" cy="365125"/>
          </a:xfrm>
        </p:spPr>
        <p:txBody>
          <a:bodyPr/>
          <a:lstStyle/>
          <a:p>
            <a:endParaRPr lang="fr-FR"/>
          </a:p>
        </p:txBody>
      </p:sp>
      <p:sp>
        <p:nvSpPr>
          <p:cNvPr id="6" name="Slide Number Placeholder 5"/>
          <p:cNvSpPr>
            <a:spLocks noGrp="1"/>
          </p:cNvSpPr>
          <p:nvPr>
            <p:ph type="sldNum" sz="quarter" idx="12"/>
          </p:nvPr>
        </p:nvSpPr>
        <p:spPr>
          <a:xfrm>
            <a:off x="8275320" y="6117336"/>
            <a:ext cx="411480" cy="365125"/>
          </a:xfrm>
        </p:spPr>
        <p:txBody>
          <a:bodyPr/>
          <a:lstStyle/>
          <a:p>
            <a:fld id="{170DA508-37B5-4C37-9EFC-BB8FD4B7BB1D}" type="slidenum">
              <a:rPr lang="fr-FR" smtClean="0"/>
              <a:pPr/>
              <a:t>‹N°›</a:t>
            </a:fld>
            <a:endParaRPr lang="fr-FR"/>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Tree>
    <p:extLst>
      <p:ext uri="{BB962C8B-B14F-4D97-AF65-F5344CB8AC3E}">
        <p14:creationId xmlns:p14="http://schemas.microsoft.com/office/powerpoint/2010/main" val="6629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A9306968-3B10-4BE4-84ED-10723D539CEF}" type="datetime1">
              <a:rPr lang="fr-FR" smtClean="0"/>
              <a:t>27/03/2019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70DA508-37B5-4C37-9EFC-BB8FD4B7BB1D}" type="slidenum">
              <a:rPr lang="fr-FR" smtClean="0"/>
              <a:pPr/>
              <a:t>‹N°›</a:t>
            </a:fld>
            <a:endParaRPr lang="fr-FR"/>
          </a:p>
        </p:txBody>
      </p:sp>
    </p:spTree>
    <p:extLst>
      <p:ext uri="{BB962C8B-B14F-4D97-AF65-F5344CB8AC3E}">
        <p14:creationId xmlns:p14="http://schemas.microsoft.com/office/powerpoint/2010/main" val="3150051788"/>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fr-FR"/>
              <a:t>Modifiez le style du titre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A9306968-3B10-4BE4-84ED-10723D539CEF}" type="datetime1">
              <a:rPr lang="fr-FR" smtClean="0"/>
              <a:t>27/03/2019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70DA508-37B5-4C37-9EFC-BB8FD4B7BB1D}" type="slidenum">
              <a:rPr lang="fr-FR" smtClean="0"/>
              <a:pPr/>
              <a:t>‹N°›</a:t>
            </a:fld>
            <a:endParaRPr lang="fr-FR"/>
          </a:p>
        </p:txBody>
      </p:sp>
    </p:spTree>
    <p:extLst>
      <p:ext uri="{BB962C8B-B14F-4D97-AF65-F5344CB8AC3E}">
        <p14:creationId xmlns:p14="http://schemas.microsoft.com/office/powerpoint/2010/main" val="3853297005"/>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A9306968-3B10-4BE4-84ED-10723D539CEF}" type="datetime1">
              <a:rPr lang="fr-FR" smtClean="0"/>
              <a:t>27/03/2019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70DA508-37B5-4C37-9EFC-BB8FD4B7BB1D}" type="slidenum">
              <a:rPr lang="fr-FR" smtClean="0"/>
              <a:pPr/>
              <a:t>‹N°›</a:t>
            </a:fld>
            <a:endParaRPr lang="fr-FR"/>
          </a:p>
        </p:txBody>
      </p:sp>
    </p:spTree>
    <p:extLst>
      <p:ext uri="{BB962C8B-B14F-4D97-AF65-F5344CB8AC3E}">
        <p14:creationId xmlns:p14="http://schemas.microsoft.com/office/powerpoint/2010/main" val="3206250134"/>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fr-FR"/>
              <a:t>Modifiez le style du titre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A9306968-3B10-4BE4-84ED-10723D539CEF}" type="datetime1">
              <a:rPr lang="fr-FR" smtClean="0"/>
              <a:t>27/03/2019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70DA508-37B5-4C37-9EFC-BB8FD4B7BB1D}" type="slidenum">
              <a:rPr lang="fr-FR" smtClean="0"/>
              <a:pPr/>
              <a:t>‹N°›</a:t>
            </a:fld>
            <a:endParaRPr lang="fr-FR"/>
          </a:p>
        </p:txBody>
      </p:sp>
    </p:spTree>
    <p:extLst>
      <p:ext uri="{BB962C8B-B14F-4D97-AF65-F5344CB8AC3E}">
        <p14:creationId xmlns:p14="http://schemas.microsoft.com/office/powerpoint/2010/main" val="2627002719"/>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fr-FR"/>
              <a:t>Modifier les styles du texte du masque</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A9306968-3B10-4BE4-84ED-10723D539CEF}" type="datetime1">
              <a:rPr lang="fr-FR" smtClean="0"/>
              <a:t>27/03/2019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70DA508-37B5-4C37-9EFC-BB8FD4B7BB1D}" type="slidenum">
              <a:rPr lang="fr-FR" smtClean="0"/>
              <a:pPr/>
              <a:t>‹N°›</a:t>
            </a:fld>
            <a:endParaRPr lang="fr-FR"/>
          </a:p>
        </p:txBody>
      </p:sp>
    </p:spTree>
    <p:extLst>
      <p:ext uri="{BB962C8B-B14F-4D97-AF65-F5344CB8AC3E}">
        <p14:creationId xmlns:p14="http://schemas.microsoft.com/office/powerpoint/2010/main" val="50028273"/>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fr-FR"/>
              <a:t>Modifiez le style du titre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fr-FR"/>
              <a:t>Modifier les styles du texte du masque</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A9306968-3B10-4BE4-84ED-10723D539CEF}" type="datetime1">
              <a:rPr lang="fr-FR" smtClean="0"/>
              <a:t>27/03/2019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70DA508-37B5-4C37-9EFC-BB8FD4B7BB1D}" type="slidenum">
              <a:rPr lang="fr-FR" smtClean="0"/>
              <a:pPr/>
              <a:t>‹N°›</a:t>
            </a:fld>
            <a:endParaRPr lang="fr-FR"/>
          </a:p>
        </p:txBody>
      </p:sp>
    </p:spTree>
    <p:extLst>
      <p:ext uri="{BB962C8B-B14F-4D97-AF65-F5344CB8AC3E}">
        <p14:creationId xmlns:p14="http://schemas.microsoft.com/office/powerpoint/2010/main" val="4286218826"/>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8222288-6853-43B4-AD39-122441249797}" type="datetime1">
              <a:rPr lang="fr-FR" smtClean="0"/>
              <a:t>27/03/2019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70DA508-37B5-4C37-9EFC-BB8FD4B7BB1D}" type="slidenum">
              <a:rPr lang="fr-FR" smtClean="0"/>
              <a:pPr/>
              <a:t>‹N°›</a:t>
            </a:fld>
            <a:endParaRPr lang="fr-FR"/>
          </a:p>
        </p:txBody>
      </p:sp>
    </p:spTree>
    <p:extLst>
      <p:ext uri="{BB962C8B-B14F-4D97-AF65-F5344CB8AC3E}">
        <p14:creationId xmlns:p14="http://schemas.microsoft.com/office/powerpoint/2010/main" val="38453131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3A1A7A3-AA63-4A02-9243-5E6E8175F427}" type="datetime1">
              <a:rPr lang="fr-FR" smtClean="0"/>
              <a:t>27/03/2019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70DA508-37B5-4C37-9EFC-BB8FD4B7BB1D}" type="slidenum">
              <a:rPr lang="fr-FR" smtClean="0"/>
              <a:pPr/>
              <a:t>‹N°›</a:t>
            </a:fld>
            <a:endParaRPr lang="fr-FR"/>
          </a:p>
        </p:txBody>
      </p:sp>
    </p:spTree>
    <p:extLst>
      <p:ext uri="{BB962C8B-B14F-4D97-AF65-F5344CB8AC3E}">
        <p14:creationId xmlns:p14="http://schemas.microsoft.com/office/powerpoint/2010/main" val="1897562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fr-FR"/>
              <a:t>Modifiez le style du titre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7344329" y="6108173"/>
            <a:ext cx="857473" cy="365125"/>
          </a:xfrm>
        </p:spPr>
        <p:txBody>
          <a:bodyPr/>
          <a:lstStyle/>
          <a:p>
            <a:fld id="{FB0BC4C4-4780-4E3C-AD2E-5452BFC0D489}" type="datetime1">
              <a:rPr lang="fr-FR" smtClean="0"/>
              <a:t>27/03/2019</a:t>
            </a:fld>
            <a:endParaRPr lang="fr-FR"/>
          </a:p>
        </p:txBody>
      </p:sp>
      <p:sp>
        <p:nvSpPr>
          <p:cNvPr id="5" name="Footer Placeholder 4"/>
          <p:cNvSpPr>
            <a:spLocks noGrp="1"/>
          </p:cNvSpPr>
          <p:nvPr>
            <p:ph type="ftr" sz="quarter" idx="11"/>
          </p:nvPr>
        </p:nvSpPr>
        <p:spPr>
          <a:xfrm>
            <a:off x="1972647" y="6108173"/>
            <a:ext cx="5314517" cy="365125"/>
          </a:xfrm>
        </p:spPr>
        <p:txBody>
          <a:bodyPr/>
          <a:lstStyle/>
          <a:p>
            <a:endParaRPr lang="fr-FR"/>
          </a:p>
        </p:txBody>
      </p:sp>
      <p:sp>
        <p:nvSpPr>
          <p:cNvPr id="6" name="Slide Number Placeholder 5"/>
          <p:cNvSpPr>
            <a:spLocks noGrp="1"/>
          </p:cNvSpPr>
          <p:nvPr>
            <p:ph type="sldNum" sz="quarter" idx="12"/>
          </p:nvPr>
        </p:nvSpPr>
        <p:spPr>
          <a:xfrm>
            <a:off x="8258967" y="6108173"/>
            <a:ext cx="427833" cy="365125"/>
          </a:xfrm>
        </p:spPr>
        <p:txBody>
          <a:bodyPr/>
          <a:lstStyle/>
          <a:p>
            <a:fld id="{170DA508-37B5-4C37-9EFC-BB8FD4B7BB1D}" type="slidenum">
              <a:rPr lang="fr-FR" smtClean="0"/>
              <a:pPr/>
              <a:t>‹N°›</a:t>
            </a:fld>
            <a:endParaRPr lang="fr-FR"/>
          </a:p>
        </p:txBody>
      </p:sp>
    </p:spTree>
    <p:extLst>
      <p:ext uri="{BB962C8B-B14F-4D97-AF65-F5344CB8AC3E}">
        <p14:creationId xmlns:p14="http://schemas.microsoft.com/office/powerpoint/2010/main" val="204927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5676BD3C-D7F4-4387-B187-7F6B5F315F1C}" type="datetime1">
              <a:rPr lang="fr-FR" smtClean="0"/>
              <a:t>27/03/2019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a:xfrm>
            <a:off x="8273317" y="6116070"/>
            <a:ext cx="413483" cy="365125"/>
          </a:xfrm>
        </p:spPr>
        <p:txBody>
          <a:bodyPr/>
          <a:lstStyle/>
          <a:p>
            <a:fld id="{170DA508-37B5-4C37-9EFC-BB8FD4B7BB1D}" type="slidenum">
              <a:rPr lang="fr-FR" smtClean="0"/>
              <a:pPr/>
              <a:t>‹N°›</a:t>
            </a:fld>
            <a:endParaRPr lang="fr-FR"/>
          </a:p>
        </p:txBody>
      </p:sp>
    </p:spTree>
    <p:extLst>
      <p:ext uri="{BB962C8B-B14F-4D97-AF65-F5344CB8AC3E}">
        <p14:creationId xmlns:p14="http://schemas.microsoft.com/office/powerpoint/2010/main" val="2893984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fr-FR"/>
              <a:t>Modifiez le style du titre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68C33D49-9F92-48B4-8ECE-E560C90E11B0}" type="datetime1">
              <a:rPr lang="fr-FR" smtClean="0"/>
              <a:t>27/03/2019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70DA508-37B5-4C37-9EFC-BB8FD4B7BB1D}" type="slidenum">
              <a:rPr lang="fr-FR" smtClean="0"/>
              <a:pPr/>
              <a:t>‹N°›</a:t>
            </a:fld>
            <a:endParaRPr lang="fr-FR"/>
          </a:p>
        </p:txBody>
      </p:sp>
    </p:spTree>
    <p:extLst>
      <p:ext uri="{BB962C8B-B14F-4D97-AF65-F5344CB8AC3E}">
        <p14:creationId xmlns:p14="http://schemas.microsoft.com/office/powerpoint/2010/main" val="41540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22D54320-41BF-4814-9076-89D23C2B7C4C}" type="datetime1">
              <a:rPr lang="fr-FR" smtClean="0"/>
              <a:t>27/03/2019</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170DA508-37B5-4C37-9EFC-BB8FD4B7BB1D}" type="slidenum">
              <a:rPr lang="fr-FR" smtClean="0"/>
              <a:pPr/>
              <a:t>‹N°›</a:t>
            </a:fld>
            <a:endParaRPr lang="fr-FR"/>
          </a:p>
        </p:txBody>
      </p:sp>
    </p:spTree>
    <p:extLst>
      <p:ext uri="{BB962C8B-B14F-4D97-AF65-F5344CB8AC3E}">
        <p14:creationId xmlns:p14="http://schemas.microsoft.com/office/powerpoint/2010/main" val="4084205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1F782C37-F669-4FE1-8C10-8B0F43E232CB}" type="datetime1">
              <a:rPr lang="fr-FR" smtClean="0"/>
              <a:t>27/03/2019</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170DA508-37B5-4C37-9EFC-BB8FD4B7BB1D}" type="slidenum">
              <a:rPr lang="fr-FR" smtClean="0"/>
              <a:pPr/>
              <a:t>‹N°›</a:t>
            </a:fld>
            <a:endParaRPr lang="fr-FR"/>
          </a:p>
        </p:txBody>
      </p:sp>
    </p:spTree>
    <p:extLst>
      <p:ext uri="{BB962C8B-B14F-4D97-AF65-F5344CB8AC3E}">
        <p14:creationId xmlns:p14="http://schemas.microsoft.com/office/powerpoint/2010/main" val="722157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DD4999-380E-487F-90EE-8A1EA82067F5}" type="datetime1">
              <a:rPr lang="fr-FR" smtClean="0"/>
              <a:t>27/03/2019</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170DA508-37B5-4C37-9EFC-BB8FD4B7BB1D}" type="slidenum">
              <a:rPr lang="fr-FR" smtClean="0"/>
              <a:pPr/>
              <a:t>‹N°›</a:t>
            </a:fld>
            <a:endParaRPr lang="fr-FR"/>
          </a:p>
        </p:txBody>
      </p:sp>
    </p:spTree>
    <p:extLst>
      <p:ext uri="{BB962C8B-B14F-4D97-AF65-F5344CB8AC3E}">
        <p14:creationId xmlns:p14="http://schemas.microsoft.com/office/powerpoint/2010/main" val="2992965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fr-FR"/>
              <a:t>Modifiez le style du titre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106DBD08-D70E-46C1-9365-4A9B4E376825}" type="datetime1">
              <a:rPr lang="fr-FR" smtClean="0"/>
              <a:t>27/03/2019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70DA508-37B5-4C37-9EFC-BB8FD4B7BB1D}" type="slidenum">
              <a:rPr lang="fr-FR" smtClean="0"/>
              <a:pPr/>
              <a:t>‹N°›</a:t>
            </a:fld>
            <a:endParaRPr lang="fr-FR"/>
          </a:p>
        </p:txBody>
      </p:sp>
    </p:spTree>
    <p:extLst>
      <p:ext uri="{BB962C8B-B14F-4D97-AF65-F5344CB8AC3E}">
        <p14:creationId xmlns:p14="http://schemas.microsoft.com/office/powerpoint/2010/main" val="303067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fr-FR"/>
              <a:t>Modifiez le style du titre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BF9F9E98-7481-4797-B192-AA38F75922F8}" type="datetime1">
              <a:rPr lang="fr-FR" smtClean="0"/>
              <a:t>27/03/2019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70DA508-37B5-4C37-9EFC-BB8FD4B7BB1D}" type="slidenum">
              <a:rPr lang="fr-FR" smtClean="0"/>
              <a:pPr/>
              <a:t>‹N°›</a:t>
            </a:fld>
            <a:endParaRPr lang="fr-FR"/>
          </a:p>
        </p:txBody>
      </p:sp>
    </p:spTree>
    <p:extLst>
      <p:ext uri="{BB962C8B-B14F-4D97-AF65-F5344CB8AC3E}">
        <p14:creationId xmlns:p14="http://schemas.microsoft.com/office/powerpoint/2010/main" val="916030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9306968-3B10-4BE4-84ED-10723D539CEF}" type="datetime1">
              <a:rPr lang="fr-FR" smtClean="0"/>
              <a:t>27/03/2019</a:t>
            </a:fld>
            <a:endParaRPr lang="fr-FR"/>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fr-FR"/>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70DA508-37B5-4C37-9EFC-BB8FD4B7BB1D}" type="slidenum">
              <a:rPr lang="fr-FR" smtClean="0"/>
              <a:pPr/>
              <a:t>‹N°›</a:t>
            </a:fld>
            <a:endParaRPr lang="fr-FR"/>
          </a:p>
        </p:txBody>
      </p:sp>
    </p:spTree>
    <p:extLst>
      <p:ext uri="{BB962C8B-B14F-4D97-AF65-F5344CB8AC3E}">
        <p14:creationId xmlns:p14="http://schemas.microsoft.com/office/powerpoint/2010/main" val="686286250"/>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Lst>
  <p:hf hd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C173A4-CCD1-4CD6-B180-552DF414B8A8}"/>
              </a:ext>
            </a:extLst>
          </p:cNvPr>
          <p:cNvSpPr>
            <a:spLocks noGrp="1"/>
          </p:cNvSpPr>
          <p:nvPr>
            <p:ph type="title"/>
          </p:nvPr>
        </p:nvSpPr>
        <p:spPr>
          <a:xfrm>
            <a:off x="982133" y="457200"/>
            <a:ext cx="7704667" cy="3187823"/>
          </a:xfrm>
        </p:spPr>
        <p:txBody>
          <a:bodyPr>
            <a:normAutofit/>
          </a:bodyPr>
          <a:lstStyle/>
          <a:p>
            <a:r>
              <a:rPr lang="fr-FR" dirty="0"/>
              <a:t>Blogs et forums scolaires de lecteurs, espaces d’apprentissage de la lecture littéraire ?</a:t>
            </a:r>
            <a:br>
              <a:rPr lang="fr-FR" dirty="0"/>
            </a:br>
            <a:endParaRPr lang="fr-FR" dirty="0"/>
          </a:p>
        </p:txBody>
      </p:sp>
      <p:sp>
        <p:nvSpPr>
          <p:cNvPr id="3" name="Espace réservé du contenu 2">
            <a:extLst>
              <a:ext uri="{FF2B5EF4-FFF2-40B4-BE49-F238E27FC236}">
                <a16:creationId xmlns:a16="http://schemas.microsoft.com/office/drawing/2014/main" id="{8270C318-8E8F-4673-BB97-82A2B150BABC}"/>
              </a:ext>
            </a:extLst>
          </p:cNvPr>
          <p:cNvSpPr>
            <a:spLocks noGrp="1"/>
          </p:cNvSpPr>
          <p:nvPr>
            <p:ph idx="1"/>
          </p:nvPr>
        </p:nvSpPr>
        <p:spPr>
          <a:xfrm>
            <a:off x="982133" y="4581128"/>
            <a:ext cx="7704667" cy="936104"/>
          </a:xfrm>
        </p:spPr>
        <p:txBody>
          <a:bodyPr>
            <a:normAutofit lnSpcReduction="10000"/>
          </a:bodyPr>
          <a:lstStyle/>
          <a:p>
            <a:pPr marL="0" indent="0">
              <a:buNone/>
            </a:pPr>
            <a:r>
              <a:rPr lang="fr-FR" dirty="0"/>
              <a:t>Journée des lettres de l’académie de Versailles </a:t>
            </a:r>
          </a:p>
          <a:p>
            <a:pPr marL="0" indent="0">
              <a:buNone/>
            </a:pPr>
            <a:r>
              <a:rPr lang="fr-FR" dirty="0"/>
              <a:t>21 mars 2019, Gennevilliers</a:t>
            </a:r>
          </a:p>
        </p:txBody>
      </p:sp>
      <p:sp>
        <p:nvSpPr>
          <p:cNvPr id="4" name="Espace réservé du pied de page 3">
            <a:extLst>
              <a:ext uri="{FF2B5EF4-FFF2-40B4-BE49-F238E27FC236}">
                <a16:creationId xmlns:a16="http://schemas.microsoft.com/office/drawing/2014/main" id="{A61719B1-9F10-4263-A02C-9E3DA9B2E886}"/>
              </a:ext>
            </a:extLst>
          </p:cNvPr>
          <p:cNvSpPr>
            <a:spLocks noGrp="1"/>
          </p:cNvSpPr>
          <p:nvPr>
            <p:ph type="ftr" sz="quarter" idx="11"/>
          </p:nvPr>
        </p:nvSpPr>
        <p:spPr>
          <a:xfrm>
            <a:off x="1972647" y="5733256"/>
            <a:ext cx="5314517" cy="1001517"/>
          </a:xfrm>
        </p:spPr>
        <p:txBody>
          <a:bodyPr/>
          <a:lstStyle/>
          <a:p>
            <a:r>
              <a:rPr lang="fr-FR" sz="1800" dirty="0"/>
              <a:t>Pierre Moinard PRAG lettres université de Cergy-Pontoise/ESPE Versailles</a:t>
            </a:r>
          </a:p>
          <a:p>
            <a:endParaRPr lang="fr-FR" dirty="0"/>
          </a:p>
        </p:txBody>
      </p:sp>
      <p:sp>
        <p:nvSpPr>
          <p:cNvPr id="5" name="Espace réservé du numéro de diapositive 4">
            <a:extLst>
              <a:ext uri="{FF2B5EF4-FFF2-40B4-BE49-F238E27FC236}">
                <a16:creationId xmlns:a16="http://schemas.microsoft.com/office/drawing/2014/main" id="{9A8148E0-79F6-4312-9A9D-33FDE2DD0371}"/>
              </a:ext>
            </a:extLst>
          </p:cNvPr>
          <p:cNvSpPr>
            <a:spLocks noGrp="1"/>
          </p:cNvSpPr>
          <p:nvPr>
            <p:ph type="sldNum" sz="quarter" idx="12"/>
          </p:nvPr>
        </p:nvSpPr>
        <p:spPr/>
        <p:txBody>
          <a:bodyPr/>
          <a:lstStyle/>
          <a:p>
            <a:fld id="{170DA508-37B5-4C37-9EFC-BB8FD4B7BB1D}" type="slidenum">
              <a:rPr lang="fr-FR" smtClean="0"/>
              <a:pPr/>
              <a:t>1</a:t>
            </a:fld>
            <a:endParaRPr lang="fr-FR"/>
          </a:p>
        </p:txBody>
      </p:sp>
    </p:spTree>
    <p:extLst>
      <p:ext uri="{BB962C8B-B14F-4D97-AF65-F5344CB8AC3E}">
        <p14:creationId xmlns:p14="http://schemas.microsoft.com/office/powerpoint/2010/main" val="3450623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E9D9EE-D2EE-4BD9-A004-F46E75EE6089}"/>
              </a:ext>
            </a:extLst>
          </p:cNvPr>
          <p:cNvSpPr>
            <a:spLocks noGrp="1"/>
          </p:cNvSpPr>
          <p:nvPr>
            <p:ph type="title"/>
          </p:nvPr>
        </p:nvSpPr>
        <p:spPr>
          <a:xfrm>
            <a:off x="982133" y="457201"/>
            <a:ext cx="7704667" cy="955575"/>
          </a:xfrm>
        </p:spPr>
        <p:txBody>
          <a:bodyPr>
            <a:normAutofit fontScale="90000"/>
          </a:bodyPr>
          <a:lstStyle/>
          <a:p>
            <a:r>
              <a:rPr lang="fr-FR" dirty="0"/>
              <a:t>Le paradigme dialectique de la lecture littéraire ( J.-L. </a:t>
            </a:r>
            <a:r>
              <a:rPr lang="fr-FR" dirty="0" err="1"/>
              <a:t>Dufays</a:t>
            </a:r>
            <a:r>
              <a:rPr lang="fr-FR" dirty="0"/>
              <a:t>, 2010)</a:t>
            </a:r>
          </a:p>
        </p:txBody>
      </p:sp>
      <p:sp>
        <p:nvSpPr>
          <p:cNvPr id="3" name="Espace réservé du contenu 2">
            <a:extLst>
              <a:ext uri="{FF2B5EF4-FFF2-40B4-BE49-F238E27FC236}">
                <a16:creationId xmlns:a16="http://schemas.microsoft.com/office/drawing/2014/main" id="{EEC3F958-D616-42B3-89C9-F10ABD44F7FF}"/>
              </a:ext>
            </a:extLst>
          </p:cNvPr>
          <p:cNvSpPr>
            <a:spLocks noGrp="1"/>
          </p:cNvSpPr>
          <p:nvPr>
            <p:ph idx="1"/>
          </p:nvPr>
        </p:nvSpPr>
        <p:spPr>
          <a:xfrm>
            <a:off x="982133" y="1556792"/>
            <a:ext cx="7704667" cy="4443024"/>
          </a:xfrm>
        </p:spPr>
        <p:txBody>
          <a:bodyPr>
            <a:normAutofit fontScale="92500"/>
          </a:bodyPr>
          <a:lstStyle/>
          <a:p>
            <a:pPr marL="0" indent="0">
              <a:buNone/>
            </a:pPr>
            <a:r>
              <a:rPr lang="fr-FR" dirty="0"/>
              <a:t>La « lecture littéraire » : une optimisation de ce qui se produit dans la lecture ordinaire </a:t>
            </a:r>
          </a:p>
          <a:p>
            <a:pPr marL="0" indent="0">
              <a:buNone/>
            </a:pPr>
            <a:r>
              <a:rPr lang="fr-FR" dirty="0"/>
              <a:t>Par l’entretien d’un va-et-vient entre deux modalités de lecture ( focalisations attentionnelles) </a:t>
            </a:r>
          </a:p>
          <a:p>
            <a:pPr marL="0" indent="0">
              <a:buNone/>
            </a:pPr>
            <a:r>
              <a:rPr lang="fr-FR" b="1" dirty="0"/>
              <a:t>La participation, </a:t>
            </a:r>
            <a:r>
              <a:rPr lang="fr-FR" dirty="0"/>
              <a:t>la lecture identificatoire, centrée sur  les référents, les représentations imaginaires du lecteur et les émotions que suscite la lecture   </a:t>
            </a:r>
          </a:p>
          <a:p>
            <a:pPr marL="0" indent="0">
              <a:buNone/>
            </a:pPr>
            <a:r>
              <a:rPr lang="fr-FR" b="1" dirty="0"/>
              <a:t>La distanciation</a:t>
            </a:r>
            <a:r>
              <a:rPr lang="fr-FR" dirty="0"/>
              <a:t>, interprétative, relève d’une réflexion du lecteur sur les significations du texte et sur son expérience de lecture  </a:t>
            </a:r>
          </a:p>
          <a:p>
            <a:pPr marL="0" indent="0">
              <a:buNone/>
            </a:pPr>
            <a:r>
              <a:rPr lang="fr-FR" dirty="0"/>
              <a:t>Le lecteur « cumul[e] au même moment deux attitudes opposées » (2010, p.192) </a:t>
            </a:r>
          </a:p>
          <a:p>
            <a:pPr marL="0" indent="0">
              <a:buNone/>
            </a:pPr>
            <a:endParaRPr lang="fr-FR" dirty="0"/>
          </a:p>
        </p:txBody>
      </p:sp>
      <p:sp>
        <p:nvSpPr>
          <p:cNvPr id="4" name="Espace réservé du pied de page 3">
            <a:extLst>
              <a:ext uri="{FF2B5EF4-FFF2-40B4-BE49-F238E27FC236}">
                <a16:creationId xmlns:a16="http://schemas.microsoft.com/office/drawing/2014/main" id="{04C872A4-CA4B-4471-8EC6-F3F9AA6CF906}"/>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124F7A31-6E41-425B-8E33-C9BF274EFF51}"/>
              </a:ext>
            </a:extLst>
          </p:cNvPr>
          <p:cNvSpPr>
            <a:spLocks noGrp="1"/>
          </p:cNvSpPr>
          <p:nvPr>
            <p:ph type="sldNum" sz="quarter" idx="12"/>
          </p:nvPr>
        </p:nvSpPr>
        <p:spPr/>
        <p:txBody>
          <a:bodyPr/>
          <a:lstStyle/>
          <a:p>
            <a:fld id="{170DA508-37B5-4C37-9EFC-BB8FD4B7BB1D}" type="slidenum">
              <a:rPr lang="fr-FR" smtClean="0"/>
              <a:pPr/>
              <a:t>10</a:t>
            </a:fld>
            <a:endParaRPr lang="fr-FR"/>
          </a:p>
        </p:txBody>
      </p:sp>
    </p:spTree>
    <p:extLst>
      <p:ext uri="{BB962C8B-B14F-4D97-AF65-F5344CB8AC3E}">
        <p14:creationId xmlns:p14="http://schemas.microsoft.com/office/powerpoint/2010/main" val="3589245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D8C5F4-3CD7-40CB-B997-B85261D05EF1}"/>
              </a:ext>
            </a:extLst>
          </p:cNvPr>
          <p:cNvSpPr txBox="1">
            <a:spLocks noGrp="1"/>
          </p:cNvSpPr>
          <p:nvPr>
            <p:ph type="title"/>
          </p:nvPr>
        </p:nvSpPr>
        <p:spPr>
          <a:xfrm flipV="1">
            <a:off x="1028700" y="70914"/>
            <a:ext cx="7200900" cy="45719"/>
          </a:xfrm>
        </p:spPr>
        <p:txBody>
          <a:bodyPr>
            <a:normAutofit fontScale="90000"/>
          </a:bodyPr>
          <a:lstStyle/>
          <a:p>
            <a:pPr lvl="0"/>
            <a:br>
              <a:rPr lang="fr-FR" sz="1575" dirty="0"/>
            </a:br>
            <a:endParaRPr lang="fr-FR" sz="1575" dirty="0"/>
          </a:p>
        </p:txBody>
      </p:sp>
      <p:graphicFrame>
        <p:nvGraphicFramePr>
          <p:cNvPr id="3" name="Espace réservé du contenu 3">
            <a:extLst>
              <a:ext uri="{FF2B5EF4-FFF2-40B4-BE49-F238E27FC236}">
                <a16:creationId xmlns:a16="http://schemas.microsoft.com/office/drawing/2014/main" id="{61C44F81-CDA1-472D-9CCD-158E2D0EAE01}"/>
              </a:ext>
            </a:extLst>
          </p:cNvPr>
          <p:cNvGraphicFramePr>
            <a:graphicFrameLocks noGrp="1"/>
          </p:cNvGraphicFramePr>
          <p:nvPr>
            <p:ph idx="1"/>
            <p:extLst>
              <p:ext uri="{D42A27DB-BD31-4B8C-83A1-F6EECF244321}">
                <p14:modId xmlns:p14="http://schemas.microsoft.com/office/powerpoint/2010/main" val="921616932"/>
              </p:ext>
            </p:extLst>
          </p:nvPr>
        </p:nvGraphicFramePr>
        <p:xfrm>
          <a:off x="755576" y="260648"/>
          <a:ext cx="7776866" cy="6218977"/>
        </p:xfrm>
        <a:graphic>
          <a:graphicData uri="http://schemas.openxmlformats.org/drawingml/2006/table">
            <a:tbl>
              <a:tblPr firstRow="1" bandRow="1">
                <a:effectLst/>
                <a:tableStyleId>{5C22544A-7EE6-4342-B048-85BDC9FD1C3A}</a:tableStyleId>
              </a:tblPr>
              <a:tblGrid>
                <a:gridCol w="1090215">
                  <a:extLst>
                    <a:ext uri="{9D8B030D-6E8A-4147-A177-3AD203B41FA5}">
                      <a16:colId xmlns:a16="http://schemas.microsoft.com/office/drawing/2014/main" val="1008486380"/>
                    </a:ext>
                  </a:extLst>
                </a:gridCol>
                <a:gridCol w="1453619">
                  <a:extLst>
                    <a:ext uri="{9D8B030D-6E8A-4147-A177-3AD203B41FA5}">
                      <a16:colId xmlns:a16="http://schemas.microsoft.com/office/drawing/2014/main" val="2101499881"/>
                    </a:ext>
                  </a:extLst>
                </a:gridCol>
                <a:gridCol w="1235577">
                  <a:extLst>
                    <a:ext uri="{9D8B030D-6E8A-4147-A177-3AD203B41FA5}">
                      <a16:colId xmlns:a16="http://schemas.microsoft.com/office/drawing/2014/main" val="1016051189"/>
                    </a:ext>
                  </a:extLst>
                </a:gridCol>
                <a:gridCol w="1962386">
                  <a:extLst>
                    <a:ext uri="{9D8B030D-6E8A-4147-A177-3AD203B41FA5}">
                      <a16:colId xmlns:a16="http://schemas.microsoft.com/office/drawing/2014/main" val="4056714441"/>
                    </a:ext>
                  </a:extLst>
                </a:gridCol>
                <a:gridCol w="2035069">
                  <a:extLst>
                    <a:ext uri="{9D8B030D-6E8A-4147-A177-3AD203B41FA5}">
                      <a16:colId xmlns:a16="http://schemas.microsoft.com/office/drawing/2014/main" val="832707760"/>
                    </a:ext>
                  </a:extLst>
                </a:gridCol>
              </a:tblGrid>
              <a:tr h="1176815">
                <a:tc>
                  <a:txBody>
                    <a:bodyPr/>
                    <a:lstStyle/>
                    <a:p>
                      <a:pPr lvl="0">
                        <a:lnSpc>
                          <a:spcPct val="102000"/>
                        </a:lnSpc>
                        <a:spcAft>
                          <a:spcPts val="800"/>
                        </a:spcAft>
                      </a:pPr>
                      <a:r>
                        <a:rPr lang="fr-FR" sz="1600">
                          <a:latin typeface="Times New Roman" pitchFamily="18"/>
                          <a:ea typeface="Calibri" pitchFamily="34"/>
                          <a:cs typeface="Times New Roman" pitchFamily="18"/>
                        </a:rPr>
                        <a:t>Catégories</a:t>
                      </a:r>
                    </a:p>
                  </a:txBody>
                  <a:tcPr marL="51435" marR="51435" marT="0" marB="0"/>
                </a:tc>
                <a:tc>
                  <a:txBody>
                    <a:bodyPr/>
                    <a:lstStyle/>
                    <a:p>
                      <a:pPr lvl="0">
                        <a:lnSpc>
                          <a:spcPct val="102000"/>
                        </a:lnSpc>
                        <a:spcAft>
                          <a:spcPts val="800"/>
                        </a:spcAft>
                      </a:pPr>
                      <a:r>
                        <a:rPr lang="fr-FR" sz="1600" kern="1200" dirty="0">
                          <a:solidFill>
                            <a:srgbClr val="FFFFFF"/>
                          </a:solidFill>
                          <a:latin typeface="Calibri"/>
                        </a:rPr>
                        <a:t>Enoncés strictement distanciés</a:t>
                      </a:r>
                      <a:endParaRPr lang="fr-FR" sz="1600" dirty="0">
                        <a:solidFill>
                          <a:srgbClr val="FFFFFF"/>
                        </a:solidFill>
                        <a:latin typeface="Times New Roman" pitchFamily="18"/>
                        <a:ea typeface="Calibri" pitchFamily="34"/>
                        <a:cs typeface="Times New Roman" pitchFamily="18"/>
                      </a:endParaRPr>
                    </a:p>
                  </a:txBody>
                  <a:tcPr marL="51435" marR="51435" marT="0" marB="0"/>
                </a:tc>
                <a:tc gridSpan="2">
                  <a:txBody>
                    <a:bodyPr/>
                    <a:lstStyle/>
                    <a:p>
                      <a:pPr lvl="0">
                        <a:lnSpc>
                          <a:spcPct val="102000"/>
                        </a:lnSpc>
                        <a:spcAft>
                          <a:spcPts val="800"/>
                        </a:spcAft>
                      </a:pPr>
                      <a:r>
                        <a:rPr lang="fr-FR" sz="1800" dirty="0">
                          <a:latin typeface="Times New Roman" pitchFamily="18"/>
                          <a:ea typeface="Calibri" pitchFamily="34"/>
                          <a:cs typeface="Times New Roman" pitchFamily="18"/>
                        </a:rPr>
                        <a:t>Textes exprimant la participation/Textes du </a:t>
                      </a:r>
                      <a:r>
                        <a:rPr lang="fr-FR" sz="1800" i="1" dirty="0">
                          <a:latin typeface="Times New Roman" pitchFamily="18"/>
                          <a:ea typeface="Calibri" pitchFamily="34"/>
                          <a:cs typeface="Times New Roman" pitchFamily="18"/>
                        </a:rPr>
                        <a:t>lisant ( </a:t>
                      </a:r>
                      <a:r>
                        <a:rPr lang="fr-FR" sz="1800" i="0" dirty="0">
                          <a:latin typeface="Times New Roman" pitchFamily="18"/>
                          <a:ea typeface="Calibri" pitchFamily="34"/>
                          <a:cs typeface="Times New Roman" pitchFamily="18"/>
                        </a:rPr>
                        <a:t>Jouve, 1992</a:t>
                      </a:r>
                      <a:r>
                        <a:rPr lang="fr-FR" sz="1800" i="1" dirty="0">
                          <a:latin typeface="Times New Roman" pitchFamily="18"/>
                          <a:ea typeface="Calibri" pitchFamily="34"/>
                          <a:cs typeface="Times New Roman" pitchFamily="18"/>
                        </a:rPr>
                        <a:t>)</a:t>
                      </a:r>
                      <a:endParaRPr lang="fr-FR" sz="1800" dirty="0">
                        <a:latin typeface="Times New Roman" pitchFamily="18"/>
                        <a:ea typeface="Calibri" pitchFamily="34"/>
                        <a:cs typeface="Times New Roman" pitchFamily="18"/>
                      </a:endParaRPr>
                    </a:p>
                  </a:txBody>
                  <a:tcPr marL="51435" marR="51435" marT="0" marB="0"/>
                </a:tc>
                <a:tc hMerge="1">
                  <a:txBody>
                    <a:bodyPr/>
                    <a:lstStyle/>
                    <a:p>
                      <a:endParaRPr lang="fr-FR"/>
                    </a:p>
                  </a:txBody>
                  <a:tcPr/>
                </a:tc>
                <a:tc>
                  <a:txBody>
                    <a:bodyPr/>
                    <a:lstStyle/>
                    <a:p>
                      <a:pPr lvl="0">
                        <a:lnSpc>
                          <a:spcPct val="102000"/>
                        </a:lnSpc>
                        <a:spcAft>
                          <a:spcPts val="0"/>
                        </a:spcAft>
                      </a:pPr>
                      <a:r>
                        <a:rPr lang="fr-FR" sz="1800" dirty="0">
                          <a:latin typeface="Times New Roman" pitchFamily="18"/>
                          <a:ea typeface="Calibri" pitchFamily="34"/>
                          <a:cs typeface="Times New Roman" pitchFamily="18"/>
                        </a:rPr>
                        <a:t>Synthèses de la participation et de la distanciation</a:t>
                      </a:r>
                    </a:p>
                  </a:txBody>
                  <a:tcPr marL="51435" marR="51435" marT="0" marB="0"/>
                </a:tc>
                <a:extLst>
                  <a:ext uri="{0D108BD9-81ED-4DB2-BD59-A6C34878D82A}">
                    <a16:rowId xmlns:a16="http://schemas.microsoft.com/office/drawing/2014/main" val="1850508941"/>
                  </a:ext>
                </a:extLst>
              </a:tr>
              <a:tr h="1500131">
                <a:tc>
                  <a:txBody>
                    <a:bodyPr/>
                    <a:lstStyle/>
                    <a:p>
                      <a:pPr lvl="0"/>
                      <a:r>
                        <a:rPr lang="fr-FR" sz="1600" kern="1200" dirty="0">
                          <a:solidFill>
                            <a:srgbClr val="000000"/>
                          </a:solidFill>
                          <a:latin typeface="Calibri"/>
                        </a:rPr>
                        <a:t>Sous-catégories</a:t>
                      </a:r>
                      <a:endParaRPr lang="fr-FR" sz="16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kern="1200" dirty="0">
                          <a:solidFill>
                            <a:srgbClr val="000000"/>
                          </a:solidFill>
                          <a:latin typeface="Calibri"/>
                        </a:rPr>
                        <a:t> Identifications de formes ou aux rappels de savoirs </a:t>
                      </a:r>
                      <a:endParaRPr lang="fr-FR" sz="1600" dirty="0"/>
                    </a:p>
                  </a:txBody>
                  <a:tcPr marL="68580" marR="68580" marT="34290" marB="34290"/>
                </a:tc>
                <a:tc>
                  <a:txBody>
                    <a:bodyPr/>
                    <a:lstStyle/>
                    <a:p>
                      <a:pPr lvl="0"/>
                      <a:r>
                        <a:rPr lang="fr-FR" sz="1800" kern="1200" dirty="0">
                          <a:solidFill>
                            <a:srgbClr val="000000"/>
                          </a:solidFill>
                          <a:latin typeface="Calibri"/>
                        </a:rPr>
                        <a:t>Centrés sur l ’œuvre ( le texte littéraire)   </a:t>
                      </a:r>
                      <a:endParaRPr lang="fr-FR" sz="1800" dirty="0"/>
                    </a:p>
                  </a:txBody>
                  <a:tcPr marL="68580" marR="68580" marT="34290" marB="34290"/>
                </a:tc>
                <a:tc>
                  <a:txBody>
                    <a:bodyPr/>
                    <a:lstStyle/>
                    <a:p>
                      <a:pPr lvl="0"/>
                      <a:r>
                        <a:rPr lang="fr-FR" sz="1800" kern="1200" dirty="0">
                          <a:solidFill>
                            <a:srgbClr val="000000"/>
                          </a:solidFill>
                          <a:latin typeface="Calibri"/>
                        </a:rPr>
                        <a:t>Centrés sur les réactions du lecteur </a:t>
                      </a:r>
                      <a:endParaRPr lang="fr-FR" sz="1800" dirty="0"/>
                    </a:p>
                  </a:txBody>
                  <a:tcPr marL="68580" marR="68580" marT="34290" marB="34290"/>
                </a:tc>
                <a:tc>
                  <a:txBody>
                    <a:bodyPr/>
                    <a:lstStyle/>
                    <a:p>
                      <a:pPr lvl="0"/>
                      <a:r>
                        <a:rPr lang="fr-FR" sz="1800" kern="1200" dirty="0">
                          <a:solidFill>
                            <a:srgbClr val="000000"/>
                          </a:solidFill>
                          <a:latin typeface="Calibri"/>
                        </a:rPr>
                        <a:t>Thématisations </a:t>
                      </a:r>
                      <a:r>
                        <a:rPr lang="fr-FR" sz="1800" b="1" kern="1200" dirty="0">
                          <a:solidFill>
                            <a:srgbClr val="000000"/>
                          </a:solidFill>
                          <a:latin typeface="Calibri"/>
                        </a:rPr>
                        <a:t>de relations</a:t>
                      </a:r>
                      <a:r>
                        <a:rPr lang="fr-FR" sz="1800" kern="1200" dirty="0">
                          <a:solidFill>
                            <a:srgbClr val="000000"/>
                          </a:solidFill>
                          <a:latin typeface="Calibri"/>
                        </a:rPr>
                        <a:t> entre des interprétations </a:t>
                      </a:r>
                    </a:p>
                    <a:p>
                      <a:pPr lvl="0"/>
                      <a:r>
                        <a:rPr lang="fr-FR" sz="1800" kern="1200" dirty="0">
                          <a:solidFill>
                            <a:srgbClr val="000000"/>
                          </a:solidFill>
                          <a:latin typeface="Calibri"/>
                        </a:rPr>
                        <a:t>et des réactions du lecteur </a:t>
                      </a:r>
                      <a:endParaRPr lang="fr-FR" sz="1800" dirty="0"/>
                    </a:p>
                  </a:txBody>
                  <a:tcPr marL="68580" marR="68580" marT="34290" marB="34290"/>
                </a:tc>
                <a:extLst>
                  <a:ext uri="{0D108BD9-81ED-4DB2-BD59-A6C34878D82A}">
                    <a16:rowId xmlns:a16="http://schemas.microsoft.com/office/drawing/2014/main" val="3629608568"/>
                  </a:ext>
                </a:extLst>
              </a:tr>
              <a:tr h="1238064">
                <a:tc rowSpan="2">
                  <a:txBody>
                    <a:bodyPr/>
                    <a:lstStyle/>
                    <a:p>
                      <a:pPr lvl="0"/>
                      <a:endParaRPr lang="fr-FR" sz="1600"/>
                    </a:p>
                  </a:txBody>
                  <a:tcPr marL="68580" marR="68580" marT="34290" marB="34290"/>
                </a:tc>
                <a:tc rowSpan="2">
                  <a:txBody>
                    <a:bodyPr/>
                    <a:lstStyle/>
                    <a:p>
                      <a:pPr lvl="0"/>
                      <a:endParaRPr lang="fr-FR" sz="1600" dirty="0"/>
                    </a:p>
                  </a:txBody>
                  <a:tcPr marL="68580" marR="68580" marT="34290" marB="34290"/>
                </a:tc>
                <a:tc>
                  <a:txBody>
                    <a:bodyPr/>
                    <a:lstStyle/>
                    <a:p>
                      <a:pPr lvl="0"/>
                      <a:r>
                        <a:rPr lang="fr-FR" sz="1600" dirty="0"/>
                        <a:t> Citations</a:t>
                      </a:r>
                    </a:p>
                    <a:p>
                      <a:pPr lvl="0"/>
                      <a:r>
                        <a:rPr lang="fr-FR" sz="1600" dirty="0"/>
                        <a:t>Paraphrases</a:t>
                      </a:r>
                    </a:p>
                  </a:txBody>
                  <a:tcPr marL="68580" marR="68580" marT="34290" marB="34290"/>
                </a:tc>
                <a:tc>
                  <a:txBody>
                    <a:bodyPr/>
                    <a:lstStyle/>
                    <a:p>
                      <a:r>
                        <a:rPr lang="fr-FR" sz="1600" dirty="0"/>
                        <a:t>Hyperonymes nommant des affects;</a:t>
                      </a:r>
                    </a:p>
                    <a:p>
                      <a:r>
                        <a:rPr lang="fr-FR" sz="1600" dirty="0"/>
                        <a:t>images les suggérant</a:t>
                      </a:r>
                    </a:p>
                  </a:txBody>
                  <a:tcPr marL="68580" marR="68580" marT="34290" marB="34290"/>
                </a:tc>
                <a:tc rowSpan="2">
                  <a:txBody>
                    <a:bodyPr/>
                    <a:lstStyle/>
                    <a:p>
                      <a:pPr lvl="0"/>
                      <a:r>
                        <a:rPr lang="fr-FR" sz="1600" b="0" dirty="0"/>
                        <a:t>Des commentaires subjectifs   </a:t>
                      </a:r>
                    </a:p>
                  </a:txBody>
                  <a:tcPr marL="68580" marR="68580" marT="34290" marB="34290"/>
                </a:tc>
                <a:extLst>
                  <a:ext uri="{0D108BD9-81ED-4DB2-BD59-A6C34878D82A}">
                    <a16:rowId xmlns:a16="http://schemas.microsoft.com/office/drawing/2014/main" val="941067766"/>
                  </a:ext>
                </a:extLst>
              </a:tr>
              <a:tr h="2303967">
                <a:tc vMerge="1">
                  <a:txBody>
                    <a:bodyPr/>
                    <a:lstStyle/>
                    <a:p>
                      <a:endParaRPr lang="fr-FR"/>
                    </a:p>
                  </a:txBody>
                  <a:tcPr/>
                </a:tc>
                <a:tc vMerge="1">
                  <a:txBody>
                    <a:bodyPr/>
                    <a:lstStyle/>
                    <a:p>
                      <a:endParaRPr lang="fr-FR"/>
                    </a:p>
                  </a:txBody>
                  <a:tcPr/>
                </a:tc>
                <a:tc gridSpan="2">
                  <a:txBody>
                    <a:bodyPr/>
                    <a:lstStyle/>
                    <a:p>
                      <a:pPr lvl="0"/>
                      <a:r>
                        <a:rPr lang="fr-FR" sz="1600" dirty="0"/>
                        <a:t>Les apparitions des textes du </a:t>
                      </a:r>
                      <a:r>
                        <a:rPr lang="fr-FR" sz="1600" i="1" dirty="0"/>
                        <a:t>lisant</a:t>
                      </a:r>
                      <a:r>
                        <a:rPr lang="fr-FR" sz="1600" dirty="0"/>
                        <a:t> traduisent des </a:t>
                      </a:r>
                      <a:r>
                        <a:rPr lang="fr-FR" sz="1600" b="1" dirty="0"/>
                        <a:t>prises de conscience /distance </a:t>
                      </a:r>
                      <a:r>
                        <a:rPr lang="fr-FR" sz="1600" dirty="0"/>
                        <a:t>Les enchaînements de ces énoncés peuvent manifester </a:t>
                      </a:r>
                      <a:r>
                        <a:rPr lang="fr-FR" sz="1600" b="1" dirty="0"/>
                        <a:t>un enrichissement de l’attention à l’expérience</a:t>
                      </a:r>
                      <a:r>
                        <a:rPr lang="fr-FR" sz="1600" dirty="0"/>
                        <a:t> / </a:t>
                      </a:r>
                      <a:r>
                        <a:rPr lang="fr-FR" sz="1600" b="1" dirty="0"/>
                        <a:t>une double centration sur le texte et la lecture</a:t>
                      </a:r>
                      <a:r>
                        <a:rPr lang="fr-FR" sz="1600" dirty="0"/>
                        <a:t>.   </a:t>
                      </a:r>
                    </a:p>
                  </a:txBody>
                  <a:tcPr marL="68580" marR="68580" marT="34290" marB="34290"/>
                </a:tc>
                <a:tc hMerge="1">
                  <a:txBody>
                    <a:bodyPr/>
                    <a:lstStyle/>
                    <a:p>
                      <a:endParaRPr lang="fr-FR" sz="1400" dirty="0"/>
                    </a:p>
                  </a:txBody>
                  <a:tcPr marL="68580" marR="68580" marT="34290" marB="34290"/>
                </a:tc>
                <a:tc vMerge="1">
                  <a:txBody>
                    <a:bodyPr/>
                    <a:lstStyle/>
                    <a:p>
                      <a:endParaRPr lang="fr-FR"/>
                    </a:p>
                  </a:txBody>
                  <a:tcPr/>
                </a:tc>
                <a:extLst>
                  <a:ext uri="{0D108BD9-81ED-4DB2-BD59-A6C34878D82A}">
                    <a16:rowId xmlns:a16="http://schemas.microsoft.com/office/drawing/2014/main" val="2211962006"/>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1B0AA7-3205-47EC-918E-849DD9567E3D}"/>
              </a:ext>
            </a:extLst>
          </p:cNvPr>
          <p:cNvSpPr>
            <a:spLocks noGrp="1"/>
          </p:cNvSpPr>
          <p:nvPr>
            <p:ph type="title"/>
          </p:nvPr>
        </p:nvSpPr>
        <p:spPr>
          <a:xfrm>
            <a:off x="982133" y="188641"/>
            <a:ext cx="7704667" cy="1224136"/>
          </a:xfrm>
        </p:spPr>
        <p:txBody>
          <a:bodyPr>
            <a:normAutofit fontScale="90000"/>
          </a:bodyPr>
          <a:lstStyle/>
          <a:p>
            <a:r>
              <a:rPr lang="fr-FR" dirty="0"/>
              <a:t>Exemple de « synthèse de la « participation » et de la distanciation </a:t>
            </a:r>
          </a:p>
        </p:txBody>
      </p:sp>
      <p:sp>
        <p:nvSpPr>
          <p:cNvPr id="3" name="Espace réservé du contenu 2">
            <a:extLst>
              <a:ext uri="{FF2B5EF4-FFF2-40B4-BE49-F238E27FC236}">
                <a16:creationId xmlns:a16="http://schemas.microsoft.com/office/drawing/2014/main" id="{E3CEE28C-AAE3-4134-8AF9-264632DC71C5}"/>
              </a:ext>
            </a:extLst>
          </p:cNvPr>
          <p:cNvSpPr>
            <a:spLocks noGrp="1"/>
          </p:cNvSpPr>
          <p:nvPr>
            <p:ph idx="1"/>
          </p:nvPr>
        </p:nvSpPr>
        <p:spPr>
          <a:xfrm>
            <a:off x="982133" y="1412777"/>
            <a:ext cx="7704667" cy="4587039"/>
          </a:xfrm>
        </p:spPr>
        <p:txBody>
          <a:bodyPr>
            <a:normAutofit/>
          </a:bodyPr>
          <a:lstStyle/>
          <a:p>
            <a:pPr marL="0" lvl="0" indent="0">
              <a:buNone/>
            </a:pPr>
            <a:r>
              <a:rPr lang="fr-FR" dirty="0"/>
              <a:t>Lecture de </a:t>
            </a:r>
            <a:r>
              <a:rPr lang="fr-FR" i="1" dirty="0"/>
              <a:t>Germinal</a:t>
            </a:r>
            <a:r>
              <a:rPr lang="fr-FR" dirty="0"/>
              <a:t>  en seconde. </a:t>
            </a:r>
          </a:p>
          <a:p>
            <a:pPr marL="0" lvl="0" indent="0">
              <a:buNone/>
            </a:pPr>
            <a:r>
              <a:rPr lang="fr-FR" i="1" dirty="0"/>
              <a:t>Rédigez un article critique sur la première/deuxième… partie de Germinal pour la rubrique "Lecture" d'un journal</a:t>
            </a:r>
            <a:r>
              <a:rPr lang="fr-FR" dirty="0"/>
              <a:t>. ( 1, la professeure)</a:t>
            </a:r>
            <a:r>
              <a:rPr lang="fr-FR" b="1" dirty="0"/>
              <a:t>  </a:t>
            </a:r>
          </a:p>
          <a:p>
            <a:pPr marL="0" indent="0">
              <a:spcBef>
                <a:spcPts val="0"/>
              </a:spcBef>
              <a:spcAft>
                <a:spcPts val="0"/>
              </a:spcAft>
              <a:buNone/>
            </a:pPr>
            <a:r>
              <a:rPr lang="fr-FR" dirty="0"/>
              <a:t> </a:t>
            </a:r>
            <a:r>
              <a:rPr lang="fr-FR" i="1" dirty="0"/>
              <a:t>Les </a:t>
            </a:r>
            <a:r>
              <a:rPr lang="fr-FR" b="1" i="1" dirty="0"/>
              <a:t>bêtes sauvages </a:t>
            </a:r>
            <a:r>
              <a:rPr lang="fr-FR" i="1" dirty="0"/>
              <a:t>[…] La transformation.</a:t>
            </a:r>
          </a:p>
          <a:p>
            <a:pPr marL="0" indent="0">
              <a:spcBef>
                <a:spcPts val="0"/>
              </a:spcBef>
              <a:spcAft>
                <a:spcPts val="0"/>
              </a:spcAft>
              <a:buNone/>
            </a:pPr>
            <a:r>
              <a:rPr lang="fr-FR" i="1" dirty="0"/>
              <a:t>Dans cette partie, les mineurs changent complètement ils passent d'hommes courtois et aimables à de pauvres bêtes féroces.[…]  </a:t>
            </a:r>
            <a:r>
              <a:rPr lang="fr-FR" b="1" i="1" dirty="0"/>
              <a:t>Ils sont pareils à un groupe de loups enragés et affamés.</a:t>
            </a:r>
            <a:r>
              <a:rPr lang="fr-FR" b="1" dirty="0"/>
              <a:t> </a:t>
            </a:r>
            <a:r>
              <a:rPr lang="fr-FR" dirty="0"/>
              <a:t>  (Manon de la 2</a:t>
            </a:r>
            <a:r>
              <a:rPr lang="fr-FR" baseline="30000" dirty="0"/>
              <a:t>e</a:t>
            </a:r>
            <a:r>
              <a:rPr lang="fr-FR" dirty="0"/>
              <a:t>5, 36)  </a:t>
            </a:r>
          </a:p>
          <a:p>
            <a:endParaRPr lang="fr-FR" dirty="0"/>
          </a:p>
        </p:txBody>
      </p:sp>
      <p:sp>
        <p:nvSpPr>
          <p:cNvPr id="4" name="Espace réservé du pied de page 3">
            <a:extLst>
              <a:ext uri="{FF2B5EF4-FFF2-40B4-BE49-F238E27FC236}">
                <a16:creationId xmlns:a16="http://schemas.microsoft.com/office/drawing/2014/main" id="{92D75B6B-666B-496A-AFB7-BBC51472F712}"/>
              </a:ext>
            </a:extLst>
          </p:cNvPr>
          <p:cNvSpPr>
            <a:spLocks noGrp="1"/>
          </p:cNvSpPr>
          <p:nvPr>
            <p:ph type="ftr" sz="quarter" idx="11"/>
          </p:nvPr>
        </p:nvSpPr>
        <p:spPr/>
        <p:txBody>
          <a:bodyPr/>
          <a:lstStyle/>
          <a:p>
            <a:endParaRPr lang="fr-FR" dirty="0"/>
          </a:p>
        </p:txBody>
      </p:sp>
      <p:sp>
        <p:nvSpPr>
          <p:cNvPr id="5" name="Espace réservé du numéro de diapositive 4">
            <a:extLst>
              <a:ext uri="{FF2B5EF4-FFF2-40B4-BE49-F238E27FC236}">
                <a16:creationId xmlns:a16="http://schemas.microsoft.com/office/drawing/2014/main" id="{CC24182A-E5AF-4AF2-8C93-F653CE267E77}"/>
              </a:ext>
            </a:extLst>
          </p:cNvPr>
          <p:cNvSpPr>
            <a:spLocks noGrp="1"/>
          </p:cNvSpPr>
          <p:nvPr>
            <p:ph type="sldNum" sz="quarter" idx="12"/>
          </p:nvPr>
        </p:nvSpPr>
        <p:spPr/>
        <p:txBody>
          <a:bodyPr/>
          <a:lstStyle/>
          <a:p>
            <a:fld id="{170DA508-37B5-4C37-9EFC-BB8FD4B7BB1D}" type="slidenum">
              <a:rPr lang="fr-FR" smtClean="0"/>
              <a:pPr/>
              <a:t>12</a:t>
            </a:fld>
            <a:endParaRPr lang="fr-FR"/>
          </a:p>
        </p:txBody>
      </p:sp>
    </p:spTree>
    <p:extLst>
      <p:ext uri="{BB962C8B-B14F-4D97-AF65-F5344CB8AC3E}">
        <p14:creationId xmlns:p14="http://schemas.microsoft.com/office/powerpoint/2010/main" val="462489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4CEA24-78BF-4792-A099-AA049C8BDFB2}"/>
              </a:ext>
            </a:extLst>
          </p:cNvPr>
          <p:cNvSpPr>
            <a:spLocks noGrp="1"/>
          </p:cNvSpPr>
          <p:nvPr>
            <p:ph type="title"/>
          </p:nvPr>
        </p:nvSpPr>
        <p:spPr>
          <a:xfrm>
            <a:off x="982133" y="457201"/>
            <a:ext cx="7704667" cy="1387623"/>
          </a:xfrm>
        </p:spPr>
        <p:txBody>
          <a:bodyPr>
            <a:normAutofit fontScale="90000"/>
          </a:bodyPr>
          <a:lstStyle/>
          <a:p>
            <a:pPr lvl="0"/>
            <a:r>
              <a:rPr lang="fr-FR" dirty="0"/>
              <a:t>2. </a:t>
            </a:r>
            <a:r>
              <a:rPr lang="fr-FR" sz="3600" dirty="0"/>
              <a:t>L’appropriation collaborative d’un récit patrimonial sur un « cahier de lecture numérique » en classe de première technologique</a:t>
            </a:r>
          </a:p>
        </p:txBody>
      </p:sp>
      <p:sp>
        <p:nvSpPr>
          <p:cNvPr id="3" name="Espace réservé du contenu 2">
            <a:extLst>
              <a:ext uri="{FF2B5EF4-FFF2-40B4-BE49-F238E27FC236}">
                <a16:creationId xmlns:a16="http://schemas.microsoft.com/office/drawing/2014/main" id="{2DE959BA-736C-4FEC-A1FA-5D2C8BA6D12B}"/>
              </a:ext>
            </a:extLst>
          </p:cNvPr>
          <p:cNvSpPr>
            <a:spLocks noGrp="1"/>
          </p:cNvSpPr>
          <p:nvPr>
            <p:ph idx="1"/>
          </p:nvPr>
        </p:nvSpPr>
        <p:spPr>
          <a:xfrm>
            <a:off x="982133" y="2132856"/>
            <a:ext cx="7704667" cy="3975317"/>
          </a:xfrm>
        </p:spPr>
        <p:txBody>
          <a:bodyPr>
            <a:normAutofit/>
          </a:bodyPr>
          <a:lstStyle/>
          <a:p>
            <a:pPr marL="0" indent="0">
              <a:buNone/>
            </a:pPr>
            <a:endParaRPr lang="fr-FR" dirty="0"/>
          </a:p>
        </p:txBody>
      </p:sp>
      <p:sp>
        <p:nvSpPr>
          <p:cNvPr id="4" name="Espace réservé du pied de page 3">
            <a:extLst>
              <a:ext uri="{FF2B5EF4-FFF2-40B4-BE49-F238E27FC236}">
                <a16:creationId xmlns:a16="http://schemas.microsoft.com/office/drawing/2014/main" id="{266BBDCE-F2BC-41B0-AB15-0DBB86367B26}"/>
              </a:ext>
            </a:extLst>
          </p:cNvPr>
          <p:cNvSpPr>
            <a:spLocks noGrp="1"/>
          </p:cNvSpPr>
          <p:nvPr>
            <p:ph type="ftr" sz="quarter" idx="11"/>
          </p:nvPr>
        </p:nvSpPr>
        <p:spPr>
          <a:xfrm>
            <a:off x="1972647" y="6400799"/>
            <a:ext cx="5314517" cy="72499"/>
          </a:xfrm>
        </p:spPr>
        <p:txBody>
          <a:bodyPr/>
          <a:lstStyle/>
          <a:p>
            <a:endParaRPr lang="fr-FR" dirty="0"/>
          </a:p>
        </p:txBody>
      </p:sp>
      <p:sp>
        <p:nvSpPr>
          <p:cNvPr id="5" name="Espace réservé du numéro de diapositive 4">
            <a:extLst>
              <a:ext uri="{FF2B5EF4-FFF2-40B4-BE49-F238E27FC236}">
                <a16:creationId xmlns:a16="http://schemas.microsoft.com/office/drawing/2014/main" id="{2EEBFD1A-50A0-410C-9692-6FBC53EBFC5B}"/>
              </a:ext>
            </a:extLst>
          </p:cNvPr>
          <p:cNvSpPr>
            <a:spLocks noGrp="1"/>
          </p:cNvSpPr>
          <p:nvPr>
            <p:ph type="sldNum" sz="quarter" idx="12"/>
          </p:nvPr>
        </p:nvSpPr>
        <p:spPr/>
        <p:txBody>
          <a:bodyPr/>
          <a:lstStyle/>
          <a:p>
            <a:fld id="{170DA508-37B5-4C37-9EFC-BB8FD4B7BB1D}" type="slidenum">
              <a:rPr lang="fr-FR" smtClean="0"/>
              <a:pPr/>
              <a:t>13</a:t>
            </a:fld>
            <a:endParaRPr lang="fr-FR"/>
          </a:p>
        </p:txBody>
      </p:sp>
    </p:spTree>
    <p:extLst>
      <p:ext uri="{BB962C8B-B14F-4D97-AF65-F5344CB8AC3E}">
        <p14:creationId xmlns:p14="http://schemas.microsoft.com/office/powerpoint/2010/main" val="41125920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5CCDD2-2A60-4300-8469-B8E5BC34904F}"/>
              </a:ext>
            </a:extLst>
          </p:cNvPr>
          <p:cNvSpPr>
            <a:spLocks noGrp="1"/>
          </p:cNvSpPr>
          <p:nvPr>
            <p:ph type="title"/>
          </p:nvPr>
        </p:nvSpPr>
        <p:spPr>
          <a:xfrm>
            <a:off x="982133" y="457201"/>
            <a:ext cx="7704667" cy="811559"/>
          </a:xfrm>
        </p:spPr>
        <p:txBody>
          <a:bodyPr>
            <a:normAutofit fontScale="90000"/>
          </a:bodyPr>
          <a:lstStyle/>
          <a:p>
            <a:r>
              <a:rPr lang="fr-FR" sz="3600" dirty="0"/>
              <a:t>L’appropriation d’un texte littéraire selon B. </a:t>
            </a:r>
            <a:r>
              <a:rPr lang="fr-FR" sz="3600" dirty="0" err="1"/>
              <a:t>Shawky-Milcent</a:t>
            </a:r>
            <a:r>
              <a:rPr lang="fr-FR" sz="3600" dirty="0"/>
              <a:t> (2014, 2016) </a:t>
            </a:r>
          </a:p>
        </p:txBody>
      </p:sp>
      <p:sp>
        <p:nvSpPr>
          <p:cNvPr id="3" name="Espace réservé du contenu 2">
            <a:extLst>
              <a:ext uri="{FF2B5EF4-FFF2-40B4-BE49-F238E27FC236}">
                <a16:creationId xmlns:a16="http://schemas.microsoft.com/office/drawing/2014/main" id="{9C10BB8D-FD68-4062-9D58-5844860042E7}"/>
              </a:ext>
            </a:extLst>
          </p:cNvPr>
          <p:cNvSpPr>
            <a:spLocks noGrp="1"/>
          </p:cNvSpPr>
          <p:nvPr>
            <p:ph idx="1"/>
          </p:nvPr>
        </p:nvSpPr>
        <p:spPr>
          <a:xfrm>
            <a:off x="1187624" y="1484783"/>
            <a:ext cx="7704667" cy="4623389"/>
          </a:xfrm>
        </p:spPr>
        <p:txBody>
          <a:bodyPr>
            <a:normAutofit fontScale="62500" lnSpcReduction="20000"/>
          </a:bodyPr>
          <a:lstStyle/>
          <a:p>
            <a:pPr marL="0" indent="0">
              <a:buNone/>
            </a:pPr>
            <a:r>
              <a:rPr lang="fr-FR" sz="3800" dirty="0"/>
              <a:t>Un processus associant </a:t>
            </a:r>
          </a:p>
          <a:p>
            <a:pPr marL="0" indent="0">
              <a:buNone/>
            </a:pPr>
            <a:r>
              <a:rPr lang="fr-FR" sz="3800" dirty="0"/>
              <a:t>Une projection du lecteur dans l’œuvre (fictionnelle en particulier) </a:t>
            </a:r>
          </a:p>
          <a:p>
            <a:pPr marL="0" indent="0">
              <a:buNone/>
            </a:pPr>
            <a:r>
              <a:rPr lang="fr-FR" sz="3800" dirty="0"/>
              <a:t>Une utilisation de l’œuvre par le lecteur, en fonction de ses préoccupations et attentes mais pouvant conduire aussi à les modifier</a:t>
            </a:r>
          </a:p>
          <a:p>
            <a:pPr marL="0" indent="0">
              <a:buNone/>
            </a:pPr>
            <a:r>
              <a:rPr lang="fr-FR" sz="3800" dirty="0"/>
              <a:t>L’appropriation implique la conservation dans la mémoire des élèves de leurs rencontres avec les textes littéraires </a:t>
            </a:r>
          </a:p>
          <a:p>
            <a:pPr marL="0" indent="0">
              <a:buNone/>
            </a:pPr>
            <a:r>
              <a:rPr lang="fr-FR" sz="3800" dirty="0"/>
              <a:t>Les derniers programmes pour le lycée insistent sur le rôle de différents « écrits d’appropriation » hypertextuels ou </a:t>
            </a:r>
            <a:r>
              <a:rPr lang="fr-FR" sz="3800" dirty="0" err="1"/>
              <a:t>métatextuels</a:t>
            </a:r>
            <a:r>
              <a:rPr lang="fr-FR" sz="3800" dirty="0"/>
              <a:t> </a:t>
            </a:r>
          </a:p>
          <a:p>
            <a:endParaRPr lang="fr-FR" dirty="0"/>
          </a:p>
        </p:txBody>
      </p:sp>
      <p:sp>
        <p:nvSpPr>
          <p:cNvPr id="4" name="Espace réservé du pied de page 3">
            <a:extLst>
              <a:ext uri="{FF2B5EF4-FFF2-40B4-BE49-F238E27FC236}">
                <a16:creationId xmlns:a16="http://schemas.microsoft.com/office/drawing/2014/main" id="{35B87DC0-B1CB-4574-9DA9-ECCA3CC436E4}"/>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33332799-8ED9-4B4A-92A3-E877DDE8DF22}"/>
              </a:ext>
            </a:extLst>
          </p:cNvPr>
          <p:cNvSpPr>
            <a:spLocks noGrp="1"/>
          </p:cNvSpPr>
          <p:nvPr>
            <p:ph type="sldNum" sz="quarter" idx="12"/>
          </p:nvPr>
        </p:nvSpPr>
        <p:spPr/>
        <p:txBody>
          <a:bodyPr/>
          <a:lstStyle/>
          <a:p>
            <a:fld id="{170DA508-37B5-4C37-9EFC-BB8FD4B7BB1D}" type="slidenum">
              <a:rPr lang="fr-FR" smtClean="0"/>
              <a:pPr/>
              <a:t>14</a:t>
            </a:fld>
            <a:endParaRPr lang="fr-FR"/>
          </a:p>
        </p:txBody>
      </p:sp>
    </p:spTree>
    <p:extLst>
      <p:ext uri="{BB962C8B-B14F-4D97-AF65-F5344CB8AC3E}">
        <p14:creationId xmlns:p14="http://schemas.microsoft.com/office/powerpoint/2010/main" val="7450438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48BAAB-8C0E-4D8D-96F8-DCBFC69D972F}"/>
              </a:ext>
            </a:extLst>
          </p:cNvPr>
          <p:cNvSpPr>
            <a:spLocks noGrp="1"/>
          </p:cNvSpPr>
          <p:nvPr>
            <p:ph type="title"/>
          </p:nvPr>
        </p:nvSpPr>
        <p:spPr>
          <a:xfrm>
            <a:off x="982133" y="457201"/>
            <a:ext cx="7704667" cy="811559"/>
          </a:xfrm>
        </p:spPr>
        <p:txBody>
          <a:bodyPr>
            <a:normAutofit/>
          </a:bodyPr>
          <a:lstStyle/>
          <a:p>
            <a:r>
              <a:rPr lang="fr-FR" dirty="0"/>
              <a:t>Un cahier de lecture numérique</a:t>
            </a:r>
          </a:p>
        </p:txBody>
      </p:sp>
      <p:sp>
        <p:nvSpPr>
          <p:cNvPr id="3" name="Espace réservé du contenu 2">
            <a:extLst>
              <a:ext uri="{FF2B5EF4-FFF2-40B4-BE49-F238E27FC236}">
                <a16:creationId xmlns:a16="http://schemas.microsoft.com/office/drawing/2014/main" id="{8ED358ED-F3A9-4DB1-AA50-A791B46A0349}"/>
              </a:ext>
            </a:extLst>
          </p:cNvPr>
          <p:cNvSpPr>
            <a:spLocks noGrp="1"/>
          </p:cNvSpPr>
          <p:nvPr>
            <p:ph idx="1"/>
          </p:nvPr>
        </p:nvSpPr>
        <p:spPr>
          <a:xfrm>
            <a:off x="982133" y="1124744"/>
            <a:ext cx="7704667" cy="4875072"/>
          </a:xfrm>
        </p:spPr>
        <p:txBody>
          <a:bodyPr/>
          <a:lstStyle/>
          <a:p>
            <a:pPr marL="0" indent="0">
              <a:buNone/>
            </a:pPr>
            <a:r>
              <a:rPr lang="fr-FR" dirty="0"/>
              <a:t>Au cours de la lecture du </a:t>
            </a:r>
            <a:r>
              <a:rPr lang="fr-FR" i="1" dirty="0"/>
              <a:t>Dernier jour d’un condamné</a:t>
            </a:r>
            <a:r>
              <a:rPr lang="fr-FR" dirty="0"/>
              <a:t>, Victor  Hugo (1832) </a:t>
            </a:r>
          </a:p>
          <a:p>
            <a:pPr marL="0" indent="0">
              <a:buNone/>
            </a:pPr>
            <a:r>
              <a:rPr lang="fr-FR" i="1" dirty="0"/>
              <a:t>Notez au fur et à mesure de votre lecture vos impressions, questionnements, réactions sur ce texte. N'hésitez pas à vous servir […] de la méthode d'analogie pour exprimer vos premières impressions (si ce texte avait une couleur quelle serait-elle ? A quel animal vous fait penser chaque personnage ?) Bonne lecture !</a:t>
            </a:r>
            <a:r>
              <a:rPr lang="fr-FR" dirty="0"/>
              <a:t>  (1, la professeure)</a:t>
            </a:r>
          </a:p>
          <a:p>
            <a:pPr marL="0" indent="0">
              <a:buNone/>
            </a:pPr>
            <a:r>
              <a:rPr lang="fr-FR" dirty="0"/>
              <a:t>72 billets dont trois interventions professorales, du 09 mars au 06 avril 2016. </a:t>
            </a:r>
          </a:p>
          <a:p>
            <a:endParaRPr lang="fr-FR" dirty="0"/>
          </a:p>
        </p:txBody>
      </p:sp>
      <p:sp>
        <p:nvSpPr>
          <p:cNvPr id="4" name="Espace réservé du pied de page 3">
            <a:extLst>
              <a:ext uri="{FF2B5EF4-FFF2-40B4-BE49-F238E27FC236}">
                <a16:creationId xmlns:a16="http://schemas.microsoft.com/office/drawing/2014/main" id="{FCB1E818-B1E2-47F0-A3E0-7C3C3E173D9F}"/>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13EE5F38-A388-4E21-993F-E434220AED8F}"/>
              </a:ext>
            </a:extLst>
          </p:cNvPr>
          <p:cNvSpPr>
            <a:spLocks noGrp="1"/>
          </p:cNvSpPr>
          <p:nvPr>
            <p:ph type="sldNum" sz="quarter" idx="12"/>
          </p:nvPr>
        </p:nvSpPr>
        <p:spPr/>
        <p:txBody>
          <a:bodyPr/>
          <a:lstStyle/>
          <a:p>
            <a:fld id="{170DA508-37B5-4C37-9EFC-BB8FD4B7BB1D}" type="slidenum">
              <a:rPr lang="fr-FR" smtClean="0"/>
              <a:pPr/>
              <a:t>15</a:t>
            </a:fld>
            <a:endParaRPr lang="fr-FR"/>
          </a:p>
        </p:txBody>
      </p:sp>
    </p:spTree>
    <p:extLst>
      <p:ext uri="{BB962C8B-B14F-4D97-AF65-F5344CB8AC3E}">
        <p14:creationId xmlns:p14="http://schemas.microsoft.com/office/powerpoint/2010/main" val="28856886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BC9062-0E7D-423B-A04A-732C628859BE}"/>
              </a:ext>
            </a:extLst>
          </p:cNvPr>
          <p:cNvSpPr>
            <a:spLocks noGrp="1"/>
          </p:cNvSpPr>
          <p:nvPr>
            <p:ph type="title"/>
          </p:nvPr>
        </p:nvSpPr>
        <p:spPr>
          <a:xfrm>
            <a:off x="982133" y="384702"/>
            <a:ext cx="7704667" cy="1460121"/>
          </a:xfrm>
        </p:spPr>
        <p:txBody>
          <a:bodyPr>
            <a:normAutofit/>
          </a:bodyPr>
          <a:lstStyle/>
          <a:p>
            <a:r>
              <a:rPr lang="fr-FR" sz="3600" dirty="0"/>
              <a:t>Expressions d’une vision par les yeux du personnage narrateur</a:t>
            </a:r>
            <a:endParaRPr lang="fr-FR" dirty="0">
              <a:highlight>
                <a:srgbClr val="FFFF00"/>
              </a:highlight>
            </a:endParaRPr>
          </a:p>
        </p:txBody>
      </p:sp>
      <p:sp>
        <p:nvSpPr>
          <p:cNvPr id="3" name="Espace réservé du contenu 2">
            <a:extLst>
              <a:ext uri="{FF2B5EF4-FFF2-40B4-BE49-F238E27FC236}">
                <a16:creationId xmlns:a16="http://schemas.microsoft.com/office/drawing/2014/main" id="{9DAE3C61-FD23-42DF-898B-EEEE16F2716B}"/>
              </a:ext>
            </a:extLst>
          </p:cNvPr>
          <p:cNvSpPr>
            <a:spLocks noGrp="1"/>
          </p:cNvSpPr>
          <p:nvPr>
            <p:ph idx="1"/>
          </p:nvPr>
        </p:nvSpPr>
        <p:spPr>
          <a:xfrm>
            <a:off x="982133" y="2132856"/>
            <a:ext cx="7704667" cy="3866960"/>
          </a:xfrm>
        </p:spPr>
        <p:txBody>
          <a:bodyPr/>
          <a:lstStyle/>
          <a:p>
            <a:pPr marL="0" indent="0">
              <a:buNone/>
            </a:pPr>
            <a:r>
              <a:rPr lang="fr-FR" i="1" dirty="0"/>
              <a:t> On peut visualiser chaque petit détail, comme le soleil que le narrateur entraperçoit à travers sa cellule, ou le fait qu'il respire et ressente certaines odeurs et sensations quand il rentre dans la salle d'audience.</a:t>
            </a:r>
            <a:r>
              <a:rPr lang="fr-FR" dirty="0"/>
              <a:t>  (4, Pauline). </a:t>
            </a:r>
          </a:p>
          <a:p>
            <a:pPr marL="0" indent="0">
              <a:buNone/>
            </a:pPr>
            <a:r>
              <a:rPr lang="fr-FR" dirty="0"/>
              <a:t> </a:t>
            </a:r>
            <a:r>
              <a:rPr lang="fr-FR" i="1" dirty="0"/>
              <a:t>Dans sa cellule il est enfermé mais il s'évade avec son esprit : "ce n’est qu’un rêve ! " . En entrant dans la salle d’audience il s'évade mentalement en regardant par la fenêtre : "une fenêtre était toute grande ouverte."</a:t>
            </a:r>
            <a:r>
              <a:rPr lang="fr-FR" dirty="0"/>
              <a:t>  (9, Emma)</a:t>
            </a:r>
          </a:p>
          <a:p>
            <a:endParaRPr lang="fr-FR" dirty="0"/>
          </a:p>
        </p:txBody>
      </p:sp>
      <p:sp>
        <p:nvSpPr>
          <p:cNvPr id="4" name="Espace réservé du pied de page 3">
            <a:extLst>
              <a:ext uri="{FF2B5EF4-FFF2-40B4-BE49-F238E27FC236}">
                <a16:creationId xmlns:a16="http://schemas.microsoft.com/office/drawing/2014/main" id="{01F29232-BA59-434F-8260-CA28746A28E4}"/>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5896081E-CF24-4724-B5DF-2B80AB3F48EF}"/>
              </a:ext>
            </a:extLst>
          </p:cNvPr>
          <p:cNvSpPr>
            <a:spLocks noGrp="1"/>
          </p:cNvSpPr>
          <p:nvPr>
            <p:ph type="sldNum" sz="quarter" idx="12"/>
          </p:nvPr>
        </p:nvSpPr>
        <p:spPr/>
        <p:txBody>
          <a:bodyPr/>
          <a:lstStyle/>
          <a:p>
            <a:fld id="{170DA508-37B5-4C37-9EFC-BB8FD4B7BB1D}" type="slidenum">
              <a:rPr lang="fr-FR" smtClean="0"/>
              <a:pPr/>
              <a:t>16</a:t>
            </a:fld>
            <a:endParaRPr lang="fr-FR"/>
          </a:p>
        </p:txBody>
      </p:sp>
    </p:spTree>
    <p:extLst>
      <p:ext uri="{BB962C8B-B14F-4D97-AF65-F5344CB8AC3E}">
        <p14:creationId xmlns:p14="http://schemas.microsoft.com/office/powerpoint/2010/main" val="30737770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915BD5-D415-4235-BB3A-45169993D520}"/>
              </a:ext>
            </a:extLst>
          </p:cNvPr>
          <p:cNvSpPr>
            <a:spLocks noGrp="1"/>
          </p:cNvSpPr>
          <p:nvPr>
            <p:ph type="title"/>
          </p:nvPr>
        </p:nvSpPr>
        <p:spPr>
          <a:xfrm>
            <a:off x="982133" y="457201"/>
            <a:ext cx="7704667" cy="667543"/>
          </a:xfrm>
        </p:spPr>
        <p:txBody>
          <a:bodyPr>
            <a:normAutofit fontScale="90000"/>
          </a:bodyPr>
          <a:lstStyle/>
          <a:p>
            <a:r>
              <a:rPr lang="fr-FR" dirty="0"/>
              <a:t>Construction d’un effet</a:t>
            </a:r>
          </a:p>
        </p:txBody>
      </p:sp>
      <p:sp>
        <p:nvSpPr>
          <p:cNvPr id="3" name="Espace réservé du contenu 2">
            <a:extLst>
              <a:ext uri="{FF2B5EF4-FFF2-40B4-BE49-F238E27FC236}">
                <a16:creationId xmlns:a16="http://schemas.microsoft.com/office/drawing/2014/main" id="{AE4D7395-7FEB-4EEF-BB79-CC9C32AC48E2}"/>
              </a:ext>
            </a:extLst>
          </p:cNvPr>
          <p:cNvSpPr>
            <a:spLocks noGrp="1"/>
          </p:cNvSpPr>
          <p:nvPr>
            <p:ph idx="1"/>
          </p:nvPr>
        </p:nvSpPr>
        <p:spPr>
          <a:xfrm>
            <a:off x="982133" y="980728"/>
            <a:ext cx="7704667" cy="5019088"/>
          </a:xfrm>
        </p:spPr>
        <p:txBody>
          <a:bodyPr>
            <a:normAutofit/>
          </a:bodyPr>
          <a:lstStyle/>
          <a:p>
            <a:pPr marL="0" indent="0">
              <a:buNone/>
            </a:pPr>
            <a:r>
              <a:rPr lang="fr-FR" dirty="0"/>
              <a:t> </a:t>
            </a:r>
            <a:r>
              <a:rPr lang="fr-FR" i="1" dirty="0"/>
              <a:t>À travers ces chapitres ainsi que les détails de plusieurs scènes </a:t>
            </a:r>
            <a:r>
              <a:rPr lang="fr-FR" b="1" i="1" dirty="0"/>
              <a:t>l'auteur </a:t>
            </a:r>
            <a:r>
              <a:rPr lang="fr-FR" i="1" dirty="0"/>
              <a:t>cherche à susciter de la pitié puis même aller jusqu'à émouvoir le lecteur.</a:t>
            </a:r>
            <a:r>
              <a:rPr lang="fr-FR" dirty="0"/>
              <a:t>  (39, Stacey)</a:t>
            </a:r>
          </a:p>
          <a:p>
            <a:pPr marL="0" indent="0">
              <a:buNone/>
            </a:pPr>
            <a:r>
              <a:rPr lang="fr-FR" i="1" dirty="0"/>
              <a:t>Je suis d'accord avec Stacey </a:t>
            </a:r>
            <a:r>
              <a:rPr lang="fr-FR" b="1" i="1" dirty="0"/>
              <a:t>le but est </a:t>
            </a:r>
            <a:r>
              <a:rPr lang="fr-FR" i="1" dirty="0"/>
              <a:t>d’émouvoir le lecteur […] On a de la peine au dernier chapitre car il attend un espoir qui ne viendra jamais. </a:t>
            </a:r>
            <a:r>
              <a:rPr lang="fr-FR" dirty="0"/>
              <a:t>(62, Céline)</a:t>
            </a:r>
          </a:p>
          <a:p>
            <a:pPr marL="0" indent="0">
              <a:buNone/>
            </a:pPr>
            <a:r>
              <a:rPr lang="fr-FR" i="1" dirty="0"/>
              <a:t>Durant tout le long du texte, le condamné à mort ressent plusieurs et différentes sensations qu'elles soient physiques ou corporelles. </a:t>
            </a:r>
            <a:r>
              <a:rPr lang="fr-FR" b="1" i="1" dirty="0"/>
              <a:t>Victor Hugo fait de la peine de mort une expérience.</a:t>
            </a:r>
            <a:r>
              <a:rPr lang="fr-FR" i="1" dirty="0"/>
              <a:t> </a:t>
            </a:r>
            <a:r>
              <a:rPr lang="fr-FR" dirty="0"/>
              <a:t> (64, Pauline, Marine, Emma et Océane)</a:t>
            </a:r>
          </a:p>
          <a:p>
            <a:endParaRPr lang="fr-FR" dirty="0"/>
          </a:p>
        </p:txBody>
      </p:sp>
      <p:sp>
        <p:nvSpPr>
          <p:cNvPr id="4" name="Espace réservé du pied de page 3">
            <a:extLst>
              <a:ext uri="{FF2B5EF4-FFF2-40B4-BE49-F238E27FC236}">
                <a16:creationId xmlns:a16="http://schemas.microsoft.com/office/drawing/2014/main" id="{5B7A70F9-8F78-4E19-BF5F-7F0E942EE868}"/>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331AA208-7091-4093-8BA2-597D913BBDA5}"/>
              </a:ext>
            </a:extLst>
          </p:cNvPr>
          <p:cNvSpPr>
            <a:spLocks noGrp="1"/>
          </p:cNvSpPr>
          <p:nvPr>
            <p:ph type="sldNum" sz="quarter" idx="12"/>
          </p:nvPr>
        </p:nvSpPr>
        <p:spPr/>
        <p:txBody>
          <a:bodyPr/>
          <a:lstStyle/>
          <a:p>
            <a:fld id="{170DA508-37B5-4C37-9EFC-BB8FD4B7BB1D}" type="slidenum">
              <a:rPr lang="fr-FR" smtClean="0"/>
              <a:pPr/>
              <a:t>17</a:t>
            </a:fld>
            <a:endParaRPr lang="fr-FR"/>
          </a:p>
        </p:txBody>
      </p:sp>
    </p:spTree>
    <p:extLst>
      <p:ext uri="{BB962C8B-B14F-4D97-AF65-F5344CB8AC3E}">
        <p14:creationId xmlns:p14="http://schemas.microsoft.com/office/powerpoint/2010/main" val="4709868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2E785F-3BD1-4AE8-BC2E-F371238618DC}"/>
              </a:ext>
            </a:extLst>
          </p:cNvPr>
          <p:cNvSpPr>
            <a:spLocks noGrp="1"/>
          </p:cNvSpPr>
          <p:nvPr>
            <p:ph type="title"/>
          </p:nvPr>
        </p:nvSpPr>
        <p:spPr>
          <a:xfrm>
            <a:off x="982133" y="457201"/>
            <a:ext cx="7704667" cy="1171599"/>
          </a:xfrm>
        </p:spPr>
        <p:txBody>
          <a:bodyPr>
            <a:normAutofit fontScale="90000"/>
          </a:bodyPr>
          <a:lstStyle/>
          <a:p>
            <a:r>
              <a:rPr lang="fr-FR" dirty="0"/>
              <a:t>3</a:t>
            </a:r>
            <a:r>
              <a:rPr lang="fr-FR" sz="3600" dirty="0"/>
              <a:t>. Des relations entre le travail d’HL et la </a:t>
            </a:r>
            <a:br>
              <a:rPr lang="fr-FR" sz="3600" dirty="0"/>
            </a:br>
            <a:r>
              <a:rPr lang="fr-FR" sz="3600" dirty="0"/>
              <a:t>lecture littéraire</a:t>
            </a:r>
          </a:p>
        </p:txBody>
      </p:sp>
      <p:sp>
        <p:nvSpPr>
          <p:cNvPr id="3" name="Espace réservé du contenu 2">
            <a:extLst>
              <a:ext uri="{FF2B5EF4-FFF2-40B4-BE49-F238E27FC236}">
                <a16:creationId xmlns:a16="http://schemas.microsoft.com/office/drawing/2014/main" id="{984B32A6-9171-453D-BF48-3A34675084B0}"/>
              </a:ext>
            </a:extLst>
          </p:cNvPr>
          <p:cNvSpPr>
            <a:spLocks noGrp="1"/>
          </p:cNvSpPr>
          <p:nvPr>
            <p:ph idx="1"/>
          </p:nvPr>
        </p:nvSpPr>
        <p:spPr>
          <a:xfrm>
            <a:off x="982133" y="1628800"/>
            <a:ext cx="7704667" cy="4371016"/>
          </a:xfrm>
        </p:spPr>
        <p:txBody>
          <a:bodyPr>
            <a:normAutofit lnSpcReduction="10000"/>
          </a:bodyPr>
          <a:lstStyle/>
          <a:p>
            <a:pPr marL="0" indent="0">
              <a:buNone/>
            </a:pPr>
            <a:endParaRPr lang="fr-FR" dirty="0"/>
          </a:p>
          <a:p>
            <a:pPr marL="0" indent="0">
              <a:buNone/>
            </a:pPr>
            <a:r>
              <a:rPr lang="fr-FR" dirty="0"/>
              <a:t>« Un texte reste littérairement vivant dans la mesure où un interprète l’actualise en s’en servant pour s’orienter dans sa situation présente, selon un geste relevant de l’application, dont le prédicateur (dans sa référence au texte sacré) et le juge (dans sa référence au texte de loi) donnent un modèle éclairant » (</a:t>
            </a:r>
            <a:r>
              <a:rPr lang="fr-FR" dirty="0" err="1"/>
              <a:t>Citton</a:t>
            </a:r>
            <a:r>
              <a:rPr lang="fr-FR" dirty="0"/>
              <a:t>, 2007 : 271)</a:t>
            </a:r>
          </a:p>
          <a:p>
            <a:pPr marL="0" indent="0">
              <a:buNone/>
            </a:pPr>
            <a:endParaRPr lang="fr-FR" dirty="0"/>
          </a:p>
          <a:p>
            <a:pPr marL="0" indent="0">
              <a:buNone/>
            </a:pPr>
            <a:r>
              <a:rPr lang="fr-FR" dirty="0"/>
              <a:t>Lecture informée par des connaissances sur le contexte de production d’une œuvre et lecture actualisante nécessaires au travail interprétatif  </a:t>
            </a:r>
          </a:p>
          <a:p>
            <a:pPr marL="0" indent="0">
              <a:buNone/>
            </a:pPr>
            <a:endParaRPr lang="fr-FR" dirty="0"/>
          </a:p>
          <a:p>
            <a:endParaRPr lang="fr-FR" dirty="0"/>
          </a:p>
        </p:txBody>
      </p:sp>
      <p:sp>
        <p:nvSpPr>
          <p:cNvPr id="4" name="Espace réservé du pied de page 3">
            <a:extLst>
              <a:ext uri="{FF2B5EF4-FFF2-40B4-BE49-F238E27FC236}">
                <a16:creationId xmlns:a16="http://schemas.microsoft.com/office/drawing/2014/main" id="{10CACD77-9B71-4822-9A9F-AF2511CF71B4}"/>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A6F587E1-783E-4AD7-8A81-089FFB19B9E5}"/>
              </a:ext>
            </a:extLst>
          </p:cNvPr>
          <p:cNvSpPr>
            <a:spLocks noGrp="1"/>
          </p:cNvSpPr>
          <p:nvPr>
            <p:ph type="sldNum" sz="quarter" idx="12"/>
          </p:nvPr>
        </p:nvSpPr>
        <p:spPr/>
        <p:txBody>
          <a:bodyPr/>
          <a:lstStyle/>
          <a:p>
            <a:fld id="{170DA508-37B5-4C37-9EFC-BB8FD4B7BB1D}" type="slidenum">
              <a:rPr lang="fr-FR" smtClean="0"/>
              <a:pPr/>
              <a:t>18</a:t>
            </a:fld>
            <a:endParaRPr lang="fr-FR"/>
          </a:p>
        </p:txBody>
      </p:sp>
    </p:spTree>
    <p:extLst>
      <p:ext uri="{BB962C8B-B14F-4D97-AF65-F5344CB8AC3E}">
        <p14:creationId xmlns:p14="http://schemas.microsoft.com/office/powerpoint/2010/main" val="30673227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5E4015-4473-48CC-A12D-883D4773F222}"/>
              </a:ext>
            </a:extLst>
          </p:cNvPr>
          <p:cNvSpPr>
            <a:spLocks noGrp="1"/>
          </p:cNvSpPr>
          <p:nvPr>
            <p:ph type="title"/>
          </p:nvPr>
        </p:nvSpPr>
        <p:spPr>
          <a:xfrm>
            <a:off x="982133" y="457201"/>
            <a:ext cx="7704667" cy="1387623"/>
          </a:xfrm>
        </p:spPr>
        <p:txBody>
          <a:bodyPr>
            <a:normAutofit fontScale="90000"/>
          </a:bodyPr>
          <a:lstStyle/>
          <a:p>
            <a:r>
              <a:rPr lang="fr-FR" dirty="0"/>
              <a:t>La construction du sentiment d’être concerné par des contes philosophiques </a:t>
            </a:r>
            <a:br>
              <a:rPr lang="fr-FR" dirty="0"/>
            </a:br>
            <a:endParaRPr lang="fr-FR" dirty="0"/>
          </a:p>
        </p:txBody>
      </p:sp>
      <p:sp>
        <p:nvSpPr>
          <p:cNvPr id="3" name="Espace réservé du contenu 2">
            <a:extLst>
              <a:ext uri="{FF2B5EF4-FFF2-40B4-BE49-F238E27FC236}">
                <a16:creationId xmlns:a16="http://schemas.microsoft.com/office/drawing/2014/main" id="{BE1FD49E-0C90-432B-B824-D7A4AD099EDD}"/>
              </a:ext>
            </a:extLst>
          </p:cNvPr>
          <p:cNvSpPr>
            <a:spLocks noGrp="1"/>
          </p:cNvSpPr>
          <p:nvPr>
            <p:ph idx="1"/>
          </p:nvPr>
        </p:nvSpPr>
        <p:spPr>
          <a:xfrm>
            <a:off x="982133" y="1700808"/>
            <a:ext cx="7704667" cy="4299008"/>
          </a:xfrm>
        </p:spPr>
        <p:txBody>
          <a:bodyPr>
            <a:normAutofit lnSpcReduction="10000"/>
          </a:bodyPr>
          <a:lstStyle/>
          <a:p>
            <a:pPr marL="0" indent="0">
              <a:buNone/>
            </a:pPr>
            <a:r>
              <a:rPr lang="fr-FR" i="1" dirty="0"/>
              <a:t>Trois contes philosophiques</a:t>
            </a:r>
            <a:r>
              <a:rPr lang="fr-FR" dirty="0"/>
              <a:t> (2007) Paris : Flammarion comprenant « Madame de La </a:t>
            </a:r>
            <a:r>
              <a:rPr lang="fr-FR" dirty="0" err="1"/>
              <a:t>Carlière</a:t>
            </a:r>
            <a:r>
              <a:rPr lang="fr-FR" dirty="0"/>
              <a:t> » (1772) de D. Diderot, « Histoire des voyages de </a:t>
            </a:r>
            <a:r>
              <a:rPr lang="fr-FR" dirty="0" err="1"/>
              <a:t>Scarmentado</a:t>
            </a:r>
            <a:r>
              <a:rPr lang="fr-FR" dirty="0"/>
              <a:t> écrite par lui-même » (1756) de Voltaire et « </a:t>
            </a:r>
            <a:r>
              <a:rPr lang="fr-FR" dirty="0" err="1"/>
              <a:t>Ziméo</a:t>
            </a:r>
            <a:r>
              <a:rPr lang="fr-FR" dirty="0"/>
              <a:t> » (1769) de J.-F. Saint-Lambert </a:t>
            </a:r>
          </a:p>
          <a:p>
            <a:pPr marL="0" indent="0">
              <a:buNone/>
            </a:pPr>
            <a:r>
              <a:rPr lang="fr-FR" dirty="0"/>
              <a:t> </a:t>
            </a:r>
            <a:r>
              <a:rPr lang="fr-FR" i="1" dirty="0"/>
              <a:t>Après la lecture des trois contes philosophiques de Diderot, Saint-Lambert et Voltaire…Si vous aviez l'occasion de rencontrer les trois auteurs, que leur diriez-vous ? Quels conseils pourriez-vous leur donner ? Justifiez vos remarques par des exemples issus des trois textes  (1, la professeure)</a:t>
            </a:r>
          </a:p>
          <a:p>
            <a:pPr marL="0" indent="0">
              <a:buNone/>
            </a:pPr>
            <a:r>
              <a:rPr lang="fr-FR" dirty="0"/>
              <a:t>23 billets d’élèves du 22 avril au 08 mai 2016</a:t>
            </a:r>
          </a:p>
        </p:txBody>
      </p:sp>
      <p:sp>
        <p:nvSpPr>
          <p:cNvPr id="4" name="Espace réservé du pied de page 3">
            <a:extLst>
              <a:ext uri="{FF2B5EF4-FFF2-40B4-BE49-F238E27FC236}">
                <a16:creationId xmlns:a16="http://schemas.microsoft.com/office/drawing/2014/main" id="{D9F92A4D-15C1-4914-A911-B329C9126846}"/>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EBBC1065-1A0A-42CD-978C-35F8A50D5D16}"/>
              </a:ext>
            </a:extLst>
          </p:cNvPr>
          <p:cNvSpPr>
            <a:spLocks noGrp="1"/>
          </p:cNvSpPr>
          <p:nvPr>
            <p:ph type="sldNum" sz="quarter" idx="12"/>
          </p:nvPr>
        </p:nvSpPr>
        <p:spPr/>
        <p:txBody>
          <a:bodyPr/>
          <a:lstStyle/>
          <a:p>
            <a:fld id="{170DA508-37B5-4C37-9EFC-BB8FD4B7BB1D}" type="slidenum">
              <a:rPr lang="fr-FR" smtClean="0"/>
              <a:pPr/>
              <a:t>19</a:t>
            </a:fld>
            <a:endParaRPr lang="fr-FR"/>
          </a:p>
        </p:txBody>
      </p:sp>
    </p:spTree>
    <p:extLst>
      <p:ext uri="{BB962C8B-B14F-4D97-AF65-F5344CB8AC3E}">
        <p14:creationId xmlns:p14="http://schemas.microsoft.com/office/powerpoint/2010/main" val="729731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AA99BB-3107-442E-9052-7B2C2C8BBBA8}"/>
              </a:ext>
            </a:extLst>
          </p:cNvPr>
          <p:cNvSpPr>
            <a:spLocks noGrp="1"/>
          </p:cNvSpPr>
          <p:nvPr>
            <p:ph type="title"/>
          </p:nvPr>
        </p:nvSpPr>
        <p:spPr>
          <a:xfrm>
            <a:off x="982133" y="457201"/>
            <a:ext cx="7704667" cy="667543"/>
          </a:xfrm>
        </p:spPr>
        <p:txBody>
          <a:bodyPr>
            <a:normAutofit fontScale="90000"/>
          </a:bodyPr>
          <a:lstStyle/>
          <a:p>
            <a:r>
              <a:rPr lang="fr-FR" dirty="0"/>
              <a:t>Blogs /forums de lecteurs</a:t>
            </a:r>
          </a:p>
        </p:txBody>
      </p:sp>
      <p:sp>
        <p:nvSpPr>
          <p:cNvPr id="3" name="Espace réservé du contenu 2">
            <a:extLst>
              <a:ext uri="{FF2B5EF4-FFF2-40B4-BE49-F238E27FC236}">
                <a16:creationId xmlns:a16="http://schemas.microsoft.com/office/drawing/2014/main" id="{524C2537-49C2-409E-BB40-98909196C3BD}"/>
              </a:ext>
            </a:extLst>
          </p:cNvPr>
          <p:cNvSpPr>
            <a:spLocks noGrp="1"/>
          </p:cNvSpPr>
          <p:nvPr>
            <p:ph idx="1"/>
          </p:nvPr>
        </p:nvSpPr>
        <p:spPr>
          <a:xfrm>
            <a:off x="982133" y="1124744"/>
            <a:ext cx="7704667" cy="4875072"/>
          </a:xfrm>
        </p:spPr>
        <p:txBody>
          <a:bodyPr>
            <a:normAutofit fontScale="92500" lnSpcReduction="10000"/>
          </a:bodyPr>
          <a:lstStyle/>
          <a:p>
            <a:pPr marL="0" indent="0">
              <a:buNone/>
            </a:pPr>
            <a:r>
              <a:rPr lang="fr-FR" dirty="0"/>
              <a:t>Des échanges écrits  en différé (asynchrones) </a:t>
            </a:r>
          </a:p>
          <a:p>
            <a:pPr marL="0" indent="0">
              <a:buNone/>
            </a:pPr>
            <a:r>
              <a:rPr lang="fr-FR" dirty="0"/>
              <a:t>Des </a:t>
            </a:r>
            <a:r>
              <a:rPr lang="fr-FR" dirty="0" err="1"/>
              <a:t>posts</a:t>
            </a:r>
            <a:r>
              <a:rPr lang="fr-FR" dirty="0"/>
              <a:t> faisant retour sur des lectures  adressés à tous et archivés automatiquement «  en  fil » </a:t>
            </a:r>
          </a:p>
          <a:p>
            <a:pPr marL="0" indent="0">
              <a:buNone/>
            </a:pPr>
            <a:r>
              <a:rPr lang="fr-FR" dirty="0"/>
              <a:t>Les interventions tiennent compte du contexte et cherchent ( plus ou moins) à influencer d’autres contributeurs</a:t>
            </a:r>
          </a:p>
          <a:p>
            <a:pPr marL="0" indent="0">
              <a:buNone/>
            </a:pPr>
            <a:r>
              <a:rPr lang="fr-FR" dirty="0"/>
              <a:t>La nature et les évolutions des écrits dépendent des choix d’enseignement ( consignes et attentes, manières d’accompagner…)  plus que des fonctionnalités des outils ( forums/blogs)</a:t>
            </a:r>
          </a:p>
          <a:p>
            <a:pPr marL="0" indent="0">
              <a:buNone/>
            </a:pPr>
            <a:endParaRPr lang="fr-FR" dirty="0"/>
          </a:p>
          <a:p>
            <a:pPr marL="0" indent="0">
              <a:buNone/>
            </a:pPr>
            <a:endParaRPr lang="fr-FR" dirty="0"/>
          </a:p>
          <a:p>
            <a:pPr marL="0" indent="0">
              <a:buNone/>
            </a:pPr>
            <a:r>
              <a:rPr lang="fr-FR" dirty="0"/>
              <a:t> </a:t>
            </a:r>
          </a:p>
        </p:txBody>
      </p:sp>
      <p:sp>
        <p:nvSpPr>
          <p:cNvPr id="4" name="Espace réservé du pied de page 3">
            <a:extLst>
              <a:ext uri="{FF2B5EF4-FFF2-40B4-BE49-F238E27FC236}">
                <a16:creationId xmlns:a16="http://schemas.microsoft.com/office/drawing/2014/main" id="{4CA4BEAA-F78F-4802-A070-FD8785A9E645}"/>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2B9A1E47-B3D5-4F83-AE14-2437ED9AAB71}"/>
              </a:ext>
            </a:extLst>
          </p:cNvPr>
          <p:cNvSpPr>
            <a:spLocks noGrp="1"/>
          </p:cNvSpPr>
          <p:nvPr>
            <p:ph type="sldNum" sz="quarter" idx="12"/>
          </p:nvPr>
        </p:nvSpPr>
        <p:spPr/>
        <p:txBody>
          <a:bodyPr/>
          <a:lstStyle/>
          <a:p>
            <a:fld id="{170DA508-37B5-4C37-9EFC-BB8FD4B7BB1D}" type="slidenum">
              <a:rPr lang="fr-FR" smtClean="0"/>
              <a:pPr/>
              <a:t>2</a:t>
            </a:fld>
            <a:endParaRPr lang="fr-FR"/>
          </a:p>
        </p:txBody>
      </p:sp>
    </p:spTree>
    <p:extLst>
      <p:ext uri="{BB962C8B-B14F-4D97-AF65-F5344CB8AC3E}">
        <p14:creationId xmlns:p14="http://schemas.microsoft.com/office/powerpoint/2010/main" val="3619865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6005AD-D261-4980-A685-F76C9552971E}"/>
              </a:ext>
            </a:extLst>
          </p:cNvPr>
          <p:cNvSpPr>
            <a:spLocks noGrp="1"/>
          </p:cNvSpPr>
          <p:nvPr>
            <p:ph type="title"/>
          </p:nvPr>
        </p:nvSpPr>
        <p:spPr>
          <a:xfrm>
            <a:off x="982133" y="457201"/>
            <a:ext cx="7704667" cy="400983"/>
          </a:xfrm>
        </p:spPr>
        <p:txBody>
          <a:bodyPr>
            <a:normAutofit fontScale="90000"/>
          </a:bodyPr>
          <a:lstStyle/>
          <a:p>
            <a:br>
              <a:rPr lang="fr-FR" dirty="0"/>
            </a:br>
            <a:r>
              <a:rPr lang="fr-FR" dirty="0"/>
              <a:t>Appréciations esthétiques</a:t>
            </a:r>
            <a:br>
              <a:rPr lang="fr-FR" dirty="0"/>
            </a:br>
            <a:endParaRPr lang="fr-FR" dirty="0"/>
          </a:p>
        </p:txBody>
      </p:sp>
      <p:sp>
        <p:nvSpPr>
          <p:cNvPr id="3" name="Espace réservé du contenu 2">
            <a:extLst>
              <a:ext uri="{FF2B5EF4-FFF2-40B4-BE49-F238E27FC236}">
                <a16:creationId xmlns:a16="http://schemas.microsoft.com/office/drawing/2014/main" id="{CA125575-8F80-4309-A6A5-A7201639D66C}"/>
              </a:ext>
            </a:extLst>
          </p:cNvPr>
          <p:cNvSpPr>
            <a:spLocks noGrp="1"/>
          </p:cNvSpPr>
          <p:nvPr>
            <p:ph idx="1"/>
          </p:nvPr>
        </p:nvSpPr>
        <p:spPr>
          <a:xfrm>
            <a:off x="982133" y="1556792"/>
            <a:ext cx="7704667" cy="4443024"/>
          </a:xfrm>
        </p:spPr>
        <p:txBody>
          <a:bodyPr/>
          <a:lstStyle/>
          <a:p>
            <a:pPr marL="0" indent="0">
              <a:buNone/>
            </a:pPr>
            <a:r>
              <a:rPr lang="fr-FR" i="1" dirty="0"/>
              <a:t>Je préfère   « Histoire des voyages de </a:t>
            </a:r>
            <a:r>
              <a:rPr lang="fr-FR" i="1" dirty="0" err="1"/>
              <a:t>Scarmentado</a:t>
            </a:r>
            <a:r>
              <a:rPr lang="fr-FR" i="1" dirty="0"/>
              <a:t> » […] car je trouve que les aventures qu'il a pu vivre </a:t>
            </a:r>
            <a:r>
              <a:rPr lang="fr-FR" b="1" i="1" dirty="0"/>
              <a:t>reflètent la réalité</a:t>
            </a:r>
            <a:r>
              <a:rPr lang="fr-FR" i="1" dirty="0"/>
              <a:t>, de plus </a:t>
            </a:r>
            <a:r>
              <a:rPr lang="fr-FR" b="1" i="1" dirty="0"/>
              <a:t>il y a toujours de l'action </a:t>
            </a:r>
            <a:r>
              <a:rPr lang="fr-FR" i="1" dirty="0"/>
              <a:t>ce qui les rend vraiment intéressantes (18, Daniel P).</a:t>
            </a:r>
          </a:p>
          <a:p>
            <a:pPr marL="0" indent="0">
              <a:buNone/>
            </a:pPr>
            <a:r>
              <a:rPr lang="fr-FR" i="1" dirty="0"/>
              <a:t>Je trouve l'histoire de Voltaire </a:t>
            </a:r>
            <a:r>
              <a:rPr lang="fr-FR" b="1" i="1" dirty="0"/>
              <a:t>trop répétitive </a:t>
            </a:r>
            <a:r>
              <a:rPr lang="fr-FR" i="1" dirty="0"/>
              <a:t>; même s’il n'est jamais au même endroit, cette histoire se finit exactement pareil à chaque fois (24, Mathieu).</a:t>
            </a:r>
          </a:p>
          <a:p>
            <a:endParaRPr lang="fr-FR" dirty="0"/>
          </a:p>
        </p:txBody>
      </p:sp>
      <p:sp>
        <p:nvSpPr>
          <p:cNvPr id="4" name="Espace réservé du pied de page 3">
            <a:extLst>
              <a:ext uri="{FF2B5EF4-FFF2-40B4-BE49-F238E27FC236}">
                <a16:creationId xmlns:a16="http://schemas.microsoft.com/office/drawing/2014/main" id="{7706748C-D237-4B56-9C89-B00D1EA6C7D5}"/>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703915CE-94E0-4408-8845-B598E4C583BC}"/>
              </a:ext>
            </a:extLst>
          </p:cNvPr>
          <p:cNvSpPr>
            <a:spLocks noGrp="1"/>
          </p:cNvSpPr>
          <p:nvPr>
            <p:ph type="sldNum" sz="quarter" idx="12"/>
          </p:nvPr>
        </p:nvSpPr>
        <p:spPr/>
        <p:txBody>
          <a:bodyPr/>
          <a:lstStyle/>
          <a:p>
            <a:fld id="{170DA508-37B5-4C37-9EFC-BB8FD4B7BB1D}" type="slidenum">
              <a:rPr lang="fr-FR" smtClean="0"/>
              <a:pPr/>
              <a:t>20</a:t>
            </a:fld>
            <a:endParaRPr lang="fr-FR"/>
          </a:p>
        </p:txBody>
      </p:sp>
    </p:spTree>
    <p:extLst>
      <p:ext uri="{BB962C8B-B14F-4D97-AF65-F5344CB8AC3E}">
        <p14:creationId xmlns:p14="http://schemas.microsoft.com/office/powerpoint/2010/main" val="42537671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BAB5CC-0CB1-46CD-9A2E-C5715409792A}"/>
              </a:ext>
            </a:extLst>
          </p:cNvPr>
          <p:cNvSpPr>
            <a:spLocks noGrp="1"/>
          </p:cNvSpPr>
          <p:nvPr>
            <p:ph type="title"/>
          </p:nvPr>
        </p:nvSpPr>
        <p:spPr>
          <a:xfrm>
            <a:off x="982133" y="457201"/>
            <a:ext cx="7704667" cy="883567"/>
          </a:xfrm>
        </p:spPr>
        <p:txBody>
          <a:bodyPr>
            <a:normAutofit/>
          </a:bodyPr>
          <a:lstStyle/>
          <a:p>
            <a:r>
              <a:rPr lang="fr-FR" dirty="0"/>
              <a:t>Actualisations de « </a:t>
            </a:r>
            <a:r>
              <a:rPr lang="fr-FR" dirty="0" err="1"/>
              <a:t>Ziméo</a:t>
            </a:r>
            <a:r>
              <a:rPr lang="fr-FR" dirty="0"/>
              <a:t> »</a:t>
            </a:r>
          </a:p>
        </p:txBody>
      </p:sp>
      <p:sp>
        <p:nvSpPr>
          <p:cNvPr id="3" name="Espace réservé du contenu 2">
            <a:extLst>
              <a:ext uri="{FF2B5EF4-FFF2-40B4-BE49-F238E27FC236}">
                <a16:creationId xmlns:a16="http://schemas.microsoft.com/office/drawing/2014/main" id="{88EAAEC3-6532-4D35-B91D-A93A9F0D831A}"/>
              </a:ext>
            </a:extLst>
          </p:cNvPr>
          <p:cNvSpPr>
            <a:spLocks noGrp="1"/>
          </p:cNvSpPr>
          <p:nvPr>
            <p:ph idx="1"/>
          </p:nvPr>
        </p:nvSpPr>
        <p:spPr>
          <a:xfrm>
            <a:off x="982133" y="1556792"/>
            <a:ext cx="7704667" cy="4443024"/>
          </a:xfrm>
        </p:spPr>
        <p:txBody>
          <a:bodyPr>
            <a:normAutofit/>
          </a:bodyPr>
          <a:lstStyle/>
          <a:p>
            <a:pPr marL="0" indent="0">
              <a:buNone/>
            </a:pPr>
            <a:r>
              <a:rPr lang="fr-FR" i="1" dirty="0"/>
              <a:t>Saint-Lambert constatera que les Noirs et les Blancs sont actuellement égaux, et qu'un président noir a été élu ! (19, Noémie). </a:t>
            </a:r>
          </a:p>
          <a:p>
            <a:pPr marL="0" indent="0">
              <a:buNone/>
            </a:pPr>
            <a:r>
              <a:rPr lang="fr-FR" i="1" dirty="0"/>
              <a:t>L'auteur nous interroge sur l'esclavage. Des réflexions très modernes et intéressantes, qui peuvent encore aujourd'hui se montrer d'actualité et lutter contre le racisme. » (9, Fanny).</a:t>
            </a:r>
          </a:p>
          <a:p>
            <a:endParaRPr lang="fr-FR" dirty="0"/>
          </a:p>
        </p:txBody>
      </p:sp>
      <p:sp>
        <p:nvSpPr>
          <p:cNvPr id="4" name="Espace réservé du pied de page 3">
            <a:extLst>
              <a:ext uri="{FF2B5EF4-FFF2-40B4-BE49-F238E27FC236}">
                <a16:creationId xmlns:a16="http://schemas.microsoft.com/office/drawing/2014/main" id="{AC908B0E-90FA-4855-8FFD-0B19ED142F58}"/>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B0A4C31D-53D0-40B7-BEF7-A54D5A78BC66}"/>
              </a:ext>
            </a:extLst>
          </p:cNvPr>
          <p:cNvSpPr>
            <a:spLocks noGrp="1"/>
          </p:cNvSpPr>
          <p:nvPr>
            <p:ph type="sldNum" sz="quarter" idx="12"/>
          </p:nvPr>
        </p:nvSpPr>
        <p:spPr/>
        <p:txBody>
          <a:bodyPr/>
          <a:lstStyle/>
          <a:p>
            <a:fld id="{170DA508-37B5-4C37-9EFC-BB8FD4B7BB1D}" type="slidenum">
              <a:rPr lang="fr-FR" smtClean="0"/>
              <a:pPr/>
              <a:t>21</a:t>
            </a:fld>
            <a:endParaRPr lang="fr-FR"/>
          </a:p>
        </p:txBody>
      </p:sp>
    </p:spTree>
    <p:extLst>
      <p:ext uri="{BB962C8B-B14F-4D97-AF65-F5344CB8AC3E}">
        <p14:creationId xmlns:p14="http://schemas.microsoft.com/office/powerpoint/2010/main" val="13793759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45D66A-D628-4FFD-BDE0-BE396563F164}"/>
              </a:ext>
            </a:extLst>
          </p:cNvPr>
          <p:cNvSpPr>
            <a:spLocks noGrp="1"/>
          </p:cNvSpPr>
          <p:nvPr>
            <p:ph type="title"/>
          </p:nvPr>
        </p:nvSpPr>
        <p:spPr>
          <a:xfrm>
            <a:off x="982133" y="457201"/>
            <a:ext cx="7704667" cy="1459631"/>
          </a:xfrm>
        </p:spPr>
        <p:txBody>
          <a:bodyPr>
            <a:normAutofit fontScale="90000"/>
          </a:bodyPr>
          <a:lstStyle/>
          <a:p>
            <a:r>
              <a:rPr lang="fr-FR" dirty="0"/>
              <a:t>En classe, un retour sur le fil des billets pour traiter un sujet de réflexion</a:t>
            </a:r>
          </a:p>
        </p:txBody>
      </p:sp>
      <p:sp>
        <p:nvSpPr>
          <p:cNvPr id="3" name="Espace réservé du contenu 2">
            <a:extLst>
              <a:ext uri="{FF2B5EF4-FFF2-40B4-BE49-F238E27FC236}">
                <a16:creationId xmlns:a16="http://schemas.microsoft.com/office/drawing/2014/main" id="{DD75C15F-4068-4CA2-99D2-246BD522C8AD}"/>
              </a:ext>
            </a:extLst>
          </p:cNvPr>
          <p:cNvSpPr>
            <a:spLocks noGrp="1"/>
          </p:cNvSpPr>
          <p:nvPr>
            <p:ph idx="1"/>
          </p:nvPr>
        </p:nvSpPr>
        <p:spPr>
          <a:xfrm>
            <a:off x="982133" y="1916832"/>
            <a:ext cx="7704667" cy="4082984"/>
          </a:xfrm>
        </p:spPr>
        <p:txBody>
          <a:bodyPr/>
          <a:lstStyle/>
          <a:p>
            <a:pPr marL="0" indent="0">
              <a:buNone/>
            </a:pPr>
            <a:r>
              <a:rPr lang="fr-FR" sz="3200" i="1" dirty="0"/>
              <a:t>Vous vous demanderez si les contes philosophiques peuvent instruire et intéresser les lecteurs d’aujourd’hui  </a:t>
            </a:r>
          </a:p>
          <a:p>
            <a:endParaRPr lang="fr-FR" dirty="0"/>
          </a:p>
        </p:txBody>
      </p:sp>
      <p:sp>
        <p:nvSpPr>
          <p:cNvPr id="4" name="Espace réservé du pied de page 3">
            <a:extLst>
              <a:ext uri="{FF2B5EF4-FFF2-40B4-BE49-F238E27FC236}">
                <a16:creationId xmlns:a16="http://schemas.microsoft.com/office/drawing/2014/main" id="{079066E1-FE6E-4821-A719-D06FE7A66DD6}"/>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45E4D390-3E45-4BAE-8BB6-184CA148EB31}"/>
              </a:ext>
            </a:extLst>
          </p:cNvPr>
          <p:cNvSpPr>
            <a:spLocks noGrp="1"/>
          </p:cNvSpPr>
          <p:nvPr>
            <p:ph type="sldNum" sz="quarter" idx="12"/>
          </p:nvPr>
        </p:nvSpPr>
        <p:spPr/>
        <p:txBody>
          <a:bodyPr/>
          <a:lstStyle/>
          <a:p>
            <a:fld id="{170DA508-37B5-4C37-9EFC-BB8FD4B7BB1D}" type="slidenum">
              <a:rPr lang="fr-FR" smtClean="0"/>
              <a:pPr/>
              <a:t>22</a:t>
            </a:fld>
            <a:endParaRPr lang="fr-FR"/>
          </a:p>
        </p:txBody>
      </p:sp>
    </p:spTree>
    <p:extLst>
      <p:ext uri="{BB962C8B-B14F-4D97-AF65-F5344CB8AC3E}">
        <p14:creationId xmlns:p14="http://schemas.microsoft.com/office/powerpoint/2010/main" val="20774198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567059-7F00-4A00-966F-953694F0EBDC}"/>
              </a:ext>
            </a:extLst>
          </p:cNvPr>
          <p:cNvSpPr>
            <a:spLocks noGrp="1"/>
          </p:cNvSpPr>
          <p:nvPr>
            <p:ph type="title"/>
          </p:nvPr>
        </p:nvSpPr>
        <p:spPr>
          <a:xfrm>
            <a:off x="982133" y="116633"/>
            <a:ext cx="7704667" cy="1161229"/>
          </a:xfrm>
        </p:spPr>
        <p:txBody>
          <a:bodyPr>
            <a:noAutofit/>
          </a:bodyPr>
          <a:lstStyle/>
          <a:p>
            <a:r>
              <a:rPr lang="fr-FR" sz="3200" dirty="0"/>
              <a:t>L’expression d’un besoin de contextualisation</a:t>
            </a:r>
          </a:p>
        </p:txBody>
      </p:sp>
      <p:sp>
        <p:nvSpPr>
          <p:cNvPr id="3" name="Espace réservé du contenu 2">
            <a:extLst>
              <a:ext uri="{FF2B5EF4-FFF2-40B4-BE49-F238E27FC236}">
                <a16:creationId xmlns:a16="http://schemas.microsoft.com/office/drawing/2014/main" id="{39D1685A-5F0E-49C6-8E2A-91CB32CFE938}"/>
              </a:ext>
            </a:extLst>
          </p:cNvPr>
          <p:cNvSpPr>
            <a:spLocks noGrp="1"/>
          </p:cNvSpPr>
          <p:nvPr>
            <p:ph idx="1"/>
          </p:nvPr>
        </p:nvSpPr>
        <p:spPr>
          <a:xfrm>
            <a:off x="982133" y="1412776"/>
            <a:ext cx="7704667" cy="4853600"/>
          </a:xfrm>
        </p:spPr>
        <p:txBody>
          <a:bodyPr>
            <a:normAutofit lnSpcReduction="10000"/>
          </a:bodyPr>
          <a:lstStyle/>
          <a:p>
            <a:pPr marL="0" indent="0">
              <a:buNone/>
            </a:pPr>
            <a:r>
              <a:rPr lang="fr-FR" dirty="0"/>
              <a:t>L</a:t>
            </a:r>
            <a:r>
              <a:rPr lang="fr-FR" i="1" dirty="0"/>
              <a:t>éa : moi j’ai mis que/</a:t>
            </a:r>
            <a:r>
              <a:rPr lang="fr-FR" b="1" i="1" dirty="0"/>
              <a:t>une classe ne peut pas représenter la société </a:t>
            </a:r>
            <a:r>
              <a:rPr lang="fr-FR" i="1" dirty="0"/>
              <a:t>et que (inaudible) </a:t>
            </a:r>
          </a:p>
          <a:p>
            <a:pPr marL="0" indent="0">
              <a:buNone/>
            </a:pPr>
            <a:r>
              <a:rPr lang="fr-FR" i="1" dirty="0"/>
              <a:t>Enzo : oui parce que c’est d’un œil nouveau que sont lus les contes et non parce que ces textes ont été écrits au 18e siècle il y a sans doute des passages ou des expressions mal compris ou même pas compris du tout </a:t>
            </a:r>
            <a:r>
              <a:rPr lang="fr-FR" b="1" i="1" dirty="0"/>
              <a:t>il aurait fallu un oui lecteur du 18e siècle pour comprendre totalement les textes comme les ironies et les sous-entendus </a:t>
            </a:r>
            <a:r>
              <a:rPr lang="fr-FR" i="1" dirty="0"/>
              <a:t>[…]</a:t>
            </a:r>
          </a:p>
          <a:p>
            <a:pPr marL="0" indent="0">
              <a:buNone/>
            </a:pPr>
            <a:r>
              <a:rPr lang="fr-FR" i="1" dirty="0"/>
              <a:t>P.: d’autres choses à dire ?/sur l’utilisation des commentaires du blog pour ce sujet […]  </a:t>
            </a:r>
          </a:p>
          <a:p>
            <a:pPr marL="0" indent="0">
              <a:buNone/>
            </a:pPr>
            <a:r>
              <a:rPr lang="fr-FR" i="1" dirty="0"/>
              <a:t>Jordan : ils sont utiles mais </a:t>
            </a:r>
            <a:r>
              <a:rPr lang="fr-FR" b="1" i="1" dirty="0"/>
              <a:t>il n’y en n’a pas assez […] pour se faire une idée globale sur la lecture de </a:t>
            </a:r>
            <a:r>
              <a:rPr lang="fr-FR" i="1" dirty="0"/>
              <a:t>[…]  </a:t>
            </a:r>
          </a:p>
          <a:p>
            <a:endParaRPr lang="fr-FR" dirty="0"/>
          </a:p>
        </p:txBody>
      </p:sp>
      <p:sp>
        <p:nvSpPr>
          <p:cNvPr id="4" name="Espace réservé du pied de page 3">
            <a:extLst>
              <a:ext uri="{FF2B5EF4-FFF2-40B4-BE49-F238E27FC236}">
                <a16:creationId xmlns:a16="http://schemas.microsoft.com/office/drawing/2014/main" id="{CC563E4D-1360-4B8D-BFBE-17A5FD9D589B}"/>
              </a:ext>
            </a:extLst>
          </p:cNvPr>
          <p:cNvSpPr>
            <a:spLocks noGrp="1"/>
          </p:cNvSpPr>
          <p:nvPr>
            <p:ph type="ftr" sz="quarter" idx="11"/>
          </p:nvPr>
        </p:nvSpPr>
        <p:spPr>
          <a:xfrm>
            <a:off x="1972647" y="6266376"/>
            <a:ext cx="5314517" cy="206922"/>
          </a:xfrm>
        </p:spPr>
        <p:txBody>
          <a:bodyPr/>
          <a:lstStyle/>
          <a:p>
            <a:endParaRPr lang="fr-FR" dirty="0"/>
          </a:p>
        </p:txBody>
      </p:sp>
      <p:sp>
        <p:nvSpPr>
          <p:cNvPr id="5" name="Espace réservé du numéro de diapositive 4">
            <a:extLst>
              <a:ext uri="{FF2B5EF4-FFF2-40B4-BE49-F238E27FC236}">
                <a16:creationId xmlns:a16="http://schemas.microsoft.com/office/drawing/2014/main" id="{59EA5B3C-EF76-4793-90E3-D48AAA248F70}"/>
              </a:ext>
            </a:extLst>
          </p:cNvPr>
          <p:cNvSpPr>
            <a:spLocks noGrp="1"/>
          </p:cNvSpPr>
          <p:nvPr>
            <p:ph type="sldNum" sz="quarter" idx="12"/>
          </p:nvPr>
        </p:nvSpPr>
        <p:spPr/>
        <p:txBody>
          <a:bodyPr/>
          <a:lstStyle/>
          <a:p>
            <a:fld id="{170DA508-37B5-4C37-9EFC-BB8FD4B7BB1D}" type="slidenum">
              <a:rPr lang="fr-FR" smtClean="0"/>
              <a:pPr/>
              <a:t>23</a:t>
            </a:fld>
            <a:endParaRPr lang="fr-FR"/>
          </a:p>
        </p:txBody>
      </p:sp>
    </p:spTree>
    <p:extLst>
      <p:ext uri="{BB962C8B-B14F-4D97-AF65-F5344CB8AC3E}">
        <p14:creationId xmlns:p14="http://schemas.microsoft.com/office/powerpoint/2010/main" val="2647323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67FBEF0-504E-4A95-B6AA-1E66E6A8BF71}"/>
              </a:ext>
            </a:extLst>
          </p:cNvPr>
          <p:cNvSpPr>
            <a:spLocks noGrp="1"/>
          </p:cNvSpPr>
          <p:nvPr>
            <p:ph type="title"/>
          </p:nvPr>
        </p:nvSpPr>
        <p:spPr>
          <a:xfrm>
            <a:off x="982133" y="457201"/>
            <a:ext cx="7704667" cy="400983"/>
          </a:xfrm>
        </p:spPr>
        <p:txBody>
          <a:bodyPr>
            <a:normAutofit fontScale="90000"/>
          </a:bodyPr>
          <a:lstStyle/>
          <a:p>
            <a:endParaRPr lang="fr-FR" dirty="0"/>
          </a:p>
        </p:txBody>
      </p:sp>
      <p:sp>
        <p:nvSpPr>
          <p:cNvPr id="3" name="Espace réservé du contenu 2">
            <a:extLst>
              <a:ext uri="{FF2B5EF4-FFF2-40B4-BE49-F238E27FC236}">
                <a16:creationId xmlns:a16="http://schemas.microsoft.com/office/drawing/2014/main" id="{6F37EDDA-BDE2-4C5B-9710-7E18F675484B}"/>
              </a:ext>
            </a:extLst>
          </p:cNvPr>
          <p:cNvSpPr>
            <a:spLocks noGrp="1"/>
          </p:cNvSpPr>
          <p:nvPr>
            <p:ph idx="1"/>
          </p:nvPr>
        </p:nvSpPr>
        <p:spPr>
          <a:xfrm>
            <a:off x="982133" y="1124744"/>
            <a:ext cx="7704667" cy="4875072"/>
          </a:xfrm>
        </p:spPr>
        <p:txBody>
          <a:bodyPr/>
          <a:lstStyle/>
          <a:p>
            <a:pPr marL="0" indent="0">
              <a:buNone/>
            </a:pPr>
            <a:r>
              <a:rPr lang="fr-FR" dirty="0"/>
              <a:t>H-R. </a:t>
            </a:r>
            <a:r>
              <a:rPr lang="fr-FR" dirty="0" err="1"/>
              <a:t>Jauss</a:t>
            </a:r>
            <a:r>
              <a:rPr lang="fr-FR" dirty="0"/>
              <a:t> (1978), « l’horizon d’attente » : un « système de références objectivement formulable », qui associe des dimensions littéraire et sociale (« les intérêts, désirs, besoins et expériences tels qu’ils sont déterminés par la société et la classe à laquelle [le lecteur] appartient ») (p. 54) </a:t>
            </a:r>
          </a:p>
          <a:p>
            <a:pPr marL="0" indent="0">
              <a:buNone/>
            </a:pPr>
            <a:r>
              <a:rPr lang="fr-FR" dirty="0"/>
              <a:t>La « fusion des deux horizons d’attente », l’un inscrit dans l’œuvre elle-même, l’autre dépendant du lecteur peut advenir dans « la jouissance pure, l’identification immédiate » ou bien « prendre une forme réflexive » et conduire à une certaine distance critique. </a:t>
            </a:r>
            <a:endParaRPr lang="fr-FR" dirty="0">
              <a:highlight>
                <a:srgbClr val="FFFF00"/>
              </a:highlight>
            </a:endParaRPr>
          </a:p>
          <a:p>
            <a:pPr marL="0" indent="0">
              <a:buNone/>
            </a:pPr>
            <a:r>
              <a:rPr lang="fr-FR" dirty="0"/>
              <a:t>  </a:t>
            </a:r>
          </a:p>
          <a:p>
            <a:endParaRPr lang="fr-FR" dirty="0"/>
          </a:p>
        </p:txBody>
      </p:sp>
      <p:sp>
        <p:nvSpPr>
          <p:cNvPr id="4" name="Espace réservé du pied de page 3">
            <a:extLst>
              <a:ext uri="{FF2B5EF4-FFF2-40B4-BE49-F238E27FC236}">
                <a16:creationId xmlns:a16="http://schemas.microsoft.com/office/drawing/2014/main" id="{CC773728-7122-4F45-86A0-44904835D579}"/>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EAAD49B3-97F9-4A77-9254-A6FC605C23FE}"/>
              </a:ext>
            </a:extLst>
          </p:cNvPr>
          <p:cNvSpPr>
            <a:spLocks noGrp="1"/>
          </p:cNvSpPr>
          <p:nvPr>
            <p:ph type="sldNum" sz="quarter" idx="12"/>
          </p:nvPr>
        </p:nvSpPr>
        <p:spPr/>
        <p:txBody>
          <a:bodyPr/>
          <a:lstStyle/>
          <a:p>
            <a:fld id="{170DA508-37B5-4C37-9EFC-BB8FD4B7BB1D}" type="slidenum">
              <a:rPr lang="fr-FR" smtClean="0"/>
              <a:pPr/>
              <a:t>24</a:t>
            </a:fld>
            <a:endParaRPr lang="fr-FR"/>
          </a:p>
        </p:txBody>
      </p:sp>
    </p:spTree>
    <p:extLst>
      <p:ext uri="{BB962C8B-B14F-4D97-AF65-F5344CB8AC3E}">
        <p14:creationId xmlns:p14="http://schemas.microsoft.com/office/powerpoint/2010/main" val="42878166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6FE569-2FE0-4393-9C6D-F17449ECFF03}"/>
              </a:ext>
            </a:extLst>
          </p:cNvPr>
          <p:cNvSpPr>
            <a:spLocks noGrp="1"/>
          </p:cNvSpPr>
          <p:nvPr>
            <p:ph type="title"/>
          </p:nvPr>
        </p:nvSpPr>
        <p:spPr>
          <a:xfrm>
            <a:off x="982133" y="188641"/>
            <a:ext cx="7704667" cy="504055"/>
          </a:xfrm>
        </p:spPr>
        <p:txBody>
          <a:bodyPr>
            <a:normAutofit fontScale="90000"/>
          </a:bodyPr>
          <a:lstStyle/>
          <a:p>
            <a:r>
              <a:rPr lang="fr-FR" dirty="0"/>
              <a:t>Une trajectoire vers une fusion réflexive des horizons  </a:t>
            </a:r>
          </a:p>
        </p:txBody>
      </p:sp>
      <p:sp>
        <p:nvSpPr>
          <p:cNvPr id="3" name="Espace réservé du contenu 2">
            <a:extLst>
              <a:ext uri="{FF2B5EF4-FFF2-40B4-BE49-F238E27FC236}">
                <a16:creationId xmlns:a16="http://schemas.microsoft.com/office/drawing/2014/main" id="{0DB9D7A2-F285-41A0-9BB3-EABB3CF98FA6}"/>
              </a:ext>
            </a:extLst>
          </p:cNvPr>
          <p:cNvSpPr>
            <a:spLocks noGrp="1"/>
          </p:cNvSpPr>
          <p:nvPr>
            <p:ph idx="1"/>
          </p:nvPr>
        </p:nvSpPr>
        <p:spPr>
          <a:xfrm>
            <a:off x="982133" y="1268760"/>
            <a:ext cx="7704667" cy="4731056"/>
          </a:xfrm>
        </p:spPr>
        <p:txBody>
          <a:bodyPr>
            <a:normAutofit fontScale="77500" lnSpcReduction="20000"/>
          </a:bodyPr>
          <a:lstStyle/>
          <a:p>
            <a:pPr marL="0" indent="0">
              <a:buNone/>
            </a:pPr>
            <a:r>
              <a:rPr lang="fr-FR" dirty="0"/>
              <a:t>Les </a:t>
            </a:r>
            <a:r>
              <a:rPr lang="fr-FR" dirty="0" err="1"/>
              <a:t>posts</a:t>
            </a:r>
            <a:r>
              <a:rPr lang="fr-FR" dirty="0"/>
              <a:t> des élèves peuvent permettre d’</a:t>
            </a:r>
            <a:r>
              <a:rPr lang="fr-FR" b="1" dirty="0"/>
              <a:t>objectiver leur « horizon d’attente »</a:t>
            </a:r>
          </a:p>
          <a:p>
            <a:pPr marL="0" indent="0">
              <a:buNone/>
            </a:pPr>
            <a:r>
              <a:rPr lang="fr-FR" dirty="0"/>
              <a:t>Cinq caractéristiques de l’horizon d’attente pour </a:t>
            </a:r>
            <a:r>
              <a:rPr lang="fr-FR" dirty="0" err="1"/>
              <a:t>Jauss</a:t>
            </a:r>
            <a:r>
              <a:rPr lang="fr-FR" dirty="0"/>
              <a:t> : </a:t>
            </a:r>
          </a:p>
          <a:p>
            <a:pPr marL="0" indent="0">
              <a:buNone/>
            </a:pPr>
            <a:r>
              <a:rPr lang="fr-FR" dirty="0"/>
              <a:t>L’expérience préalable que le public a d’un genre des formes et des thématiques d’œuvres antérieures  &gt;  </a:t>
            </a:r>
            <a:r>
              <a:rPr lang="fr-FR" i="1" dirty="0"/>
              <a:t>je trouve qu’il n’y a pas assez de détails contrairement aux histoires de maintenant.</a:t>
            </a:r>
            <a:r>
              <a:rPr lang="fr-FR" dirty="0"/>
              <a:t>  (Contes philosophiques, Léa) </a:t>
            </a:r>
          </a:p>
          <a:p>
            <a:pPr marL="0" indent="0">
              <a:buNone/>
            </a:pPr>
            <a:r>
              <a:rPr lang="fr-FR" dirty="0"/>
              <a:t>L’opposition entre langage poétique et langage pratique &gt;  </a:t>
            </a:r>
            <a:r>
              <a:rPr lang="fr-FR" i="1" dirty="0"/>
              <a:t>Le sens du texte reste flou, complexe et peu compréhensible. Cependant les rimes présentes en fin de lignes apportent un côté harmonieux et très poétique au texte </a:t>
            </a:r>
            <a:r>
              <a:rPr lang="fr-FR" dirty="0"/>
              <a:t>(Sultan Mourad, Orlane) </a:t>
            </a:r>
          </a:p>
          <a:p>
            <a:pPr marL="0" indent="0">
              <a:buNone/>
            </a:pPr>
            <a:r>
              <a:rPr lang="fr-FR" dirty="0"/>
              <a:t> L’opposition entre monde imaginaire et réalité quotidienne &gt;  </a:t>
            </a:r>
            <a:r>
              <a:rPr lang="fr-FR" i="1" dirty="0"/>
              <a:t>Je trouve que les aventures qu'il a pu vivre reflètent la réalité  </a:t>
            </a:r>
            <a:r>
              <a:rPr lang="fr-FR" dirty="0"/>
              <a:t>( contes philosophiques, Daniel)</a:t>
            </a:r>
          </a:p>
          <a:p>
            <a:pPr marL="0" indent="0">
              <a:buNone/>
            </a:pPr>
            <a:r>
              <a:rPr lang="fr-FR" dirty="0"/>
              <a:t>+ les partages en ligne des réactions appellent/donnent sens aux </a:t>
            </a:r>
            <a:r>
              <a:rPr lang="fr-FR" b="1" dirty="0"/>
              <a:t>informations sur d’autres « horizons », les contextes de productions et/ou les réceptions du passé</a:t>
            </a:r>
          </a:p>
          <a:p>
            <a:endParaRPr lang="fr-FR" dirty="0"/>
          </a:p>
        </p:txBody>
      </p:sp>
      <p:sp>
        <p:nvSpPr>
          <p:cNvPr id="4" name="Espace réservé du pied de page 3">
            <a:extLst>
              <a:ext uri="{FF2B5EF4-FFF2-40B4-BE49-F238E27FC236}">
                <a16:creationId xmlns:a16="http://schemas.microsoft.com/office/drawing/2014/main" id="{3F168875-90CF-48F5-A0C2-3DE3FD10CDED}"/>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4F230DE2-E506-4DC6-833D-3EF012BD61E1}"/>
              </a:ext>
            </a:extLst>
          </p:cNvPr>
          <p:cNvSpPr>
            <a:spLocks noGrp="1"/>
          </p:cNvSpPr>
          <p:nvPr>
            <p:ph type="sldNum" sz="quarter" idx="12"/>
          </p:nvPr>
        </p:nvSpPr>
        <p:spPr/>
        <p:txBody>
          <a:bodyPr/>
          <a:lstStyle/>
          <a:p>
            <a:fld id="{170DA508-37B5-4C37-9EFC-BB8FD4B7BB1D}" type="slidenum">
              <a:rPr lang="fr-FR" smtClean="0"/>
              <a:pPr/>
              <a:t>25</a:t>
            </a:fld>
            <a:endParaRPr lang="fr-FR"/>
          </a:p>
        </p:txBody>
      </p:sp>
    </p:spTree>
    <p:extLst>
      <p:ext uri="{BB962C8B-B14F-4D97-AF65-F5344CB8AC3E}">
        <p14:creationId xmlns:p14="http://schemas.microsoft.com/office/powerpoint/2010/main" val="42749954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6982F5-8385-432A-AEC3-49A0298D91BA}"/>
              </a:ext>
            </a:extLst>
          </p:cNvPr>
          <p:cNvSpPr>
            <a:spLocks noGrp="1"/>
          </p:cNvSpPr>
          <p:nvPr>
            <p:ph type="title"/>
          </p:nvPr>
        </p:nvSpPr>
        <p:spPr>
          <a:xfrm>
            <a:off x="982133" y="457201"/>
            <a:ext cx="7704667" cy="523527"/>
          </a:xfrm>
        </p:spPr>
        <p:txBody>
          <a:bodyPr>
            <a:normAutofit fontScale="90000"/>
          </a:bodyPr>
          <a:lstStyle/>
          <a:p>
            <a:r>
              <a:rPr lang="fr-FR" dirty="0"/>
              <a:t>Conclusion</a:t>
            </a:r>
          </a:p>
        </p:txBody>
      </p:sp>
      <p:sp>
        <p:nvSpPr>
          <p:cNvPr id="3" name="Espace réservé du contenu 2">
            <a:extLst>
              <a:ext uri="{FF2B5EF4-FFF2-40B4-BE49-F238E27FC236}">
                <a16:creationId xmlns:a16="http://schemas.microsoft.com/office/drawing/2014/main" id="{C6DD4DDC-7FF1-40AC-81A9-BD44EF7C9D00}"/>
              </a:ext>
            </a:extLst>
          </p:cNvPr>
          <p:cNvSpPr>
            <a:spLocks noGrp="1"/>
          </p:cNvSpPr>
          <p:nvPr>
            <p:ph idx="1"/>
          </p:nvPr>
        </p:nvSpPr>
        <p:spPr>
          <a:xfrm>
            <a:off x="982133" y="980728"/>
            <a:ext cx="7704667" cy="5019088"/>
          </a:xfrm>
        </p:spPr>
        <p:txBody>
          <a:bodyPr>
            <a:normAutofit fontScale="85000" lnSpcReduction="20000"/>
          </a:bodyPr>
          <a:lstStyle/>
          <a:p>
            <a:pPr marL="0" indent="0">
              <a:buNone/>
            </a:pPr>
            <a:endParaRPr lang="fr-FR" dirty="0"/>
          </a:p>
          <a:p>
            <a:pPr marL="0" indent="0">
              <a:buNone/>
            </a:pPr>
            <a:r>
              <a:rPr lang="fr-FR" dirty="0"/>
              <a:t>Usages des blogs/forums de lecteurs un champ de réflexion pour les professeurs et pour les chercheurs   </a:t>
            </a:r>
          </a:p>
          <a:p>
            <a:pPr marL="0" indent="0">
              <a:buNone/>
            </a:pPr>
            <a:r>
              <a:rPr lang="fr-FR" dirty="0"/>
              <a:t>Pour mettre en œuvre une conduite hybride de la lecture et des enseignements littéraires : </a:t>
            </a:r>
          </a:p>
          <a:p>
            <a:pPr marL="0" indent="0">
              <a:buNone/>
            </a:pPr>
            <a:r>
              <a:rPr lang="fr-FR" b="1" dirty="0"/>
              <a:t>Articuler des temps différents d’écriture en ligne</a:t>
            </a:r>
            <a:r>
              <a:rPr lang="fr-FR" dirty="0"/>
              <a:t> : (écriture du partage des réactions/écriture heuristique menant à interroger les autres lecteurs ou les significations /synthèses de savoirs HL /écritures collaboratives de textes organisés (méta ou hypertextuels) </a:t>
            </a:r>
          </a:p>
          <a:p>
            <a:pPr marL="0" indent="0">
              <a:buNone/>
            </a:pPr>
            <a:r>
              <a:rPr lang="fr-FR" b="1" dirty="0"/>
              <a:t>Susciter des retours réflexifs sur </a:t>
            </a:r>
            <a:r>
              <a:rPr lang="fr-FR" dirty="0"/>
              <a:t>les divergences et convergences exprimées dans </a:t>
            </a:r>
            <a:r>
              <a:rPr lang="fr-FR" b="1" dirty="0"/>
              <a:t>les fils </a:t>
            </a:r>
            <a:r>
              <a:rPr lang="fr-FR" dirty="0"/>
              <a:t>de billets  </a:t>
            </a:r>
          </a:p>
          <a:p>
            <a:pPr marL="0" lvl="0" indent="0">
              <a:buNone/>
            </a:pPr>
            <a:r>
              <a:rPr lang="fr-FR" b="1" dirty="0"/>
              <a:t>Accompagner activement les échanges asynchrones </a:t>
            </a:r>
            <a:r>
              <a:rPr lang="fr-FR" dirty="0"/>
              <a:t>pour stimuler l’attention à l’expérience de lecture et relancer la diversification des propositions interprétatives </a:t>
            </a:r>
          </a:p>
          <a:p>
            <a:pPr marL="0" indent="0">
              <a:buNone/>
            </a:pPr>
            <a:r>
              <a:rPr lang="fr-FR" dirty="0"/>
              <a:t> </a:t>
            </a:r>
          </a:p>
          <a:p>
            <a:pPr marL="0" indent="0">
              <a:buNone/>
            </a:pPr>
            <a:endParaRPr lang="fr-FR" dirty="0"/>
          </a:p>
          <a:p>
            <a:endParaRPr lang="fr-FR" dirty="0"/>
          </a:p>
        </p:txBody>
      </p:sp>
      <p:sp>
        <p:nvSpPr>
          <p:cNvPr id="4" name="Espace réservé du pied de page 3">
            <a:extLst>
              <a:ext uri="{FF2B5EF4-FFF2-40B4-BE49-F238E27FC236}">
                <a16:creationId xmlns:a16="http://schemas.microsoft.com/office/drawing/2014/main" id="{AA2FB41A-B1FF-4862-9AA6-FC80836F71A5}"/>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CFF5FA7A-3D1A-4B68-B28E-A37991F211F6}"/>
              </a:ext>
            </a:extLst>
          </p:cNvPr>
          <p:cNvSpPr>
            <a:spLocks noGrp="1"/>
          </p:cNvSpPr>
          <p:nvPr>
            <p:ph type="sldNum" sz="quarter" idx="12"/>
          </p:nvPr>
        </p:nvSpPr>
        <p:spPr/>
        <p:txBody>
          <a:bodyPr/>
          <a:lstStyle/>
          <a:p>
            <a:fld id="{170DA508-37B5-4C37-9EFC-BB8FD4B7BB1D}" type="slidenum">
              <a:rPr lang="fr-FR" smtClean="0"/>
              <a:pPr/>
              <a:t>26</a:t>
            </a:fld>
            <a:endParaRPr lang="fr-FR"/>
          </a:p>
        </p:txBody>
      </p:sp>
    </p:spTree>
    <p:extLst>
      <p:ext uri="{BB962C8B-B14F-4D97-AF65-F5344CB8AC3E}">
        <p14:creationId xmlns:p14="http://schemas.microsoft.com/office/powerpoint/2010/main" val="24806148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6C666E-5EB9-4E92-A791-D015DF06A589}"/>
              </a:ext>
            </a:extLst>
          </p:cNvPr>
          <p:cNvSpPr>
            <a:spLocks noGrp="1"/>
          </p:cNvSpPr>
          <p:nvPr>
            <p:ph type="title"/>
          </p:nvPr>
        </p:nvSpPr>
        <p:spPr>
          <a:xfrm>
            <a:off x="982133" y="457201"/>
            <a:ext cx="7704667" cy="523527"/>
          </a:xfrm>
        </p:spPr>
        <p:txBody>
          <a:bodyPr>
            <a:normAutofit fontScale="90000"/>
          </a:bodyPr>
          <a:lstStyle/>
          <a:p>
            <a:r>
              <a:rPr lang="fr-FR" dirty="0"/>
              <a:t>Indications bibliographiques</a:t>
            </a:r>
          </a:p>
        </p:txBody>
      </p:sp>
      <p:sp>
        <p:nvSpPr>
          <p:cNvPr id="3" name="Espace réservé du contenu 2">
            <a:extLst>
              <a:ext uri="{FF2B5EF4-FFF2-40B4-BE49-F238E27FC236}">
                <a16:creationId xmlns:a16="http://schemas.microsoft.com/office/drawing/2014/main" id="{4352DCE1-83D2-4B2F-9499-9F1AE81A6BB5}"/>
              </a:ext>
            </a:extLst>
          </p:cNvPr>
          <p:cNvSpPr>
            <a:spLocks noGrp="1"/>
          </p:cNvSpPr>
          <p:nvPr>
            <p:ph idx="1"/>
          </p:nvPr>
        </p:nvSpPr>
        <p:spPr>
          <a:xfrm>
            <a:off x="982133" y="1196751"/>
            <a:ext cx="7704667" cy="4911421"/>
          </a:xfrm>
        </p:spPr>
        <p:txBody>
          <a:bodyPr>
            <a:normAutofit fontScale="85000" lnSpcReduction="20000"/>
          </a:bodyPr>
          <a:lstStyle/>
          <a:p>
            <a:endParaRPr lang="fr-FR" dirty="0"/>
          </a:p>
          <a:p>
            <a:pPr marL="0" indent="0">
              <a:buNone/>
            </a:pPr>
            <a:r>
              <a:rPr lang="fr-FR" dirty="0" err="1"/>
              <a:t>Citton</a:t>
            </a:r>
            <a:r>
              <a:rPr lang="fr-FR" dirty="0"/>
              <a:t>, Y. (2007). </a:t>
            </a:r>
            <a:r>
              <a:rPr lang="fr-FR" i="1" dirty="0"/>
              <a:t>Lire, interpréter, actualiser. Pourquoi les études littéraires ?</a:t>
            </a:r>
            <a:r>
              <a:rPr lang="fr-FR" dirty="0"/>
              <a:t> Paris : Éditions Amsterdam.</a:t>
            </a:r>
          </a:p>
          <a:p>
            <a:pPr marL="0" indent="0">
              <a:buNone/>
            </a:pPr>
            <a:r>
              <a:rPr lang="fr-FR" dirty="0" err="1"/>
              <a:t>Dufays</a:t>
            </a:r>
            <a:r>
              <a:rPr lang="fr-FR" dirty="0"/>
              <a:t>, J.-L. (2010a). </a:t>
            </a:r>
            <a:r>
              <a:rPr lang="fr-FR" i="1" dirty="0"/>
              <a:t>Stéréotype et lecture. </a:t>
            </a:r>
            <a:r>
              <a:rPr lang="fr-FR" dirty="0"/>
              <a:t>Bruxelles : Peter Lang.</a:t>
            </a:r>
          </a:p>
          <a:p>
            <a:pPr marL="0" indent="0">
              <a:buNone/>
            </a:pPr>
            <a:r>
              <a:rPr lang="fr-FR" dirty="0" err="1"/>
              <a:t>Dufays</a:t>
            </a:r>
            <a:r>
              <a:rPr lang="fr-FR" dirty="0"/>
              <a:t>, J.-L., </a:t>
            </a:r>
            <a:r>
              <a:rPr lang="fr-FR" dirty="0" err="1"/>
              <a:t>Gemenne</a:t>
            </a:r>
            <a:r>
              <a:rPr lang="fr-FR" dirty="0"/>
              <a:t>, L., et Ledur, D. (2015). </a:t>
            </a:r>
            <a:r>
              <a:rPr lang="fr-FR" i="1" dirty="0"/>
              <a:t>Pour une lecture littéraire, histoire, théories, pistes pour la classe</a:t>
            </a:r>
            <a:r>
              <a:rPr lang="fr-FR" dirty="0"/>
              <a:t>. Bruxelles : De Boeck.</a:t>
            </a:r>
          </a:p>
          <a:p>
            <a:pPr marL="0" indent="0">
              <a:buNone/>
            </a:pPr>
            <a:r>
              <a:rPr lang="fr-FR" dirty="0" err="1"/>
              <a:t>Jauss</a:t>
            </a:r>
            <a:r>
              <a:rPr lang="fr-FR" dirty="0"/>
              <a:t>, H. R. (1978). </a:t>
            </a:r>
            <a:r>
              <a:rPr lang="fr-FR" i="1" dirty="0"/>
              <a:t>Pour une esthétique de la réception.</a:t>
            </a:r>
            <a:r>
              <a:rPr lang="fr-FR" dirty="0"/>
              <a:t> (C. Maillard, trad.). Paris : Gallimard. (Ouvrages originaux publiés en 1972 et en 1975).</a:t>
            </a:r>
          </a:p>
          <a:p>
            <a:pPr marL="0" indent="0">
              <a:buNone/>
            </a:pPr>
            <a:r>
              <a:rPr lang="fr-FR" dirty="0"/>
              <a:t>Jouve, V. (1992). </a:t>
            </a:r>
            <a:r>
              <a:rPr lang="fr-FR" i="1" dirty="0"/>
              <a:t>L'effet-personnage dans le roman.</a:t>
            </a:r>
            <a:r>
              <a:rPr lang="fr-FR" dirty="0"/>
              <a:t> Paris : Presses Universitaires de France.</a:t>
            </a:r>
          </a:p>
          <a:p>
            <a:pPr marL="0" indent="0">
              <a:buNone/>
            </a:pPr>
            <a:r>
              <a:rPr lang="fr-FR" dirty="0"/>
              <a:t>Le Goff, F. et </a:t>
            </a:r>
            <a:r>
              <a:rPr lang="fr-FR" dirty="0" err="1"/>
              <a:t>Fourtanier</a:t>
            </a:r>
            <a:r>
              <a:rPr lang="fr-FR" dirty="0"/>
              <a:t>, M.-J (2017). </a:t>
            </a:r>
            <a:r>
              <a:rPr lang="fr-FR" i="1" dirty="0"/>
              <a:t>Les formes plurielles des écritures de la réception. </a:t>
            </a:r>
            <a:r>
              <a:rPr lang="fr-FR" dirty="0"/>
              <a:t>vol. 2</a:t>
            </a:r>
            <a:r>
              <a:rPr lang="fr-FR" i="1" dirty="0"/>
              <a:t> : Affects et temporalités.</a:t>
            </a:r>
            <a:r>
              <a:rPr lang="fr-FR" dirty="0"/>
              <a:t> Namur : presses universitaires de Namur. </a:t>
            </a:r>
          </a:p>
          <a:p>
            <a:pPr marL="0" indent="0">
              <a:buNone/>
            </a:pPr>
            <a:r>
              <a:rPr lang="fr-FR" dirty="0" err="1"/>
              <a:t>Shawky-Milcent</a:t>
            </a:r>
            <a:r>
              <a:rPr lang="fr-FR" dirty="0"/>
              <a:t>, B. (2016) </a:t>
            </a:r>
            <a:r>
              <a:rPr lang="fr-FR" i="1" dirty="0"/>
              <a:t>La lecture, ça ne sert à rien ! Usages de la littérature au lycée et partout ailleurs</a:t>
            </a:r>
            <a:r>
              <a:rPr lang="fr-FR" dirty="0"/>
              <a:t>. Presses Universitaires de France.</a:t>
            </a:r>
          </a:p>
          <a:p>
            <a:endParaRPr lang="fr-FR" dirty="0"/>
          </a:p>
        </p:txBody>
      </p:sp>
      <p:sp>
        <p:nvSpPr>
          <p:cNvPr id="4" name="Espace réservé du pied de page 3">
            <a:extLst>
              <a:ext uri="{FF2B5EF4-FFF2-40B4-BE49-F238E27FC236}">
                <a16:creationId xmlns:a16="http://schemas.microsoft.com/office/drawing/2014/main" id="{5A9445EF-9A86-4239-B699-5AAF10FCBC66}"/>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E9114B05-43B0-471B-B285-BAD958F82C61}"/>
              </a:ext>
            </a:extLst>
          </p:cNvPr>
          <p:cNvSpPr>
            <a:spLocks noGrp="1"/>
          </p:cNvSpPr>
          <p:nvPr>
            <p:ph type="sldNum" sz="quarter" idx="12"/>
          </p:nvPr>
        </p:nvSpPr>
        <p:spPr/>
        <p:txBody>
          <a:bodyPr/>
          <a:lstStyle/>
          <a:p>
            <a:fld id="{170DA508-37B5-4C37-9EFC-BB8FD4B7BB1D}" type="slidenum">
              <a:rPr lang="fr-FR" smtClean="0"/>
              <a:pPr/>
              <a:t>27</a:t>
            </a:fld>
            <a:endParaRPr lang="fr-FR"/>
          </a:p>
        </p:txBody>
      </p:sp>
    </p:spTree>
    <p:extLst>
      <p:ext uri="{BB962C8B-B14F-4D97-AF65-F5344CB8AC3E}">
        <p14:creationId xmlns:p14="http://schemas.microsoft.com/office/powerpoint/2010/main" val="2409205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8D83F2-C26F-4B4A-8FA4-142DFC22F6AD}"/>
              </a:ext>
            </a:extLst>
          </p:cNvPr>
          <p:cNvSpPr>
            <a:spLocks noGrp="1"/>
          </p:cNvSpPr>
          <p:nvPr>
            <p:ph type="title"/>
          </p:nvPr>
        </p:nvSpPr>
        <p:spPr>
          <a:xfrm>
            <a:off x="982133" y="457201"/>
            <a:ext cx="7704667" cy="667543"/>
          </a:xfrm>
        </p:spPr>
        <p:txBody>
          <a:bodyPr>
            <a:normAutofit fontScale="90000"/>
          </a:bodyPr>
          <a:lstStyle/>
          <a:p>
            <a:r>
              <a:rPr lang="fr-FR" dirty="0"/>
              <a:t>Blog accueillant un « cahier de lecture numérique » du </a:t>
            </a:r>
            <a:r>
              <a:rPr lang="fr-FR" i="1" dirty="0"/>
              <a:t>Dernier jour d’un condamné</a:t>
            </a:r>
          </a:p>
        </p:txBody>
      </p:sp>
      <p:sp>
        <p:nvSpPr>
          <p:cNvPr id="4" name="Espace réservé du pied de page 3">
            <a:extLst>
              <a:ext uri="{FF2B5EF4-FFF2-40B4-BE49-F238E27FC236}">
                <a16:creationId xmlns:a16="http://schemas.microsoft.com/office/drawing/2014/main" id="{1B712EB0-77BB-4ADD-9BCC-9C50404D7007}"/>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9A0E3B59-BE4E-4957-BAD1-FA96C8DDF275}"/>
              </a:ext>
            </a:extLst>
          </p:cNvPr>
          <p:cNvSpPr>
            <a:spLocks noGrp="1"/>
          </p:cNvSpPr>
          <p:nvPr>
            <p:ph type="sldNum" sz="quarter" idx="12"/>
          </p:nvPr>
        </p:nvSpPr>
        <p:spPr/>
        <p:txBody>
          <a:bodyPr/>
          <a:lstStyle/>
          <a:p>
            <a:fld id="{170DA508-37B5-4C37-9EFC-BB8FD4B7BB1D}" type="slidenum">
              <a:rPr lang="fr-FR" smtClean="0"/>
              <a:pPr/>
              <a:t>3</a:t>
            </a:fld>
            <a:endParaRPr lang="fr-FR"/>
          </a:p>
        </p:txBody>
      </p:sp>
      <p:pic>
        <p:nvPicPr>
          <p:cNvPr id="6" name="Espace réservé du contenu 5" descr="C:\Users\pierm\AppData\Local\Microsoft\Windows\INetCacheContent.Word\2017-02-14 (3).png">
            <a:extLst>
              <a:ext uri="{FF2B5EF4-FFF2-40B4-BE49-F238E27FC236}">
                <a16:creationId xmlns:a16="http://schemas.microsoft.com/office/drawing/2014/main" id="{8CB177AC-20FF-4E64-B650-65778D196B25}"/>
              </a:ext>
            </a:extLst>
          </p:cNvPr>
          <p:cNvPicPr>
            <a:picLocks noGrp="1"/>
          </p:cNvPicPr>
          <p:nvPr>
            <p:ph idx="1"/>
          </p:nvPr>
        </p:nvPicPr>
        <p:blipFill>
          <a:blip r:embed="rId2"/>
          <a:srcRect/>
          <a:stretch>
            <a:fillRect/>
          </a:stretch>
        </p:blipFill>
        <p:spPr>
          <a:xfrm>
            <a:off x="1924284" y="1568647"/>
            <a:ext cx="5820364" cy="4874419"/>
          </a:xfrm>
          <a:prstGeom prst="rect">
            <a:avLst/>
          </a:prstGeom>
          <a:noFill/>
          <a:ln>
            <a:noFill/>
            <a:prstDash/>
          </a:ln>
        </p:spPr>
      </p:pic>
    </p:spTree>
    <p:extLst>
      <p:ext uri="{BB962C8B-B14F-4D97-AF65-F5344CB8AC3E}">
        <p14:creationId xmlns:p14="http://schemas.microsoft.com/office/powerpoint/2010/main" val="832712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FC29C1-9DE9-4379-BF43-A5FAF9A6241C}"/>
              </a:ext>
            </a:extLst>
          </p:cNvPr>
          <p:cNvSpPr txBox="1">
            <a:spLocks noGrp="1"/>
          </p:cNvSpPr>
          <p:nvPr>
            <p:ph type="title"/>
          </p:nvPr>
        </p:nvSpPr>
        <p:spPr>
          <a:xfrm>
            <a:off x="1028700" y="102121"/>
            <a:ext cx="7200900" cy="1166639"/>
          </a:xfrm>
        </p:spPr>
        <p:txBody>
          <a:bodyPr anchorCtr="1">
            <a:noAutofit/>
          </a:bodyPr>
          <a:lstStyle/>
          <a:p>
            <a:pPr lvl="0"/>
            <a:r>
              <a:rPr lang="fr-FR" sz="2400" dirty="0"/>
              <a:t>Blogs de classe (avec ou sans rubriques) et murs virtuels </a:t>
            </a:r>
            <a:r>
              <a:rPr lang="fr-FR" sz="2400" i="1" dirty="0"/>
              <a:t>Padlet</a:t>
            </a:r>
            <a:br>
              <a:rPr lang="fr-FR" sz="2400" dirty="0"/>
            </a:br>
            <a:r>
              <a:rPr lang="fr-FR" sz="2400" dirty="0"/>
              <a:t>Configurés en forum </a:t>
            </a:r>
          </a:p>
        </p:txBody>
      </p:sp>
      <p:pic>
        <p:nvPicPr>
          <p:cNvPr id="3" name="Espace réservé du contenu 3" descr="C:\Users\pierm\AppData\Local\Microsoft\Windows\INetCache\Content.Word\2017-02-11_LI (4).jpg">
            <a:extLst>
              <a:ext uri="{FF2B5EF4-FFF2-40B4-BE49-F238E27FC236}">
                <a16:creationId xmlns:a16="http://schemas.microsoft.com/office/drawing/2014/main" id="{5BBA8BCC-B6CB-4263-86C6-D66B54C04CF5}"/>
              </a:ext>
            </a:extLst>
          </p:cNvPr>
          <p:cNvPicPr>
            <a:picLocks noGrp="1" noChangeAspect="1"/>
          </p:cNvPicPr>
          <p:nvPr>
            <p:ph idx="1"/>
          </p:nvPr>
        </p:nvPicPr>
        <p:blipFill>
          <a:blip r:embed="rId2"/>
          <a:srcRect/>
          <a:stretch>
            <a:fillRect/>
          </a:stretch>
        </p:blipFill>
        <p:spPr>
          <a:xfrm>
            <a:off x="902080" y="1412776"/>
            <a:ext cx="7977079" cy="4536504"/>
          </a:xfrm>
        </p:spPr>
      </p:pic>
      <p:sp>
        <p:nvSpPr>
          <p:cNvPr id="4" name="Rectangle 3">
            <a:extLst>
              <a:ext uri="{FF2B5EF4-FFF2-40B4-BE49-F238E27FC236}">
                <a16:creationId xmlns:a16="http://schemas.microsoft.com/office/drawing/2014/main" id="{8567DF51-B87D-441E-93DC-72D34A44372D}"/>
              </a:ext>
            </a:extLst>
          </p:cNvPr>
          <p:cNvSpPr/>
          <p:nvPr/>
        </p:nvSpPr>
        <p:spPr>
          <a:xfrm>
            <a:off x="3079684" y="2636912"/>
            <a:ext cx="236216" cy="216024"/>
          </a:xfrm>
          <a:prstGeom prst="rect">
            <a:avLst/>
          </a:prstGeom>
          <a:solidFill>
            <a:srgbClr val="4472C4"/>
          </a:solidFill>
          <a:ln w="12701" cap="flat">
            <a:solidFill>
              <a:srgbClr val="2F528F"/>
            </a:solidFill>
            <a:prstDash val="solid"/>
            <a:miter/>
          </a:ln>
        </p:spPr>
        <p:txBody>
          <a:bodyPr vert="horz" wrap="square" lIns="68580" tIns="34290" rIns="68580" bIns="34290" anchor="ctr" anchorCtr="1" compatLnSpc="1">
            <a:noAutofit/>
          </a:bodyPr>
          <a:lstStyle/>
          <a:p>
            <a:pPr algn="ctr" defTabSz="685800">
              <a:defRPr sz="1800" b="0" i="0" u="none" strike="noStrike" kern="0" cap="none" spc="0" baseline="0">
                <a:solidFill>
                  <a:srgbClr val="000000"/>
                </a:solidFill>
                <a:uFillTx/>
              </a:defRPr>
            </a:pPr>
            <a:endParaRPr lang="fr-FR" sz="1350">
              <a:solidFill>
                <a:srgbClr val="FFFFFF"/>
              </a:solidFill>
              <a:latin typeface="Calibri"/>
            </a:endParaRPr>
          </a:p>
        </p:txBody>
      </p:sp>
      <p:sp>
        <p:nvSpPr>
          <p:cNvPr id="5" name="Rectangle 4">
            <a:extLst>
              <a:ext uri="{FF2B5EF4-FFF2-40B4-BE49-F238E27FC236}">
                <a16:creationId xmlns:a16="http://schemas.microsoft.com/office/drawing/2014/main" id="{DDDBE435-BE2C-4AB2-BD1B-E79C030649B2}"/>
              </a:ext>
            </a:extLst>
          </p:cNvPr>
          <p:cNvSpPr/>
          <p:nvPr/>
        </p:nvSpPr>
        <p:spPr>
          <a:xfrm>
            <a:off x="3069056" y="4622512"/>
            <a:ext cx="236216" cy="216024"/>
          </a:xfrm>
          <a:prstGeom prst="rect">
            <a:avLst/>
          </a:prstGeom>
          <a:solidFill>
            <a:srgbClr val="4472C4"/>
          </a:solidFill>
          <a:ln w="12701" cap="flat">
            <a:solidFill>
              <a:srgbClr val="2F528F"/>
            </a:solidFill>
            <a:prstDash val="solid"/>
            <a:miter/>
          </a:ln>
        </p:spPr>
        <p:txBody>
          <a:bodyPr vert="horz" wrap="square" lIns="68580" tIns="34290" rIns="68580" bIns="34290" anchor="ctr" anchorCtr="1" compatLnSpc="1">
            <a:noAutofit/>
          </a:bodyPr>
          <a:lstStyle/>
          <a:p>
            <a:pPr algn="ctr" defTabSz="685800">
              <a:defRPr sz="1800" b="0" i="0" u="none" strike="noStrike" kern="0" cap="none" spc="0" baseline="0">
                <a:solidFill>
                  <a:srgbClr val="000000"/>
                </a:solidFill>
                <a:uFillTx/>
              </a:defRPr>
            </a:pPr>
            <a:endParaRPr lang="fr-FR" sz="1350">
              <a:solidFill>
                <a:srgbClr val="FFFFFF"/>
              </a:solidFill>
              <a:latin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D25726-B0F6-44B4-8E2A-6DD57895F9FB}"/>
              </a:ext>
            </a:extLst>
          </p:cNvPr>
          <p:cNvSpPr>
            <a:spLocks noGrp="1"/>
          </p:cNvSpPr>
          <p:nvPr>
            <p:ph type="title"/>
          </p:nvPr>
        </p:nvSpPr>
        <p:spPr>
          <a:xfrm>
            <a:off x="982133" y="457201"/>
            <a:ext cx="7704667" cy="451519"/>
          </a:xfrm>
        </p:spPr>
        <p:txBody>
          <a:bodyPr>
            <a:normAutofit fontScale="90000"/>
          </a:bodyPr>
          <a:lstStyle/>
          <a:p>
            <a:r>
              <a:rPr lang="fr-FR" dirty="0"/>
              <a:t>Des situations intéressantes pour la didactique de la littérature</a:t>
            </a:r>
          </a:p>
        </p:txBody>
      </p:sp>
      <p:sp>
        <p:nvSpPr>
          <p:cNvPr id="3" name="Espace réservé du contenu 2">
            <a:extLst>
              <a:ext uri="{FF2B5EF4-FFF2-40B4-BE49-F238E27FC236}">
                <a16:creationId xmlns:a16="http://schemas.microsoft.com/office/drawing/2014/main" id="{BE45F6ED-1324-4CAA-8D46-A3EB50ABB441}"/>
              </a:ext>
            </a:extLst>
          </p:cNvPr>
          <p:cNvSpPr>
            <a:spLocks noGrp="1"/>
          </p:cNvSpPr>
          <p:nvPr>
            <p:ph idx="1"/>
          </p:nvPr>
        </p:nvSpPr>
        <p:spPr>
          <a:xfrm>
            <a:off x="982133" y="1556792"/>
            <a:ext cx="7704667" cy="4032448"/>
          </a:xfrm>
        </p:spPr>
        <p:txBody>
          <a:bodyPr>
            <a:normAutofit/>
          </a:bodyPr>
          <a:lstStyle/>
          <a:p>
            <a:pPr marL="0" indent="0">
              <a:buNone/>
            </a:pPr>
            <a:r>
              <a:rPr lang="fr-FR" dirty="0"/>
              <a:t>Les fils cristallisent des transactions entre lecteurs en formation à différents moments des enseignements </a:t>
            </a:r>
          </a:p>
          <a:p>
            <a:pPr marL="0" indent="0">
              <a:buNone/>
            </a:pPr>
            <a:endParaRPr lang="fr-FR" dirty="0"/>
          </a:p>
          <a:p>
            <a:pPr marL="0" indent="0">
              <a:buNone/>
            </a:pPr>
            <a:r>
              <a:rPr lang="fr-FR" dirty="0"/>
              <a:t>Un angle particulier pour contribuer au questionnement portant sur l’enseignement de l’histoire littéraire      </a:t>
            </a:r>
          </a:p>
          <a:p>
            <a:pPr marL="0" indent="0">
              <a:buNone/>
            </a:pPr>
            <a:endParaRPr lang="fr-FR" dirty="0"/>
          </a:p>
          <a:p>
            <a:endParaRPr lang="fr-FR" dirty="0"/>
          </a:p>
          <a:p>
            <a:endParaRPr lang="fr-FR" dirty="0"/>
          </a:p>
        </p:txBody>
      </p:sp>
      <p:sp>
        <p:nvSpPr>
          <p:cNvPr id="4" name="Espace réservé du pied de page 3">
            <a:extLst>
              <a:ext uri="{FF2B5EF4-FFF2-40B4-BE49-F238E27FC236}">
                <a16:creationId xmlns:a16="http://schemas.microsoft.com/office/drawing/2014/main" id="{69CD2A12-06F5-4DD9-8D54-8A21B6B219C4}"/>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8238667F-8DA6-4E53-B5A9-F75FED8DB5F0}"/>
              </a:ext>
            </a:extLst>
          </p:cNvPr>
          <p:cNvSpPr>
            <a:spLocks noGrp="1"/>
          </p:cNvSpPr>
          <p:nvPr>
            <p:ph type="sldNum" sz="quarter" idx="12"/>
          </p:nvPr>
        </p:nvSpPr>
        <p:spPr/>
        <p:txBody>
          <a:bodyPr/>
          <a:lstStyle/>
          <a:p>
            <a:fld id="{170DA508-37B5-4C37-9EFC-BB8FD4B7BB1D}" type="slidenum">
              <a:rPr lang="fr-FR" smtClean="0"/>
              <a:pPr/>
              <a:t>5</a:t>
            </a:fld>
            <a:endParaRPr lang="fr-FR"/>
          </a:p>
        </p:txBody>
      </p:sp>
    </p:spTree>
    <p:extLst>
      <p:ext uri="{BB962C8B-B14F-4D97-AF65-F5344CB8AC3E}">
        <p14:creationId xmlns:p14="http://schemas.microsoft.com/office/powerpoint/2010/main" val="3091880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E4DB6F-36A4-4123-BB0B-5094B50AF323}"/>
              </a:ext>
            </a:extLst>
          </p:cNvPr>
          <p:cNvSpPr>
            <a:spLocks noGrp="1"/>
          </p:cNvSpPr>
          <p:nvPr>
            <p:ph type="title"/>
          </p:nvPr>
        </p:nvSpPr>
        <p:spPr>
          <a:xfrm>
            <a:off x="982133" y="457201"/>
            <a:ext cx="7704667" cy="955575"/>
          </a:xfrm>
        </p:spPr>
        <p:txBody>
          <a:bodyPr>
            <a:normAutofit/>
          </a:bodyPr>
          <a:lstStyle/>
          <a:p>
            <a:r>
              <a:rPr lang="fr-FR" dirty="0"/>
              <a:t>Deux </a:t>
            </a:r>
            <a:r>
              <a:rPr lang="fr-FR"/>
              <a:t>questions associées  </a:t>
            </a:r>
            <a:endParaRPr lang="fr-FR" dirty="0"/>
          </a:p>
        </p:txBody>
      </p:sp>
      <p:sp>
        <p:nvSpPr>
          <p:cNvPr id="3" name="Espace réservé du contenu 2">
            <a:extLst>
              <a:ext uri="{FF2B5EF4-FFF2-40B4-BE49-F238E27FC236}">
                <a16:creationId xmlns:a16="http://schemas.microsoft.com/office/drawing/2014/main" id="{D712E716-BE75-450C-8A8D-9C2A3179E68F}"/>
              </a:ext>
            </a:extLst>
          </p:cNvPr>
          <p:cNvSpPr>
            <a:spLocks noGrp="1"/>
          </p:cNvSpPr>
          <p:nvPr>
            <p:ph idx="1"/>
          </p:nvPr>
        </p:nvSpPr>
        <p:spPr>
          <a:xfrm>
            <a:off x="982133" y="1412776"/>
            <a:ext cx="7704667" cy="4587040"/>
          </a:xfrm>
        </p:spPr>
        <p:txBody>
          <a:bodyPr/>
          <a:lstStyle/>
          <a:p>
            <a:pPr marL="0" indent="0">
              <a:buNone/>
            </a:pPr>
            <a:r>
              <a:rPr lang="fr-FR" dirty="0"/>
              <a:t>Quelles manifestations de rencontres avec des textes du passé et de lectures interprétatives observe-t-on sur des blogs et forums scolaires ?  Quelles conditions d’usages des outils de la communication asynchrone sont-elles favorables ( ou défavorables) à la réflexion des apprentis lecteurs ?</a:t>
            </a:r>
          </a:p>
          <a:p>
            <a:endParaRPr lang="fr-FR" dirty="0"/>
          </a:p>
        </p:txBody>
      </p:sp>
      <p:sp>
        <p:nvSpPr>
          <p:cNvPr id="4" name="Espace réservé du pied de page 3">
            <a:extLst>
              <a:ext uri="{FF2B5EF4-FFF2-40B4-BE49-F238E27FC236}">
                <a16:creationId xmlns:a16="http://schemas.microsoft.com/office/drawing/2014/main" id="{E788902D-6CE7-4C52-A4B7-02DA994C230E}"/>
              </a:ext>
            </a:extLst>
          </p:cNvPr>
          <p:cNvSpPr>
            <a:spLocks noGrp="1"/>
          </p:cNvSpPr>
          <p:nvPr>
            <p:ph type="ftr" sz="quarter" idx="11"/>
          </p:nvPr>
        </p:nvSpPr>
        <p:spPr/>
        <p:txBody>
          <a:bodyPr/>
          <a:lstStyle/>
          <a:p>
            <a:endParaRPr lang="fr-FR" dirty="0"/>
          </a:p>
        </p:txBody>
      </p:sp>
      <p:sp>
        <p:nvSpPr>
          <p:cNvPr id="5" name="Espace réservé du numéro de diapositive 4">
            <a:extLst>
              <a:ext uri="{FF2B5EF4-FFF2-40B4-BE49-F238E27FC236}">
                <a16:creationId xmlns:a16="http://schemas.microsoft.com/office/drawing/2014/main" id="{331587E1-EE44-42DE-92F3-237DE3BF6F4E}"/>
              </a:ext>
            </a:extLst>
          </p:cNvPr>
          <p:cNvSpPr>
            <a:spLocks noGrp="1"/>
          </p:cNvSpPr>
          <p:nvPr>
            <p:ph type="sldNum" sz="quarter" idx="12"/>
          </p:nvPr>
        </p:nvSpPr>
        <p:spPr/>
        <p:txBody>
          <a:bodyPr/>
          <a:lstStyle/>
          <a:p>
            <a:fld id="{170DA508-37B5-4C37-9EFC-BB8FD4B7BB1D}" type="slidenum">
              <a:rPr lang="fr-FR" smtClean="0"/>
              <a:pPr/>
              <a:t>6</a:t>
            </a:fld>
            <a:endParaRPr lang="fr-FR"/>
          </a:p>
        </p:txBody>
      </p:sp>
    </p:spTree>
    <p:extLst>
      <p:ext uri="{BB962C8B-B14F-4D97-AF65-F5344CB8AC3E}">
        <p14:creationId xmlns:p14="http://schemas.microsoft.com/office/powerpoint/2010/main" val="2296571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95C9F1-CB99-4D12-881B-27103BB049D1}"/>
              </a:ext>
            </a:extLst>
          </p:cNvPr>
          <p:cNvSpPr>
            <a:spLocks noGrp="1"/>
          </p:cNvSpPr>
          <p:nvPr>
            <p:ph type="title"/>
          </p:nvPr>
        </p:nvSpPr>
        <p:spPr>
          <a:xfrm>
            <a:off x="982133" y="457201"/>
            <a:ext cx="7704667" cy="163487"/>
          </a:xfrm>
        </p:spPr>
        <p:txBody>
          <a:bodyPr>
            <a:normAutofit fontScale="90000"/>
          </a:bodyPr>
          <a:lstStyle/>
          <a:p>
            <a:endParaRPr lang="fr-FR" dirty="0"/>
          </a:p>
        </p:txBody>
      </p:sp>
      <p:sp>
        <p:nvSpPr>
          <p:cNvPr id="3" name="Espace réservé du contenu 2">
            <a:extLst>
              <a:ext uri="{FF2B5EF4-FFF2-40B4-BE49-F238E27FC236}">
                <a16:creationId xmlns:a16="http://schemas.microsoft.com/office/drawing/2014/main" id="{0B403762-0FAA-4D3F-BA64-9D6292ADD84F}"/>
              </a:ext>
            </a:extLst>
          </p:cNvPr>
          <p:cNvSpPr>
            <a:spLocks noGrp="1"/>
          </p:cNvSpPr>
          <p:nvPr>
            <p:ph idx="1"/>
          </p:nvPr>
        </p:nvSpPr>
        <p:spPr>
          <a:xfrm>
            <a:off x="982133" y="908720"/>
            <a:ext cx="7704667" cy="5091096"/>
          </a:xfrm>
        </p:spPr>
        <p:txBody>
          <a:bodyPr/>
          <a:lstStyle/>
          <a:p>
            <a:pPr marL="0" indent="0">
              <a:buNone/>
            </a:pPr>
            <a:r>
              <a:rPr lang="fr-FR" dirty="0"/>
              <a:t>1. Diversité des </a:t>
            </a:r>
            <a:r>
              <a:rPr lang="fr-FR" dirty="0" err="1"/>
              <a:t>posts</a:t>
            </a:r>
            <a:r>
              <a:rPr lang="fr-FR" dirty="0"/>
              <a:t> échangés et considérations méthodologiques </a:t>
            </a:r>
          </a:p>
          <a:p>
            <a:pPr marL="0" indent="0">
              <a:buNone/>
            </a:pPr>
            <a:r>
              <a:rPr lang="fr-FR" dirty="0"/>
              <a:t>2. L’appropriation collaborative d’un récit patrimonial sur un « cahier de lecture numérique » en classe de première technologique</a:t>
            </a:r>
          </a:p>
          <a:p>
            <a:pPr marL="0" indent="0">
              <a:buNone/>
            </a:pPr>
            <a:r>
              <a:rPr lang="fr-FR" dirty="0"/>
              <a:t>3. Des relations entre le travail d’HL et la lecture littéraire  </a:t>
            </a:r>
          </a:p>
          <a:p>
            <a:pPr marL="0" indent="0">
              <a:buNone/>
            </a:pPr>
            <a:r>
              <a:rPr lang="fr-FR" dirty="0"/>
              <a:t> </a:t>
            </a:r>
          </a:p>
        </p:txBody>
      </p:sp>
      <p:sp>
        <p:nvSpPr>
          <p:cNvPr id="4" name="Espace réservé du pied de page 3">
            <a:extLst>
              <a:ext uri="{FF2B5EF4-FFF2-40B4-BE49-F238E27FC236}">
                <a16:creationId xmlns:a16="http://schemas.microsoft.com/office/drawing/2014/main" id="{ABC5273C-FAEA-4DF3-B615-45AF47ECB8BF}"/>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357E165F-2452-4DFE-BF5A-7D10C9C00F80}"/>
              </a:ext>
            </a:extLst>
          </p:cNvPr>
          <p:cNvSpPr>
            <a:spLocks noGrp="1"/>
          </p:cNvSpPr>
          <p:nvPr>
            <p:ph type="sldNum" sz="quarter" idx="12"/>
          </p:nvPr>
        </p:nvSpPr>
        <p:spPr/>
        <p:txBody>
          <a:bodyPr/>
          <a:lstStyle/>
          <a:p>
            <a:fld id="{170DA508-37B5-4C37-9EFC-BB8FD4B7BB1D}" type="slidenum">
              <a:rPr lang="fr-FR" smtClean="0"/>
              <a:pPr/>
              <a:t>7</a:t>
            </a:fld>
            <a:endParaRPr lang="fr-FR"/>
          </a:p>
        </p:txBody>
      </p:sp>
    </p:spTree>
    <p:extLst>
      <p:ext uri="{BB962C8B-B14F-4D97-AF65-F5344CB8AC3E}">
        <p14:creationId xmlns:p14="http://schemas.microsoft.com/office/powerpoint/2010/main" val="1141273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280C24-190C-4F29-8680-F81BF470627F}"/>
              </a:ext>
            </a:extLst>
          </p:cNvPr>
          <p:cNvSpPr>
            <a:spLocks noGrp="1"/>
          </p:cNvSpPr>
          <p:nvPr>
            <p:ph type="title"/>
          </p:nvPr>
        </p:nvSpPr>
        <p:spPr>
          <a:xfrm>
            <a:off x="982133" y="457201"/>
            <a:ext cx="7704667" cy="2209799"/>
          </a:xfrm>
        </p:spPr>
        <p:txBody>
          <a:bodyPr>
            <a:normAutofit/>
          </a:bodyPr>
          <a:lstStyle/>
          <a:p>
            <a:r>
              <a:rPr lang="fr-FR" dirty="0"/>
              <a:t>1. </a:t>
            </a:r>
            <a:r>
              <a:rPr lang="fr-FR" sz="3600" dirty="0"/>
              <a:t>Quelques considérations méthodologiques : décrire la  diversité des écrits asynchrones  </a:t>
            </a:r>
          </a:p>
        </p:txBody>
      </p:sp>
      <p:sp>
        <p:nvSpPr>
          <p:cNvPr id="3" name="Espace réservé du contenu 2">
            <a:extLst>
              <a:ext uri="{FF2B5EF4-FFF2-40B4-BE49-F238E27FC236}">
                <a16:creationId xmlns:a16="http://schemas.microsoft.com/office/drawing/2014/main" id="{41BF1A13-17A1-496A-8A2D-12F77B615125}"/>
              </a:ext>
            </a:extLst>
          </p:cNvPr>
          <p:cNvSpPr>
            <a:spLocks noGrp="1"/>
          </p:cNvSpPr>
          <p:nvPr>
            <p:ph idx="1"/>
          </p:nvPr>
        </p:nvSpPr>
        <p:spPr/>
        <p:txBody>
          <a:bodyPr/>
          <a:lstStyle/>
          <a:p>
            <a:endParaRPr lang="fr-FR" dirty="0"/>
          </a:p>
        </p:txBody>
      </p:sp>
      <p:sp>
        <p:nvSpPr>
          <p:cNvPr id="4" name="Espace réservé du pied de page 3">
            <a:extLst>
              <a:ext uri="{FF2B5EF4-FFF2-40B4-BE49-F238E27FC236}">
                <a16:creationId xmlns:a16="http://schemas.microsoft.com/office/drawing/2014/main" id="{337955FB-FE21-4A68-99AA-CB6FAF5E51B4}"/>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36E5BE32-C583-485C-85D1-D6F07E95165E}"/>
              </a:ext>
            </a:extLst>
          </p:cNvPr>
          <p:cNvSpPr>
            <a:spLocks noGrp="1"/>
          </p:cNvSpPr>
          <p:nvPr>
            <p:ph type="sldNum" sz="quarter" idx="12"/>
          </p:nvPr>
        </p:nvSpPr>
        <p:spPr/>
        <p:txBody>
          <a:bodyPr/>
          <a:lstStyle/>
          <a:p>
            <a:fld id="{170DA508-37B5-4C37-9EFC-BB8FD4B7BB1D}" type="slidenum">
              <a:rPr lang="fr-FR" smtClean="0"/>
              <a:pPr/>
              <a:t>8</a:t>
            </a:fld>
            <a:endParaRPr lang="fr-FR"/>
          </a:p>
        </p:txBody>
      </p:sp>
    </p:spTree>
    <p:extLst>
      <p:ext uri="{BB962C8B-B14F-4D97-AF65-F5344CB8AC3E}">
        <p14:creationId xmlns:p14="http://schemas.microsoft.com/office/powerpoint/2010/main" val="1734899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4F2D2E-14DB-44CF-BD55-5773300B5868}"/>
              </a:ext>
            </a:extLst>
          </p:cNvPr>
          <p:cNvSpPr txBox="1">
            <a:spLocks noGrp="1"/>
          </p:cNvSpPr>
          <p:nvPr>
            <p:ph type="title"/>
          </p:nvPr>
        </p:nvSpPr>
        <p:spPr>
          <a:xfrm>
            <a:off x="1028700" y="260649"/>
            <a:ext cx="7200900" cy="864096"/>
          </a:xfrm>
        </p:spPr>
        <p:txBody>
          <a:bodyPr anchorCtr="1">
            <a:noAutofit/>
          </a:bodyPr>
          <a:lstStyle/>
          <a:p>
            <a:pPr lvl="0" algn="ctr"/>
            <a:r>
              <a:rPr lang="fr-FR" sz="3600" dirty="0"/>
              <a:t>Des situations diverses  </a:t>
            </a:r>
          </a:p>
        </p:txBody>
      </p:sp>
      <p:sp>
        <p:nvSpPr>
          <p:cNvPr id="3" name="Espace réservé du contenu 2">
            <a:extLst>
              <a:ext uri="{FF2B5EF4-FFF2-40B4-BE49-F238E27FC236}">
                <a16:creationId xmlns:a16="http://schemas.microsoft.com/office/drawing/2014/main" id="{FCE1FAFC-D9C3-4ECC-9F2C-EC3E2D329A5D}"/>
              </a:ext>
            </a:extLst>
          </p:cNvPr>
          <p:cNvSpPr txBox="1">
            <a:spLocks noGrp="1"/>
          </p:cNvSpPr>
          <p:nvPr>
            <p:ph idx="1"/>
          </p:nvPr>
        </p:nvSpPr>
        <p:spPr>
          <a:xfrm>
            <a:off x="1259632" y="1484784"/>
            <a:ext cx="6969968" cy="4680520"/>
          </a:xfrm>
        </p:spPr>
        <p:txBody>
          <a:bodyPr>
            <a:normAutofit/>
          </a:bodyPr>
          <a:lstStyle/>
          <a:p>
            <a:pPr marL="0" indent="0">
              <a:lnSpc>
                <a:spcPct val="90000"/>
              </a:lnSpc>
              <a:buNone/>
            </a:pPr>
            <a:r>
              <a:rPr lang="fr-FR" dirty="0"/>
              <a:t>10 professeurs différents (académie de Versailles, de Créteil dans un cas)</a:t>
            </a:r>
          </a:p>
          <a:p>
            <a:pPr marL="0" indent="0">
              <a:lnSpc>
                <a:spcPct val="90000"/>
              </a:lnSpc>
              <a:buNone/>
            </a:pPr>
            <a:r>
              <a:rPr lang="fr-FR" dirty="0"/>
              <a:t>Dans des établissements sociologiquement variés </a:t>
            </a:r>
          </a:p>
          <a:p>
            <a:pPr marL="0" indent="0">
              <a:lnSpc>
                <a:spcPct val="90000"/>
              </a:lnSpc>
              <a:buNone/>
            </a:pPr>
            <a:r>
              <a:rPr lang="fr-FR" dirty="0"/>
              <a:t>En  classes de 3</a:t>
            </a:r>
            <a:r>
              <a:rPr lang="fr-FR" baseline="30000" dirty="0"/>
              <a:t>e</a:t>
            </a:r>
            <a:r>
              <a:rPr lang="fr-FR" dirty="0"/>
              <a:t>, de 2</a:t>
            </a:r>
            <a:r>
              <a:rPr lang="fr-FR" baseline="30000" dirty="0"/>
              <a:t>e</a:t>
            </a:r>
            <a:r>
              <a:rPr lang="fr-FR" dirty="0"/>
              <a:t> (générales) et de 1</a:t>
            </a:r>
            <a:r>
              <a:rPr lang="fr-FR" baseline="30000" dirty="0"/>
              <a:t>re </a:t>
            </a:r>
            <a:r>
              <a:rPr lang="fr-FR" dirty="0"/>
              <a:t>(générales et technologiques) </a:t>
            </a:r>
          </a:p>
          <a:p>
            <a:pPr marL="0" indent="0">
              <a:lnSpc>
                <a:spcPct val="90000"/>
              </a:lnSpc>
              <a:buNone/>
            </a:pPr>
            <a:r>
              <a:rPr lang="fr-FR" dirty="0"/>
              <a:t>En conditions réelles, sans proposer de scénario pédagogique au préalable </a:t>
            </a:r>
          </a:p>
          <a:p>
            <a:pPr marL="0" indent="0">
              <a:lnSpc>
                <a:spcPct val="90000"/>
              </a:lnSpc>
              <a:buNone/>
            </a:pPr>
            <a:r>
              <a:rPr lang="fr-FR" dirty="0"/>
              <a:t>Pour des travaux d’analyses de textes, des accompagnements de lectures d’œuvres intégrales </a:t>
            </a:r>
          </a:p>
          <a:p>
            <a:pPr marL="0" indent="0">
              <a:lnSpc>
                <a:spcPct val="74000"/>
              </a:lnSpc>
              <a:buNone/>
            </a:pPr>
            <a:endParaRPr lang="fr-FR"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e">
  <a:themeElements>
    <a:clrScheme name="Parallaxe">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e">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e">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Parallaxe</Template>
  <TotalTime>4428</TotalTime>
  <Words>1164</Words>
  <Application>Microsoft Office PowerPoint</Application>
  <PresentationFormat>Affichage à l'écran (4:3)</PresentationFormat>
  <Paragraphs>152</Paragraphs>
  <Slides>27</Slides>
  <Notes>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27</vt:i4>
      </vt:variant>
    </vt:vector>
  </HeadingPairs>
  <TitlesOfParts>
    <vt:vector size="32" baseType="lpstr">
      <vt:lpstr>Arial</vt:lpstr>
      <vt:lpstr>Calibri</vt:lpstr>
      <vt:lpstr>Corbel</vt:lpstr>
      <vt:lpstr>Times New Roman</vt:lpstr>
      <vt:lpstr>Parallaxe</vt:lpstr>
      <vt:lpstr>Blogs et forums scolaires de lecteurs, espaces d’apprentissage de la lecture littéraire ? </vt:lpstr>
      <vt:lpstr>Blogs /forums de lecteurs</vt:lpstr>
      <vt:lpstr>Blog accueillant un « cahier de lecture numérique » du Dernier jour d’un condamné</vt:lpstr>
      <vt:lpstr>Blogs de classe (avec ou sans rubriques) et murs virtuels Padlet Configurés en forum </vt:lpstr>
      <vt:lpstr>Des situations intéressantes pour la didactique de la littérature</vt:lpstr>
      <vt:lpstr>Deux questions associées  </vt:lpstr>
      <vt:lpstr>Présentation PowerPoint</vt:lpstr>
      <vt:lpstr>1. Quelques considérations méthodologiques : décrire la  diversité des écrits asynchrones  </vt:lpstr>
      <vt:lpstr>Des situations diverses  </vt:lpstr>
      <vt:lpstr>Le paradigme dialectique de la lecture littéraire ( J.-L. Dufays, 2010)</vt:lpstr>
      <vt:lpstr> </vt:lpstr>
      <vt:lpstr>Exemple de « synthèse de la « participation » et de la distanciation </vt:lpstr>
      <vt:lpstr>2. L’appropriation collaborative d’un récit patrimonial sur un « cahier de lecture numérique » en classe de première technologique</vt:lpstr>
      <vt:lpstr>L’appropriation d’un texte littéraire selon B. Shawky-Milcent (2014, 2016) </vt:lpstr>
      <vt:lpstr>Un cahier de lecture numérique</vt:lpstr>
      <vt:lpstr>Expressions d’une vision par les yeux du personnage narrateur</vt:lpstr>
      <vt:lpstr>Construction d’un effet</vt:lpstr>
      <vt:lpstr>3. Des relations entre le travail d’HL et la  lecture littéraire</vt:lpstr>
      <vt:lpstr>La construction du sentiment d’être concerné par des contes philosophiques  </vt:lpstr>
      <vt:lpstr> Appréciations esthétiques </vt:lpstr>
      <vt:lpstr>Actualisations de « Ziméo »</vt:lpstr>
      <vt:lpstr>En classe, un retour sur le fil des billets pour traiter un sujet de réflexion</vt:lpstr>
      <vt:lpstr>L’expression d’un besoin de contextualisation</vt:lpstr>
      <vt:lpstr>Présentation PowerPoint</vt:lpstr>
      <vt:lpstr>Une trajectoire vers une fusion réflexive des horizons  </vt:lpstr>
      <vt:lpstr>Conclusion</vt:lpstr>
      <vt:lpstr>Indications bibliographiques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lecteur des didacticiens</dc:title>
  <dc:creator>Pierre</dc:creator>
  <cp:lastModifiedBy>Marie-Anne Bernolle</cp:lastModifiedBy>
  <cp:revision>267</cp:revision>
  <dcterms:created xsi:type="dcterms:W3CDTF">2014-11-20T15:55:53Z</dcterms:created>
  <dcterms:modified xsi:type="dcterms:W3CDTF">2019-03-27T11:01:31Z</dcterms:modified>
</cp:coreProperties>
</file>